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75" r:id="rId2"/>
    <p:sldId id="256" r:id="rId3"/>
    <p:sldId id="273" r:id="rId4"/>
    <p:sldId id="257" r:id="rId5"/>
    <p:sldId id="272" r:id="rId6"/>
    <p:sldId id="328" r:id="rId7"/>
    <p:sldId id="330" r:id="rId8"/>
    <p:sldId id="335" r:id="rId9"/>
    <p:sldId id="334" r:id="rId10"/>
    <p:sldId id="332" r:id="rId11"/>
    <p:sldId id="258" r:id="rId12"/>
    <p:sldId id="288" r:id="rId13"/>
    <p:sldId id="320" r:id="rId14"/>
    <p:sldId id="331" r:id="rId15"/>
    <p:sldId id="333" r:id="rId16"/>
    <p:sldId id="299" r:id="rId17"/>
    <p:sldId id="327" r:id="rId18"/>
    <p:sldId id="305" r:id="rId19"/>
    <p:sldId id="326" r:id="rId20"/>
    <p:sldId id="289" r:id="rId21"/>
    <p:sldId id="336" r:id="rId22"/>
    <p:sldId id="291" r:id="rId23"/>
    <p:sldId id="338" r:id="rId24"/>
    <p:sldId id="316" r:id="rId25"/>
    <p:sldId id="337" r:id="rId26"/>
  </p:sldIdLst>
  <p:sldSz cx="9144000" cy="6858000" type="screen4x3"/>
  <p:notesSz cx="6794500" cy="9906000"/>
  <p:defaultTextStyle>
    <a:defPPr>
      <a:defRPr lang="en-GB"/>
    </a:defPPr>
    <a:lvl1pPr algn="l" rtl="0" fontAlgn="base">
      <a:lnSpc>
        <a:spcPct val="9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33CC33"/>
    <a:srgbClr val="FFCC00"/>
    <a:srgbClr val="FFFF99"/>
    <a:srgbClr val="FF0000"/>
    <a:srgbClr val="99FF99"/>
    <a:srgbClr val="FF99CC"/>
    <a:srgbClr val="0000FF"/>
    <a:srgbClr val="CC3399"/>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9" autoAdjust="0"/>
    <p:restoredTop sz="87331" autoAdjust="0"/>
  </p:normalViewPr>
  <p:slideViewPr>
    <p:cSldViewPr>
      <p:cViewPr varScale="1">
        <p:scale>
          <a:sx n="62" d="100"/>
          <a:sy n="62" d="100"/>
        </p:scale>
        <p:origin x="-7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
    </p:cViewPr>
  </p:sorterViewPr>
  <p:notesViewPr>
    <p:cSldViewPr>
      <p:cViewPr varScale="1">
        <p:scale>
          <a:sx n="53" d="100"/>
          <a:sy n="53" d="100"/>
        </p:scale>
        <p:origin x="-1890" y="-9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8">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r>
              <a:rPr lang="en-GB"/>
              <a:t>Nadia Habraszewski</a:t>
            </a:r>
          </a:p>
        </p:txBody>
      </p:sp>
      <p:sp>
        <p:nvSpPr>
          <p:cNvPr id="552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r>
              <a:rPr lang="en-GB"/>
              <a:t>HQFT Scaffold</a:t>
            </a:r>
          </a:p>
        </p:txBody>
      </p:sp>
      <p:sp>
        <p:nvSpPr>
          <p:cNvPr id="55300"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r>
              <a:rPr lang="en-GB"/>
              <a:t>Featherstone High School</a:t>
            </a:r>
          </a:p>
        </p:txBody>
      </p:sp>
      <p:sp>
        <p:nvSpPr>
          <p:cNvPr id="55301"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fld id="{652D3EE8-DE28-4A76-AE4A-F94FFF4348A1}"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r>
              <a:rPr lang="en-GB"/>
              <a:t>Nadia Habraszewski</a:t>
            </a:r>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r>
              <a:rPr lang="en-GB"/>
              <a:t>HQFT Scaffold</a:t>
            </a:r>
          </a:p>
        </p:txBody>
      </p:sp>
      <p:sp>
        <p:nvSpPr>
          <p:cNvPr id="19460"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r>
              <a:rPr lang="en-GB"/>
              <a:t>Featherstone High School</a:t>
            </a:r>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fld id="{DDE4F3D8-F06F-4356-95F0-6F05F33A7180}" type="slidenum">
              <a:rPr lang="en-GB"/>
              <a:pPr/>
              <a:t>‹#›</a:t>
            </a:fld>
            <a:endParaRPr lang="en-GB"/>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Nadia Habraszewski</a:t>
            </a:r>
          </a:p>
        </p:txBody>
      </p:sp>
      <p:sp>
        <p:nvSpPr>
          <p:cNvPr id="5" name="Rectangle 3"/>
          <p:cNvSpPr>
            <a:spLocks noGrp="1" noChangeArrowheads="1"/>
          </p:cNvSpPr>
          <p:nvPr>
            <p:ph type="dt" idx="1"/>
          </p:nvPr>
        </p:nvSpPr>
        <p:spPr>
          <a:ln/>
        </p:spPr>
        <p:txBody>
          <a:bodyPr/>
          <a:lstStyle/>
          <a:p>
            <a:r>
              <a:rPr lang="en-GB"/>
              <a:t>HQFT Scaffold</a:t>
            </a:r>
          </a:p>
        </p:txBody>
      </p:sp>
      <p:sp>
        <p:nvSpPr>
          <p:cNvPr id="6" name="Rectangle 6"/>
          <p:cNvSpPr>
            <a:spLocks noGrp="1" noChangeArrowheads="1"/>
          </p:cNvSpPr>
          <p:nvPr>
            <p:ph type="ftr" sz="quarter" idx="4"/>
          </p:nvPr>
        </p:nvSpPr>
        <p:spPr>
          <a:ln/>
        </p:spPr>
        <p:txBody>
          <a:bodyPr/>
          <a:lstStyle/>
          <a:p>
            <a:r>
              <a:rPr lang="en-GB"/>
              <a:t>Featherstone High School</a:t>
            </a:r>
          </a:p>
        </p:txBody>
      </p:sp>
      <p:sp>
        <p:nvSpPr>
          <p:cNvPr id="7" name="Rectangle 7"/>
          <p:cNvSpPr>
            <a:spLocks noGrp="1" noChangeArrowheads="1"/>
          </p:cNvSpPr>
          <p:nvPr>
            <p:ph type="sldNum" sz="quarter" idx="5"/>
          </p:nvPr>
        </p:nvSpPr>
        <p:spPr>
          <a:ln/>
        </p:spPr>
        <p:txBody>
          <a:bodyPr/>
          <a:lstStyle/>
          <a:p>
            <a:fld id="{46FF3E1B-74B1-4704-9E4D-DFEE43634747}" type="slidenum">
              <a:rPr lang="en-GB"/>
              <a:pPr/>
              <a:t>1</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a:lnSpc>
                <a:spcPct val="80000"/>
              </a:lnSpc>
            </a:pPr>
            <a:r>
              <a:rPr lang="en-GB" dirty="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a:lnSpc>
                <a:spcPct val="80000"/>
              </a:lnSpc>
            </a:pPr>
            <a:r>
              <a:rPr lang="en-GB" dirty="0"/>
              <a:t>The lesson </a:t>
            </a:r>
            <a:r>
              <a:rPr lang="en-GB" dirty="0" err="1"/>
              <a:t>Powerpoint</a:t>
            </a:r>
            <a:r>
              <a:rPr lang="en-GB" dirty="0"/>
              <a:t> should be mapped into the existing Scheme of Work to ensure that they both tally with one another and sensitive information regarding pupils’ SEN/EAL codes which clearly should not be revealed to the rest of the class but can be included on a printed copy of the </a:t>
            </a:r>
            <a:r>
              <a:rPr lang="en-GB" dirty="0" err="1"/>
              <a:t>Powerpoint</a:t>
            </a:r>
            <a:r>
              <a:rPr lang="en-GB" dirty="0"/>
              <a:t> presentation given to an observer.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txBox="1">
            <a:spLocks noGrp="1" noChangeArrowheads="1"/>
          </p:cNvSpPr>
          <p:nvPr/>
        </p:nvSpPr>
        <p:spPr bwMode="auto">
          <a:xfrm>
            <a:off x="0" y="0"/>
            <a:ext cx="2944813" cy="495300"/>
          </a:xfrm>
          <a:prstGeom prst="rect">
            <a:avLst/>
          </a:prstGeom>
          <a:noFill/>
          <a:ln w="9525">
            <a:noFill/>
            <a:miter lim="800000"/>
            <a:headEnd/>
            <a:tailEnd/>
          </a:ln>
        </p:spPr>
        <p:txBody>
          <a:bodyPr/>
          <a:lstStyle/>
          <a:p>
            <a:pPr>
              <a:lnSpc>
                <a:spcPct val="100000"/>
              </a:lnSpc>
              <a:spcBef>
                <a:spcPct val="0"/>
              </a:spcBef>
              <a:buFontTx/>
              <a:buNone/>
            </a:pPr>
            <a:r>
              <a:rPr lang="en-GB" sz="1200">
                <a:solidFill>
                  <a:srgbClr val="000000"/>
                </a:solidFill>
              </a:rPr>
              <a:t>Nadia Habraszewski</a:t>
            </a:r>
          </a:p>
        </p:txBody>
      </p:sp>
      <p:sp>
        <p:nvSpPr>
          <p:cNvPr id="45059" name="Rectangle 3"/>
          <p:cNvSpPr txBox="1">
            <a:spLocks noGrp="1" noChangeArrowheads="1"/>
          </p:cNvSpPr>
          <p:nvPr/>
        </p:nvSpPr>
        <p:spPr bwMode="auto">
          <a:xfrm>
            <a:off x="3848100" y="0"/>
            <a:ext cx="2944813" cy="495300"/>
          </a:xfrm>
          <a:prstGeom prst="rect">
            <a:avLst/>
          </a:prstGeom>
          <a:noFill/>
          <a:ln w="9525">
            <a:noFill/>
            <a:miter lim="800000"/>
            <a:headEnd/>
            <a:tailEnd/>
          </a:ln>
        </p:spPr>
        <p:txBody>
          <a:bodyPr/>
          <a:lstStyle/>
          <a:p>
            <a:pPr algn="r">
              <a:lnSpc>
                <a:spcPct val="100000"/>
              </a:lnSpc>
              <a:spcBef>
                <a:spcPct val="0"/>
              </a:spcBef>
              <a:buFontTx/>
              <a:buNone/>
            </a:pPr>
            <a:r>
              <a:rPr lang="en-GB" sz="1200">
                <a:solidFill>
                  <a:srgbClr val="000000"/>
                </a:solidFill>
              </a:rPr>
              <a:t>HQFT Scaffold</a:t>
            </a:r>
          </a:p>
        </p:txBody>
      </p:sp>
      <p:sp>
        <p:nvSpPr>
          <p:cNvPr id="45060" name="Rectangle 6"/>
          <p:cNvSpPr txBox="1">
            <a:spLocks noGrp="1" noChangeArrowheads="1"/>
          </p:cNvSpPr>
          <p:nvPr/>
        </p:nvSpPr>
        <p:spPr bwMode="auto">
          <a:xfrm>
            <a:off x="0" y="9409113"/>
            <a:ext cx="2944813" cy="495300"/>
          </a:xfrm>
          <a:prstGeom prst="rect">
            <a:avLst/>
          </a:prstGeom>
          <a:noFill/>
          <a:ln w="9525">
            <a:noFill/>
            <a:miter lim="800000"/>
            <a:headEnd/>
            <a:tailEnd/>
          </a:ln>
        </p:spPr>
        <p:txBody>
          <a:bodyPr anchor="b"/>
          <a:lstStyle/>
          <a:p>
            <a:pPr>
              <a:lnSpc>
                <a:spcPct val="100000"/>
              </a:lnSpc>
              <a:spcBef>
                <a:spcPct val="0"/>
              </a:spcBef>
              <a:buFontTx/>
              <a:buNone/>
            </a:pPr>
            <a:r>
              <a:rPr lang="en-GB" sz="1200">
                <a:solidFill>
                  <a:srgbClr val="000000"/>
                </a:solidFill>
              </a:rPr>
              <a:t>Featherstone High School</a:t>
            </a:r>
          </a:p>
        </p:txBody>
      </p:sp>
      <p:sp>
        <p:nvSpPr>
          <p:cNvPr id="45061"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lnSpc>
                <a:spcPct val="100000"/>
              </a:lnSpc>
              <a:spcBef>
                <a:spcPct val="0"/>
              </a:spcBef>
              <a:buFontTx/>
              <a:buNone/>
            </a:pPr>
            <a:fld id="{59434C62-7C7C-4FC7-8093-98CD6A531D2F}" type="slidenum">
              <a:rPr lang="en-GB" sz="1200">
                <a:solidFill>
                  <a:srgbClr val="000000"/>
                </a:solidFill>
              </a:rPr>
              <a:pPr algn="r">
                <a:lnSpc>
                  <a:spcPct val="100000"/>
                </a:lnSpc>
                <a:spcBef>
                  <a:spcPct val="0"/>
                </a:spcBef>
                <a:buFontTx/>
                <a:buNone/>
              </a:pPr>
              <a:t>16</a:t>
            </a:fld>
            <a:endParaRPr lang="en-GB" sz="1200">
              <a:solidFill>
                <a:srgbClr val="000000"/>
              </a:solidFill>
            </a:endParaRP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GB" smtClean="0"/>
              <a:t>Nadia Habraszewski</a:t>
            </a:r>
          </a:p>
        </p:txBody>
      </p:sp>
      <p:sp>
        <p:nvSpPr>
          <p:cNvPr id="46083" name="Rectangle 3"/>
          <p:cNvSpPr>
            <a:spLocks noGrp="1" noChangeArrowheads="1"/>
          </p:cNvSpPr>
          <p:nvPr>
            <p:ph type="dt" sz="quarter" idx="1"/>
          </p:nvPr>
        </p:nvSpPr>
        <p:spPr>
          <a:noFill/>
        </p:spPr>
        <p:txBody>
          <a:bodyPr/>
          <a:lstStyle/>
          <a:p>
            <a:r>
              <a:rPr lang="en-GB" smtClean="0"/>
              <a:t>HQFT Scaffold</a:t>
            </a:r>
          </a:p>
        </p:txBody>
      </p:sp>
      <p:sp>
        <p:nvSpPr>
          <p:cNvPr id="46084" name="Rectangle 6"/>
          <p:cNvSpPr>
            <a:spLocks noGrp="1" noChangeArrowheads="1"/>
          </p:cNvSpPr>
          <p:nvPr>
            <p:ph type="ftr" sz="quarter" idx="4"/>
          </p:nvPr>
        </p:nvSpPr>
        <p:spPr>
          <a:noFill/>
        </p:spPr>
        <p:txBody>
          <a:bodyPr/>
          <a:lstStyle/>
          <a:p>
            <a:r>
              <a:rPr lang="en-GB" smtClean="0"/>
              <a:t>Featherstone High School</a:t>
            </a:r>
          </a:p>
        </p:txBody>
      </p:sp>
      <p:sp>
        <p:nvSpPr>
          <p:cNvPr id="46085" name="Rectangle 7"/>
          <p:cNvSpPr>
            <a:spLocks noGrp="1" noChangeArrowheads="1"/>
          </p:cNvSpPr>
          <p:nvPr>
            <p:ph type="sldNum" sz="quarter" idx="5"/>
          </p:nvPr>
        </p:nvSpPr>
        <p:spPr>
          <a:noFill/>
        </p:spPr>
        <p:txBody>
          <a:bodyPr/>
          <a:lstStyle/>
          <a:p>
            <a:fld id="{8E58D7AF-AE02-494A-B1C6-4CFD56CBB225}" type="slidenum">
              <a:rPr lang="en-GB" smtClean="0"/>
              <a:pPr/>
              <a:t>17</a:t>
            </a:fld>
            <a:endParaRPr lang="en-GB" smtClean="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GB" smtClean="0"/>
              <a:t>Nadia Habraszewski</a:t>
            </a:r>
          </a:p>
        </p:txBody>
      </p:sp>
      <p:sp>
        <p:nvSpPr>
          <p:cNvPr id="47107" name="Rectangle 3"/>
          <p:cNvSpPr>
            <a:spLocks noGrp="1" noChangeArrowheads="1"/>
          </p:cNvSpPr>
          <p:nvPr>
            <p:ph type="dt" sz="quarter" idx="1"/>
          </p:nvPr>
        </p:nvSpPr>
        <p:spPr>
          <a:noFill/>
        </p:spPr>
        <p:txBody>
          <a:bodyPr/>
          <a:lstStyle/>
          <a:p>
            <a:r>
              <a:rPr lang="en-GB" smtClean="0"/>
              <a:t>HQFT Scaffold</a:t>
            </a:r>
          </a:p>
        </p:txBody>
      </p:sp>
      <p:sp>
        <p:nvSpPr>
          <p:cNvPr id="47108" name="Rectangle 6"/>
          <p:cNvSpPr>
            <a:spLocks noGrp="1" noChangeArrowheads="1"/>
          </p:cNvSpPr>
          <p:nvPr>
            <p:ph type="ftr" sz="quarter" idx="4"/>
          </p:nvPr>
        </p:nvSpPr>
        <p:spPr>
          <a:noFill/>
        </p:spPr>
        <p:txBody>
          <a:bodyPr/>
          <a:lstStyle/>
          <a:p>
            <a:r>
              <a:rPr lang="en-GB" smtClean="0"/>
              <a:t>Featherstone High School</a:t>
            </a:r>
          </a:p>
        </p:txBody>
      </p:sp>
      <p:sp>
        <p:nvSpPr>
          <p:cNvPr id="47109" name="Rectangle 7"/>
          <p:cNvSpPr>
            <a:spLocks noGrp="1" noChangeArrowheads="1"/>
          </p:cNvSpPr>
          <p:nvPr>
            <p:ph type="sldNum" sz="quarter" idx="5"/>
          </p:nvPr>
        </p:nvSpPr>
        <p:spPr>
          <a:noFill/>
        </p:spPr>
        <p:txBody>
          <a:bodyPr/>
          <a:lstStyle/>
          <a:p>
            <a:fld id="{E10DA67E-13DD-48B0-A724-5BA9E034A7B3}" type="slidenum">
              <a:rPr lang="en-GB" smtClean="0"/>
              <a:pPr/>
              <a:t>18</a:t>
            </a:fld>
            <a:endParaRPr lang="en-GB" smtClean="0"/>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681FFDC-A41C-4197-BB23-8CF4D1E8D97E}" type="slidenum">
              <a:rPr lang="en-GB"/>
              <a:pPr/>
              <a:t>19</a:t>
            </a:fld>
            <a:endParaRPr lang="en-GB"/>
          </a:p>
        </p:txBody>
      </p:sp>
      <p:sp>
        <p:nvSpPr>
          <p:cNvPr id="6" name="Rectangle 3"/>
          <p:cNvSpPr>
            <a:spLocks noGrp="1" noChangeArrowheads="1"/>
          </p:cNvSpPr>
          <p:nvPr>
            <p:ph type="hdr" sz="quarter"/>
          </p:nvPr>
        </p:nvSpPr>
        <p:spPr>
          <a:ln/>
        </p:spPr>
        <p:txBody>
          <a:bodyPr/>
          <a:lstStyle/>
          <a:p>
            <a:r>
              <a:rPr lang="en-GB"/>
              <a:t>Boardworks GCSE Science: Physics </a:t>
            </a:r>
          </a:p>
          <a:p>
            <a:r>
              <a:rPr lang="en-GB"/>
              <a:t>Renewable Energy: Solar and Thermal</a:t>
            </a:r>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GB" smtClean="0">
                <a:latin typeface="Arial" pitchFamily="34" charset="0"/>
              </a:rPr>
              <a:t>Nadia Habraszewski</a:t>
            </a:r>
          </a:p>
        </p:txBody>
      </p:sp>
      <p:sp>
        <p:nvSpPr>
          <p:cNvPr id="65539" name="Rectangle 3"/>
          <p:cNvSpPr>
            <a:spLocks noGrp="1" noChangeArrowheads="1"/>
          </p:cNvSpPr>
          <p:nvPr>
            <p:ph type="dt" sz="quarter" idx="1"/>
          </p:nvPr>
        </p:nvSpPr>
        <p:spPr>
          <a:noFill/>
        </p:spPr>
        <p:txBody>
          <a:bodyPr/>
          <a:lstStyle/>
          <a:p>
            <a:r>
              <a:rPr lang="en-GB" smtClean="0">
                <a:latin typeface="Arial" pitchFamily="34" charset="0"/>
              </a:rPr>
              <a:t>HQFT Scaffold</a:t>
            </a:r>
          </a:p>
        </p:txBody>
      </p:sp>
      <p:sp>
        <p:nvSpPr>
          <p:cNvPr id="65540" name="Rectangle 6"/>
          <p:cNvSpPr>
            <a:spLocks noGrp="1" noChangeArrowheads="1"/>
          </p:cNvSpPr>
          <p:nvPr>
            <p:ph type="ftr" sz="quarter" idx="4"/>
          </p:nvPr>
        </p:nvSpPr>
        <p:spPr>
          <a:noFill/>
        </p:spPr>
        <p:txBody>
          <a:bodyPr/>
          <a:lstStyle/>
          <a:p>
            <a:r>
              <a:rPr lang="en-GB" smtClean="0">
                <a:latin typeface="Arial" pitchFamily="34" charset="0"/>
              </a:rPr>
              <a:t>Featherstone High School</a:t>
            </a:r>
          </a:p>
        </p:txBody>
      </p:sp>
      <p:sp>
        <p:nvSpPr>
          <p:cNvPr id="65541" name="Rectangle 7"/>
          <p:cNvSpPr>
            <a:spLocks noGrp="1" noChangeArrowheads="1"/>
          </p:cNvSpPr>
          <p:nvPr>
            <p:ph type="sldNum" sz="quarter" idx="5"/>
          </p:nvPr>
        </p:nvSpPr>
        <p:spPr>
          <a:noFill/>
        </p:spPr>
        <p:txBody>
          <a:bodyPr/>
          <a:lstStyle/>
          <a:p>
            <a:fld id="{B737DC87-C34C-4DB2-AE3D-6E9541DAABF8}" type="slidenum">
              <a:rPr lang="en-GB" smtClean="0">
                <a:latin typeface="Arial" pitchFamily="34" charset="0"/>
              </a:rPr>
              <a:pPr/>
              <a:t>23</a:t>
            </a:fld>
            <a:endParaRPr lang="en-GB" smtClean="0">
              <a:latin typeface="Arial" pitchFamily="34" charset="0"/>
            </a:endParaRPr>
          </a:p>
        </p:txBody>
      </p:sp>
      <p:sp>
        <p:nvSpPr>
          <p:cNvPr id="65542" name="Rectangle 2"/>
          <p:cNvSpPr>
            <a:spLocks noRot="1" noChangeArrowheads="1" noTextEdit="1"/>
          </p:cNvSpPr>
          <p:nvPr>
            <p:ph type="sldImg"/>
          </p:nvPr>
        </p:nvSpPr>
        <p:spPr>
          <a:ln/>
        </p:spPr>
      </p:sp>
      <p:sp>
        <p:nvSpPr>
          <p:cNvPr id="65543" name="Rectangle 3"/>
          <p:cNvSpPr>
            <a:spLocks noGrp="1" noChangeArrowheads="1"/>
          </p:cNvSpPr>
          <p:nvPr>
            <p:ph type="body" idx="1"/>
          </p:nvPr>
        </p:nvSpPr>
        <p:spPr>
          <a:noFill/>
          <a:ln/>
        </p:spPr>
        <p:txBody>
          <a:bodyPr/>
          <a:lstStyle/>
          <a:p>
            <a:pPr eaLnBrk="1" hangingPunct="1"/>
            <a:r>
              <a:rPr lang="en-GB" smtClean="0">
                <a:latin typeface="Arial" pitchFamily="34" charset="0"/>
              </a:rPr>
              <a:t>Can be done as self or peer assessment activity, incorporates AFL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en-GB" smtClean="0"/>
              <a:t>Nadia Habraszewski</a:t>
            </a:r>
          </a:p>
        </p:txBody>
      </p:sp>
      <p:sp>
        <p:nvSpPr>
          <p:cNvPr id="51203" name="Rectangle 3"/>
          <p:cNvSpPr>
            <a:spLocks noGrp="1" noChangeArrowheads="1"/>
          </p:cNvSpPr>
          <p:nvPr>
            <p:ph type="dt" sz="quarter" idx="1"/>
          </p:nvPr>
        </p:nvSpPr>
        <p:spPr>
          <a:noFill/>
        </p:spPr>
        <p:txBody>
          <a:bodyPr/>
          <a:lstStyle/>
          <a:p>
            <a:r>
              <a:rPr lang="en-GB" smtClean="0"/>
              <a:t>HQFT Scaffold</a:t>
            </a:r>
          </a:p>
        </p:txBody>
      </p:sp>
      <p:sp>
        <p:nvSpPr>
          <p:cNvPr id="51204" name="Rectangle 6"/>
          <p:cNvSpPr>
            <a:spLocks noGrp="1" noChangeArrowheads="1"/>
          </p:cNvSpPr>
          <p:nvPr>
            <p:ph type="ftr" sz="quarter" idx="4"/>
          </p:nvPr>
        </p:nvSpPr>
        <p:spPr>
          <a:noFill/>
        </p:spPr>
        <p:txBody>
          <a:bodyPr/>
          <a:lstStyle/>
          <a:p>
            <a:r>
              <a:rPr lang="en-GB" smtClean="0"/>
              <a:t>Featherstone High School</a:t>
            </a:r>
          </a:p>
        </p:txBody>
      </p:sp>
      <p:sp>
        <p:nvSpPr>
          <p:cNvPr id="51205" name="Rectangle 7"/>
          <p:cNvSpPr>
            <a:spLocks noGrp="1" noChangeArrowheads="1"/>
          </p:cNvSpPr>
          <p:nvPr>
            <p:ph type="sldNum" sz="quarter" idx="5"/>
          </p:nvPr>
        </p:nvSpPr>
        <p:spPr>
          <a:noFill/>
        </p:spPr>
        <p:txBody>
          <a:bodyPr/>
          <a:lstStyle/>
          <a:p>
            <a:fld id="{98B9A4B9-5B42-4AB5-A488-DB1DD4B55548}" type="slidenum">
              <a:rPr lang="en-GB" smtClean="0"/>
              <a:pPr/>
              <a:t>24</a:t>
            </a:fld>
            <a:endParaRPr lang="en-GB" smtClean="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eaLnBrk="1" hangingPunct="1"/>
            <a:endParaRPr lang="en-GB" u="sng" smtClean="0"/>
          </a:p>
          <a:p>
            <a:pPr eaLnBrk="1" hangingPunct="1"/>
            <a:r>
              <a:rPr lang="en-GB" u="sng" smtClean="0"/>
              <a:t>Ideas for interactive Review activities (can also be for Connectors)</a:t>
            </a:r>
          </a:p>
          <a:p>
            <a:pPr eaLnBrk="1" hangingPunct="1"/>
            <a:r>
              <a:rPr lang="en-GB" u="sng" smtClean="0"/>
              <a:t>Pass the parcel</a:t>
            </a:r>
            <a:endParaRPr lang="en-GB" smtClean="0"/>
          </a:p>
          <a:p>
            <a:pPr eaLnBrk="1" hangingPunct="1"/>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eaLnBrk="1" hangingPunct="1"/>
            <a:r>
              <a:rPr lang="en-GB" smtClean="0"/>
              <a:t>Could also be used to review what they learnt in the previous session by filling the box with questions which the children should answer when they pick them out.</a:t>
            </a:r>
          </a:p>
          <a:p>
            <a:pPr eaLnBrk="1" hangingPunct="1"/>
            <a:r>
              <a:rPr lang="en-GB" u="sng" smtClean="0"/>
              <a:t>Move to the answer</a:t>
            </a:r>
            <a:endParaRPr lang="en-GB" smtClean="0"/>
          </a:p>
          <a:p>
            <a:pPr eaLnBrk="1" hangingPunct="1"/>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eaLnBrk="1" hangingPunct="1"/>
            <a:r>
              <a:rPr lang="en-GB" u="sng" smtClean="0"/>
              <a:t>Beat the teacher</a:t>
            </a:r>
            <a:endParaRPr lang="en-GB" smtClean="0"/>
          </a:p>
          <a:p>
            <a:pPr eaLnBrk="1" hangingPunct="1"/>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eaLnBrk="1" hangingPunct="1"/>
            <a:r>
              <a:rPr lang="en-GB" u="sng" smtClean="0"/>
              <a:t>Bingo</a:t>
            </a:r>
            <a:endParaRPr lang="en-GB" smtClean="0"/>
          </a:p>
          <a:p>
            <a:pPr eaLnBrk="1" hangingPunct="1"/>
            <a:r>
              <a:rPr lang="en-GB" smtClean="0"/>
              <a:t>Use with numbers, words, pictures etc.  Can choose own numbers, but with words and pictures it’s usually best to have something created in advance.  Not just to be used for maths – consider other areas of the curriculum!</a:t>
            </a:r>
          </a:p>
          <a:p>
            <a:pPr eaLnBrk="1" hangingPunct="1"/>
            <a:r>
              <a:rPr lang="en-GB" smtClean="0"/>
              <a:t>Definition bingo where you give the children a selection of words to choose 4 from, then you read the definitions. First one to cross off their 4 words wins. It works well with maths, science, geography and French.</a:t>
            </a:r>
          </a:p>
          <a:p>
            <a:pPr eaLnBrk="1" hangingPunct="1"/>
            <a:r>
              <a:rPr lang="en-GB" u="sng" smtClean="0"/>
              <a:t>Box game</a:t>
            </a:r>
            <a:endParaRPr lang="en-GB" smtClean="0"/>
          </a:p>
          <a:p>
            <a:pPr eaLnBrk="1" hangingPunct="1"/>
            <a:r>
              <a:rPr lang="en-GB" smtClean="0"/>
              <a:t>Child comes up to the front and steps into the imaginary box (but there's no reason why it couldn't be real!), they then can't leave until they get a question correct (maths).</a:t>
            </a:r>
          </a:p>
          <a:p>
            <a:pPr eaLnBrk="1" hangingPunct="1"/>
            <a:r>
              <a:rPr lang="en-GB" u="sng" smtClean="0"/>
              <a:t>Easy/Medium/Hard/Mega-hard</a:t>
            </a:r>
            <a:endParaRPr lang="en-GB" smtClean="0"/>
          </a:p>
          <a:p>
            <a:pPr eaLnBrk="1" hangingPunct="1"/>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eaLnBrk="1" hangingPunct="1"/>
            <a:r>
              <a:rPr lang="en-GB" u="sng" smtClean="0"/>
              <a:t>Blockbusters</a:t>
            </a:r>
            <a:endParaRPr lang="en-GB" smtClean="0">
              <a:hlinkClick r:id="rId3"/>
            </a:endParaRPr>
          </a:p>
          <a:p>
            <a:pPr eaLnBrk="1" hangingPunct="1"/>
            <a:r>
              <a:rPr lang="en-GB" smtClean="0">
                <a:hlinkClick r:id="rId3"/>
              </a:rPr>
              <a:t>http://www.bigbrownenvelope.co.uk/</a:t>
            </a:r>
            <a:r>
              <a:rPr lang="en-GB" smtClean="0"/>
              <a:t> - version for promethean and smartboard on here.</a:t>
            </a:r>
            <a:endParaRPr lang="en-GB" smtClean="0">
              <a:hlinkClick r:id="rId4"/>
            </a:endParaRPr>
          </a:p>
          <a:p>
            <a:pPr eaLnBrk="1" hangingPunct="1"/>
            <a:r>
              <a:rPr lang="en-GB" smtClean="0">
                <a:hlinkClick r:id="rId4"/>
              </a:rPr>
              <a:t>http://www.teachers-direct.co.uk/resources/quiz-busters/subjects/ks2.aspx</a:t>
            </a:r>
            <a:r>
              <a:rPr lang="en-GB" smtClean="0"/>
              <a:t> - lots of versions already made on here – fantastic free resource.</a:t>
            </a:r>
            <a:endParaRPr lang="en-GB" u="sng" smtClean="0"/>
          </a:p>
          <a:p>
            <a:pPr eaLnBrk="1" hangingPunct="1"/>
            <a:r>
              <a:rPr lang="en-GB" u="sng" smtClean="0"/>
              <a:t>Who wants to be a millionaire? </a:t>
            </a:r>
            <a:endParaRPr lang="en-GB" smtClean="0">
              <a:hlinkClick r:id="rId5"/>
            </a:endParaRPr>
          </a:p>
          <a:p>
            <a:pPr eaLnBrk="1" hangingPunct="1"/>
            <a:r>
              <a:rPr lang="en-GB" smtClean="0">
                <a:hlinkClick r:id="rId5"/>
              </a:rPr>
              <a:t>www.primaryresources.co.uk</a:t>
            </a:r>
            <a:r>
              <a:rPr lang="en-GB" smtClean="0"/>
              <a:t> (sorry, can’t provide an actual link as they don’t work for some reason!) hosts a free powerpoint version of this.</a:t>
            </a:r>
          </a:p>
          <a:p>
            <a:pPr eaLnBrk="1" hangingPunct="1"/>
            <a:r>
              <a:rPr lang="en-GB" u="sng" smtClean="0"/>
              <a:t>Find me a partner</a:t>
            </a:r>
            <a:endParaRPr lang="en-GB" smtClean="0"/>
          </a:p>
          <a:p>
            <a:pPr eaLnBrk="1" hangingPunct="1"/>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eaLnBrk="1" hangingPunct="1"/>
            <a:r>
              <a:rPr lang="en-GB" u="sng" smtClean="0"/>
              <a:t>Question answer match</a:t>
            </a:r>
            <a:endParaRPr lang="en-GB" smtClean="0"/>
          </a:p>
          <a:p>
            <a:pPr eaLnBrk="1" hangingPunct="1"/>
            <a:r>
              <a:rPr lang="en-GB" smtClean="0"/>
              <a:t>Provide groups or pairs of children with a selection of questions which they should match to the correct answers in a set time limit.  You should add some to trip them over too…this could be your differentiation! </a:t>
            </a:r>
          </a:p>
          <a:p>
            <a:pPr eaLnBrk="1" hangingPunct="1"/>
            <a:r>
              <a:rPr lang="en-GB" u="sng" smtClean="0"/>
              <a:t>Charades</a:t>
            </a:r>
            <a:endParaRPr lang="en-GB" smtClean="0"/>
          </a:p>
          <a:p>
            <a:pPr eaLnBrk="1" hangingPunct="1"/>
            <a:r>
              <a:rPr lang="en-GB" smtClean="0"/>
              <a:t>Get them to act an adverb or another term you have learnt during the lesson and the other children have to guess it.</a:t>
            </a:r>
          </a:p>
          <a:p>
            <a:pPr eaLnBrk="1" hangingPunct="1"/>
            <a:r>
              <a:rPr lang="en-GB" u="sng" smtClean="0"/>
              <a:t>Taboo</a:t>
            </a:r>
            <a:endParaRPr lang="en-GB" smtClean="0"/>
          </a:p>
          <a:p>
            <a:pPr eaLnBrk="1" hangingPunct="1"/>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eaLnBrk="1" hangingPunct="1"/>
            <a:r>
              <a:rPr lang="en-GB" u="sng" smtClean="0"/>
              <a:t>Odd one out</a:t>
            </a:r>
            <a:endParaRPr lang="en-GB" smtClean="0"/>
          </a:p>
          <a:p>
            <a:pPr eaLnBrk="1" hangingPunct="1"/>
            <a:r>
              <a:rPr lang="en-GB" smtClean="0"/>
              <a:t>Provide children with a set of three statements.  Children should decide which is the odd one out and why.  They must also be prepared to justify their choice.</a:t>
            </a:r>
            <a:endParaRPr lang="en-GB" u="sng" smtClean="0"/>
          </a:p>
          <a:p>
            <a:pPr eaLnBrk="1" hangingPunct="1"/>
            <a:r>
              <a:rPr lang="en-GB" u="sng" smtClean="0"/>
              <a:t>Hotseating</a:t>
            </a:r>
            <a:endParaRPr lang="en-GB" smtClean="0"/>
          </a:p>
          <a:p>
            <a:pPr eaLnBrk="1" hangingPunct="1"/>
            <a:r>
              <a:rPr lang="en-GB" smtClean="0"/>
              <a:t>Need I say more?</a:t>
            </a:r>
          </a:p>
          <a:p>
            <a:pPr eaLnBrk="1" hangingPunct="1"/>
            <a:r>
              <a:rPr lang="en-GB" u="sng" smtClean="0"/>
              <a:t>Call my bluff</a:t>
            </a:r>
            <a:endParaRPr lang="en-GB" smtClean="0"/>
          </a:p>
          <a:p>
            <a:pPr eaLnBrk="1" hangingPunct="1"/>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eaLnBrk="1" hangingPunct="1"/>
            <a:r>
              <a:rPr lang="en-GB" u="sng" smtClean="0"/>
              <a:t>Mystery Number Game</a:t>
            </a:r>
            <a:endParaRPr lang="en-GB" smtClean="0"/>
          </a:p>
          <a:p>
            <a:pPr eaLnBrk="1" hangingPunct="1"/>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eaLnBrk="1" hangingPunct="1"/>
            <a:r>
              <a:rPr lang="en-GB" u="sng" smtClean="0"/>
              <a:t>Fizz Buzz</a:t>
            </a:r>
            <a:endParaRPr lang="en-GB" smtClean="0"/>
          </a:p>
          <a:p>
            <a:pPr eaLnBrk="1" hangingPunct="1"/>
            <a:r>
              <a:rPr lang="en-GB" smtClean="0"/>
              <a:t>A game whereby pupils count around a circle if number is a multiple of 5 they don’t say number they say fizz, they say buzz for multiples of 10 and fizz buzz for multiples of both.</a:t>
            </a:r>
            <a:endParaRPr lang="en-GB" u="sng" smtClean="0"/>
          </a:p>
          <a:p>
            <a:pPr eaLnBrk="1" hangingPunct="1"/>
            <a:r>
              <a:rPr lang="en-GB" u="sng" smtClean="0"/>
              <a:t>First letter – last letter</a:t>
            </a:r>
            <a:endParaRPr lang="en-GB" smtClean="0"/>
          </a:p>
          <a:p>
            <a:pPr eaLnBrk="1" hangingPunct="1"/>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eaLnBrk="1" hangingPunct="1"/>
            <a:r>
              <a:rPr lang="en-GB" u="sng" smtClean="0"/>
              <a:t>Definitions</a:t>
            </a:r>
            <a:endParaRPr lang="en-GB" smtClean="0"/>
          </a:p>
          <a:p>
            <a:pPr eaLnBrk="1" hangingPunct="1"/>
            <a:r>
              <a:rPr lang="en-GB" smtClean="0"/>
              <a:t>Have set of words and definitions (good for literacy but also for science vocabulary or other topic vocabulary)</a:t>
            </a:r>
          </a:p>
          <a:p>
            <a:pPr eaLnBrk="1" hangingPunct="1"/>
            <a:r>
              <a:rPr lang="en-GB" smtClean="0"/>
              <a:t>hand out and kids move around trying to find their partner word/definition</a:t>
            </a:r>
          </a:p>
          <a:p>
            <a:pPr eaLnBrk="1" hangingPunct="1"/>
            <a:r>
              <a:rPr lang="en-GB" smtClean="0"/>
              <a:t>use to play bingo cards have words teacher reads definitions </a:t>
            </a:r>
          </a:p>
          <a:p>
            <a:pPr eaLnBrk="1" hangingPunct="1"/>
            <a:r>
              <a:rPr lang="en-GB" smtClean="0"/>
              <a:t>on table how quick can you match them all</a:t>
            </a:r>
          </a:p>
          <a:p>
            <a:pPr eaLnBrk="1" hangingPunct="1"/>
            <a:r>
              <a:rPr lang="en-GB" smtClean="0"/>
              <a:t>use later as pairs game in independent time</a:t>
            </a:r>
          </a:p>
          <a:p>
            <a:pPr eaLnBrk="1" hangingPunct="1"/>
            <a:r>
              <a:rPr lang="en-GB" u="sng" smtClean="0"/>
              <a:t>Spot the Mistake</a:t>
            </a:r>
            <a:endParaRPr lang="en-GB" smtClean="0"/>
          </a:p>
          <a:p>
            <a:pPr eaLnBrk="1" hangingPunct="1"/>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eaLnBrk="1" hangingPunct="1"/>
            <a:r>
              <a:rPr lang="en-GB" u="sng" smtClean="0"/>
              <a:t>Jump up!</a:t>
            </a:r>
            <a:endParaRPr lang="en-GB" smtClean="0"/>
          </a:p>
          <a:p>
            <a:pPr eaLnBrk="1" hangingPunct="1"/>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eaLnBrk="1" hangingPunct="1"/>
            <a:r>
              <a:rPr lang="en-GB" u="sng" smtClean="0"/>
              <a:t>Alien Counting</a:t>
            </a:r>
            <a:endParaRPr lang="en-GB" smtClean="0"/>
          </a:p>
          <a:p>
            <a:pPr eaLnBrk="1" hangingPunct="1"/>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eaLnBrk="1" hangingPunct="1"/>
            <a:r>
              <a:rPr lang="en-GB" u="sng" smtClean="0"/>
              <a:t>Cut up – back together</a:t>
            </a:r>
            <a:endParaRPr lang="en-GB" smtClean="0"/>
          </a:p>
          <a:p>
            <a:pPr eaLnBrk="1" hangingPunct="1"/>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eaLnBrk="1" hangingPunct="1"/>
            <a:r>
              <a:rPr lang="en-GB" u="sng" smtClean="0"/>
              <a:t>Odd one out</a:t>
            </a:r>
            <a:endParaRPr lang="en-GB" smtClean="0"/>
          </a:p>
          <a:p>
            <a:pPr eaLnBrk="1" hangingPunct="1"/>
            <a:r>
              <a:rPr lang="en-GB" smtClean="0"/>
              <a:t>Provide the children with a selection of 5 words (give the pictures to match if you like) – children should decide the odd one out.</a:t>
            </a:r>
          </a:p>
          <a:p>
            <a:pPr eaLnBrk="1" hangingPunct="1"/>
            <a:r>
              <a:rPr lang="en-GB" smtClean="0"/>
              <a:t>Plum, onion, carrot, cabbage, broccoli </a:t>
            </a:r>
          </a:p>
          <a:p>
            <a:pPr eaLnBrk="1" hangingPunct="1"/>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eaLnBrk="1" hangingPunct="1"/>
            <a:r>
              <a:rPr lang="en-GB" u="sng" smtClean="0"/>
              <a:t>Eyes closed</a:t>
            </a:r>
            <a:endParaRPr lang="en-GB" smtClean="0"/>
          </a:p>
          <a:p>
            <a:pPr eaLnBrk="1" hangingPunct="1"/>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eaLnBrk="1" hangingPunct="1"/>
            <a:r>
              <a:rPr lang="en-GB" u="sng" smtClean="0"/>
              <a:t>What’s the question?</a:t>
            </a:r>
            <a:endParaRPr lang="en-GB" smtClean="0"/>
          </a:p>
          <a:p>
            <a:pPr eaLnBrk="1" hangingPunct="1"/>
            <a:r>
              <a:rPr lang="en-GB" smtClean="0"/>
              <a:t>Give them an answer and ask them what the question is. This generates discussion.</a:t>
            </a:r>
            <a:endParaRPr lang="en-GB" u="sng" smtClean="0"/>
          </a:p>
          <a:p>
            <a:pPr eaLnBrk="1" hangingPunct="1"/>
            <a:r>
              <a:rPr lang="en-GB" u="sng" smtClean="0"/>
              <a:t>Making numbers</a:t>
            </a:r>
            <a:endParaRPr lang="en-GB" smtClean="0"/>
          </a:p>
          <a:p>
            <a:pPr eaLnBrk="1" hangingPunct="1"/>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eaLnBrk="1" hangingPunct="1"/>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eaLnBrk="1" hangingPunct="1"/>
            <a:r>
              <a:rPr lang="en-GB" u="sng" smtClean="0"/>
              <a:t>Bus Queue – ordering numbers</a:t>
            </a:r>
            <a:endParaRPr lang="en-GB" smtClean="0"/>
          </a:p>
          <a:p>
            <a:pPr eaLnBrk="1" hangingPunct="1"/>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eaLnBrk="1" hangingPunct="1"/>
            <a:r>
              <a:rPr lang="en-GB" u="sng" smtClean="0"/>
              <a:t>5 answers – fastest fingers</a:t>
            </a:r>
            <a:endParaRPr lang="en-GB" smtClean="0"/>
          </a:p>
          <a:p>
            <a:pPr eaLnBrk="1" hangingPunct="1"/>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eaLnBrk="1" hangingPunct="1"/>
            <a:r>
              <a:rPr lang="en-GB" u="sng" smtClean="0"/>
              <a:t>Odd and even popcorn</a:t>
            </a:r>
            <a:endParaRPr lang="en-GB" smtClean="0"/>
          </a:p>
          <a:p>
            <a:pPr eaLnBrk="1" hangingPunct="1"/>
            <a:r>
              <a:rPr lang="en-GB" smtClean="0"/>
              <a:t>All children stand behind their chairs. If you shout out a even number they crouch down, and if an odd number they jump up? Last few in win.</a:t>
            </a:r>
            <a:endParaRPr lang="en-GB" u="sng" smtClean="0"/>
          </a:p>
          <a:p>
            <a:pPr eaLnBrk="1" hangingPunct="1"/>
            <a:r>
              <a:rPr lang="en-GB" u="sng" smtClean="0"/>
              <a:t>Number Bonds – ball/beanbag</a:t>
            </a:r>
            <a:endParaRPr lang="en-GB" smtClean="0"/>
          </a:p>
          <a:p>
            <a:pPr eaLnBrk="1" hangingPunct="1"/>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eaLnBrk="1" hangingPunct="1"/>
            <a:r>
              <a:rPr lang="en-GB" smtClean="0"/>
              <a:t>The bond to ten game is very versatile. For example, what about making it the 'doubling' game, or the 'one less' game, or the 'nine more' game?</a:t>
            </a:r>
            <a:endParaRPr lang="en-GB" u="sng" smtClean="0"/>
          </a:p>
          <a:p>
            <a:pPr eaLnBrk="1" hangingPunct="1"/>
            <a:r>
              <a:rPr lang="en-GB" smtClean="0"/>
              <a:t/>
            </a:r>
            <a:br>
              <a:rPr lang="en-GB" smtClean="0"/>
            </a:br>
            <a:r>
              <a:rPr lang="en-GB" u="sng" smtClean="0"/>
              <a:t>Noun/Adjective Game</a:t>
            </a:r>
            <a:endParaRPr lang="en-GB" smtClean="0"/>
          </a:p>
          <a:p>
            <a:pPr eaLnBrk="1" hangingPunct="1"/>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eaLnBrk="1" hangingPunct="1"/>
            <a:r>
              <a:rPr lang="en-GB" u="sng" smtClean="0"/>
              <a:t>Words within words</a:t>
            </a:r>
            <a:endParaRPr lang="en-GB" smtClean="0"/>
          </a:p>
          <a:p>
            <a:pPr eaLnBrk="1" hangingPunct="1"/>
            <a:r>
              <a:rPr lang="en-GB" smtClean="0"/>
              <a:t>Write a word on board and they look for other words hidden in it.</a:t>
            </a:r>
            <a:endParaRPr lang="en-GB" u="sng" smtClean="0"/>
          </a:p>
          <a:p>
            <a:pPr eaLnBrk="1" hangingPunct="1"/>
            <a:r>
              <a:rPr lang="en-GB" u="sng" smtClean="0"/>
              <a:t>Football</a:t>
            </a:r>
            <a:endParaRPr lang="en-GB" smtClean="0"/>
          </a:p>
          <a:p>
            <a:pPr eaLnBrk="1" hangingPunct="1"/>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eaLnBrk="1" hangingPunct="1"/>
            <a:r>
              <a:rPr lang="en-GB" u="sng" smtClean="0"/>
              <a:t>Pick ‘n’ Mix</a:t>
            </a:r>
            <a:endParaRPr lang="en-GB" smtClean="0"/>
          </a:p>
          <a:p>
            <a:pPr eaLnBrk="1" hangingPunct="1"/>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eaLnBrk="1" hangingPunct="1"/>
            <a:r>
              <a:rPr lang="en-GB" u="sng" smtClean="0"/>
              <a:t>Fly Swatters</a:t>
            </a:r>
            <a:endParaRPr lang="en-GB" smtClean="0"/>
          </a:p>
          <a:p>
            <a:pPr eaLnBrk="1" hangingPunct="1"/>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eaLnBrk="1" hangingPunct="1"/>
            <a:r>
              <a:rPr lang="en-GB" u="sng" smtClean="0"/>
              <a:t>Volcanoes and Lakes</a:t>
            </a:r>
            <a:endParaRPr lang="en-GB" smtClean="0"/>
          </a:p>
          <a:p>
            <a:pPr eaLnBrk="1" hangingPunct="1"/>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eaLnBrk="1" hangingPunct="1"/>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eaLnBrk="1" hangingPunct="1"/>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eaLnBrk="1" hangingPunct="1"/>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eaLnBrk="1" hangingPunct="1"/>
            <a:r>
              <a:rPr lang="en-GB" u="sng" smtClean="0"/>
              <a:t>Countdown</a:t>
            </a:r>
            <a:endParaRPr lang="en-GB" smtClean="0">
              <a:hlinkClick r:id="rId13"/>
            </a:endParaRPr>
          </a:p>
          <a:p>
            <a:pPr eaLnBrk="1" hangingPunct="1"/>
            <a:r>
              <a:rPr lang="en-GB" smtClean="0">
                <a:hlinkClick r:id="rId13"/>
              </a:rPr>
              <a:t>http://www.woodlands-junior.kent.sch.uk/maths/countdown/</a:t>
            </a:r>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Nadia Habraszewski</a:t>
            </a:r>
          </a:p>
        </p:txBody>
      </p:sp>
      <p:sp>
        <p:nvSpPr>
          <p:cNvPr id="5" name="Rectangle 3"/>
          <p:cNvSpPr>
            <a:spLocks noGrp="1" noChangeArrowheads="1"/>
          </p:cNvSpPr>
          <p:nvPr>
            <p:ph type="dt" idx="1"/>
          </p:nvPr>
        </p:nvSpPr>
        <p:spPr>
          <a:ln/>
        </p:spPr>
        <p:txBody>
          <a:bodyPr/>
          <a:lstStyle/>
          <a:p>
            <a:r>
              <a:rPr lang="en-GB"/>
              <a:t>HQFT Scaffold</a:t>
            </a:r>
          </a:p>
        </p:txBody>
      </p:sp>
      <p:sp>
        <p:nvSpPr>
          <p:cNvPr id="6" name="Rectangle 6"/>
          <p:cNvSpPr>
            <a:spLocks noGrp="1" noChangeArrowheads="1"/>
          </p:cNvSpPr>
          <p:nvPr>
            <p:ph type="ftr" sz="quarter" idx="4"/>
          </p:nvPr>
        </p:nvSpPr>
        <p:spPr>
          <a:ln/>
        </p:spPr>
        <p:txBody>
          <a:bodyPr/>
          <a:lstStyle/>
          <a:p>
            <a:r>
              <a:rPr lang="en-GB"/>
              <a:t>Featherstone High School</a:t>
            </a:r>
          </a:p>
        </p:txBody>
      </p:sp>
      <p:sp>
        <p:nvSpPr>
          <p:cNvPr id="7" name="Rectangle 7"/>
          <p:cNvSpPr>
            <a:spLocks noGrp="1" noChangeArrowheads="1"/>
          </p:cNvSpPr>
          <p:nvPr>
            <p:ph type="sldNum" sz="quarter" idx="5"/>
          </p:nvPr>
        </p:nvSpPr>
        <p:spPr>
          <a:ln/>
        </p:spPr>
        <p:txBody>
          <a:bodyPr/>
          <a:lstStyle/>
          <a:p>
            <a:fld id="{65448959-ED25-49ED-A35B-F7E1BF4C8A46}" type="slidenum">
              <a:rPr lang="en-GB"/>
              <a:pPr/>
              <a:t>2</a:t>
            </a:fld>
            <a:endParaRPr lang="en-GB"/>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228600" indent="-228600"/>
            <a:r>
              <a:rPr lang="en-GB" b="1"/>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a:t> </a:t>
            </a:r>
            <a:endParaRPr lang="en-GB" b="1"/>
          </a:p>
          <a:p>
            <a:pPr marL="228600" indent="-228600"/>
            <a:r>
              <a:rPr lang="en-GB" b="1"/>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a:t> </a:t>
            </a:r>
            <a:endParaRPr lang="en-GB" b="1"/>
          </a:p>
          <a:p>
            <a:pPr marL="228600" indent="-228600"/>
            <a:r>
              <a:rPr lang="en-GB" b="1"/>
              <a:t>Learning Objectives: Stems and Samples </a:t>
            </a:r>
          </a:p>
          <a:p>
            <a:pPr marL="228600" indent="-228600"/>
            <a:r>
              <a:rPr lang="en-GB" b="1"/>
              <a:t>Generally, learning objectives are written in terms of learning </a:t>
            </a:r>
            <a:r>
              <a:rPr lang="en-GB" b="1" i="1"/>
              <a:t>outcomes:</a:t>
            </a:r>
            <a:r>
              <a:rPr lang="en-GB" b="1"/>
              <a:t> What do you want your students </a:t>
            </a:r>
            <a:r>
              <a:rPr lang="en-GB" b="1" i="1"/>
              <a:t>to learn</a:t>
            </a:r>
            <a:r>
              <a:rPr lang="en-GB" b="1"/>
              <a:t> as a result of the lesson? Follow the three-step process below for creating learning objectives.  </a:t>
            </a:r>
          </a:p>
          <a:p>
            <a:pPr marL="228600" indent="-228600">
              <a:buFontTx/>
              <a:buAutoNum type="arabicPeriod"/>
            </a:pPr>
            <a:r>
              <a:rPr lang="en-GB" b="1"/>
              <a:t>Create a stem. Stem Examples:</a:t>
            </a:r>
          </a:p>
          <a:p>
            <a:pPr marL="228600" indent="-228600"/>
            <a:r>
              <a:rPr lang="en-GB" b="1"/>
              <a:t>After completing the lesson, the student will be able to . . . </a:t>
            </a:r>
            <a:br>
              <a:rPr lang="en-GB" b="1"/>
            </a:br>
            <a:r>
              <a:rPr lang="en-GB" b="1"/>
              <a:t>After this unit, the student will have . . .</a:t>
            </a:r>
            <a:br>
              <a:rPr lang="en-GB" b="1"/>
            </a:br>
            <a:r>
              <a:rPr lang="en-GB" b="1"/>
              <a:t>By completing the activities, the student will . . . </a:t>
            </a:r>
            <a:br>
              <a:rPr lang="en-GB" b="1"/>
            </a:br>
            <a:r>
              <a:rPr lang="en-GB" b="1"/>
              <a:t>At the conclusion of the course/unit/study the student will . . .  </a:t>
            </a:r>
          </a:p>
          <a:p>
            <a:pPr marL="228600" indent="-228600"/>
            <a:r>
              <a:rPr lang="en-GB" b="1"/>
              <a:t>2. After you create the stem, add a verb: analyze, recognize, compare, provide, list, etc. For a list of action verbs see below. </a:t>
            </a:r>
          </a:p>
          <a:p>
            <a:pPr marL="228600" indent="-228600"/>
            <a:r>
              <a:rPr lang="en-GB" b="1"/>
              <a:t>3. One you have a stem and a verb, determine the actual product, process, or outcome:</a:t>
            </a:r>
          </a:p>
          <a:p>
            <a:pPr marL="228600" indent="-228600"/>
            <a:r>
              <a:rPr lang="en-GB" b="1"/>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a:r>
              <a:rPr lang="en-GB" b="1"/>
              <a:t>listen for the purpose of following directions . . . </a:t>
            </a:r>
          </a:p>
          <a:p>
            <a:pPr marL="228600" indent="-228600"/>
            <a:r>
              <a:rPr lang="en-GB" b="1"/>
              <a:t>record his or her understanding/knowledge by creating pictures . . . </a:t>
            </a:r>
          </a:p>
          <a:p>
            <a:pPr marL="228600" indent="-228600"/>
            <a:r>
              <a:rPr lang="en-GB" b="1"/>
              <a:t>use the vocabulary of _____ (shapes, colors, etc.) to describe _____ (flowers, etc.) </a:t>
            </a:r>
          </a:p>
          <a:p>
            <a:pPr marL="228600" indent="-228600"/>
            <a:r>
              <a:rPr lang="en-GB" b="1"/>
              <a:t>explain the meaning of the word(s): _____. </a:t>
            </a:r>
          </a:p>
          <a:p>
            <a:pPr marL="228600" indent="-228600"/>
            <a:r>
              <a:rPr lang="en-GB" b="1"/>
              <a:t>generate ideas and plans for writing by using _____ (brainstorming, clustering, etc.) </a:t>
            </a:r>
          </a:p>
          <a:p>
            <a:pPr marL="228600" indent="-228600"/>
            <a:r>
              <a:rPr lang="en-GB" b="1"/>
              <a:t>develop a draft . . . </a:t>
            </a:r>
          </a:p>
          <a:p>
            <a:pPr marL="228600" indent="-228600"/>
            <a:r>
              <a:rPr lang="en-GB" b="1"/>
              <a:t>edit a draft for a specific purpose such as _____ (word choice, etc.) </a:t>
            </a:r>
          </a:p>
          <a:p>
            <a:pPr marL="228600" indent="-228600"/>
            <a:r>
              <a:rPr lang="en-GB" b="1"/>
              <a:t>discuss the differences and similarities between the two main characters from _____ and _____. </a:t>
            </a:r>
          </a:p>
          <a:p>
            <a:pPr marL="228600" indent="-228600"/>
            <a:r>
              <a:rPr lang="en-GB" b="1"/>
              <a:t>identify the definition of _____ (fables, fairy tales, etc.). </a:t>
            </a:r>
          </a:p>
          <a:p>
            <a:pPr marL="228600" indent="-228600"/>
            <a:r>
              <a:rPr lang="en-GB" b="1"/>
              <a:t>understand and be able to identify the traditional elements in _____ (fables, fairy tales, etc.) </a:t>
            </a:r>
          </a:p>
          <a:p>
            <a:pPr marL="228600" indent="-228600"/>
            <a:r>
              <a:rPr lang="en-GB" b="1"/>
              <a:t>define the literary term _____. </a:t>
            </a:r>
          </a:p>
          <a:p>
            <a:pPr marL="228600" indent="-228600"/>
            <a:r>
              <a:rPr lang="en-GB" b="1"/>
              <a:t>re-tell in his/her own words _____. </a:t>
            </a:r>
          </a:p>
          <a:p>
            <a:pPr marL="228600" indent="-228600"/>
            <a:r>
              <a:rPr lang="en-GB" b="1"/>
              <a:t>summarize the plot of _____. </a:t>
            </a:r>
          </a:p>
          <a:p>
            <a:pPr marL="228600" indent="-228600"/>
            <a:r>
              <a:rPr lang="en-GB" b="1"/>
              <a:t>make inferences from the text . . . </a:t>
            </a:r>
          </a:p>
          <a:p>
            <a:pPr marL="228600" indent="-228600"/>
            <a:r>
              <a:rPr lang="en-GB" b="1"/>
              <a:t>demonstrate understanding by writing three facts about . . . </a:t>
            </a:r>
          </a:p>
          <a:p>
            <a:pPr marL="228600" indent="-228600"/>
            <a:r>
              <a:rPr lang="en-GB" b="1"/>
              <a:t>listen critically to interpret and evaluate . . . </a:t>
            </a:r>
          </a:p>
          <a:p>
            <a:pPr marL="228600" indent="-228600"/>
            <a:r>
              <a:rPr lang="en-GB" b="1"/>
              <a:t>represent textual information by _____ (drawing, painting, etc.) </a:t>
            </a:r>
          </a:p>
          <a:p>
            <a:pPr marL="228600" indent="-228600"/>
            <a:r>
              <a:rPr lang="en-GB" b="1"/>
              <a:t>recognize and list the literary devices found in _____. </a:t>
            </a:r>
          </a:p>
          <a:p>
            <a:pPr marL="228600" indent="-228600"/>
            <a:r>
              <a:rPr lang="en-GB" b="1"/>
              <a:t>state an opinion about _____, using examples from the text to support the opinion </a:t>
            </a:r>
          </a:p>
          <a:p>
            <a:pPr marL="228600" indent="-228600"/>
            <a:r>
              <a:rPr lang="en-GB" b="1"/>
              <a:t>compare the experience of _____ (a character in a text) to his or her own life </a:t>
            </a:r>
          </a:p>
          <a:p>
            <a:pPr marL="228600" indent="-228600"/>
            <a:r>
              <a:rPr lang="en-GB" b="1"/>
              <a:t>list the primary plot details in _____ (a text, short story, novel, or drama) </a:t>
            </a:r>
          </a:p>
          <a:p>
            <a:pPr marL="228600" indent="-228600"/>
            <a:r>
              <a:rPr lang="en-GB" b="1"/>
              <a:t>compare and contrast three different versions of _____ (Cinderella, The Three Little Pigs, etc.) </a:t>
            </a:r>
          </a:p>
          <a:p>
            <a:pPr marL="228600" indent="-228600"/>
            <a:r>
              <a:rPr lang="en-GB" b="1"/>
              <a:t>write a narrative version of _____, with appropriate plot characteristics of the genre </a:t>
            </a:r>
          </a:p>
          <a:p>
            <a:pPr marL="228600" indent="-228600"/>
            <a:r>
              <a:rPr lang="en-GB" b="1"/>
              <a:t>compare excerpts of _____ (a novel) to first-hand accounts of _____ (the Civil War, WWI, etc.) </a:t>
            </a:r>
          </a:p>
          <a:p>
            <a:pPr marL="228600" indent="-228600"/>
            <a:r>
              <a:rPr lang="en-GB" b="1"/>
              <a:t>describe _____ (Victorian, Elizabethan, etc.) attitudes toward _____ (a social concern, a vice, a virtue, an event, etc.) </a:t>
            </a:r>
          </a:p>
          <a:p>
            <a:pPr marL="228600" indent="-228600"/>
            <a:r>
              <a:rPr lang="en-GB" b="1"/>
              <a:t>analyze _____ (a character's) desire to _____ </a:t>
            </a:r>
          </a:p>
          <a:p>
            <a:pPr marL="228600" indent="-228600"/>
            <a:r>
              <a:rPr lang="en-GB" b="1"/>
              <a:t>list elements of _____ (a writer's) style in _____ (a text) </a:t>
            </a:r>
          </a:p>
          <a:p>
            <a:pPr marL="228600" indent="-228600"/>
            <a:r>
              <a:rPr lang="en-GB" b="1"/>
              <a:t>identify and trace the development of _____ literature from _____ to _____ </a:t>
            </a:r>
          </a:p>
          <a:p>
            <a:pPr marL="228600" indent="-228600"/>
            <a:r>
              <a:rPr lang="en-GB" b="1"/>
              <a:t>define basic literary terms and apply them to _____ (a specific text or work) </a:t>
            </a:r>
          </a:p>
          <a:p>
            <a:pPr marL="228600" indent="-228600"/>
            <a:r>
              <a:rPr lang="en-GB" b="1"/>
              <a:t>produce an effective essay which details _____ </a:t>
            </a:r>
          </a:p>
          <a:p>
            <a:pPr marL="228600" indent="-228600"/>
            <a:r>
              <a:rPr lang="en-GB" b="1"/>
              <a:t>produce an effective persuasive essay which takes a stand for/against _____ </a:t>
            </a:r>
          </a:p>
          <a:p>
            <a:pPr marL="228600" indent="-228600"/>
            <a:r>
              <a:rPr lang="en-GB" b="1"/>
              <a:t>use the work of _____ as inspiration for a representative piece about _____ </a:t>
            </a:r>
          </a:p>
          <a:p>
            <a:pPr marL="228600" indent="-228600"/>
            <a:r>
              <a:rPr lang="en-GB" b="1"/>
              <a:t>draw parallels between _____(a text) and _____ (a text) </a:t>
            </a:r>
          </a:p>
          <a:p>
            <a:pPr marL="228600" indent="-228600"/>
            <a:r>
              <a:rPr lang="en-GB" b="1"/>
              <a:t>explore the nature and implications of _____ (a vice, a virtue, a societal concern, a characteristic, etc.) </a:t>
            </a:r>
          </a:p>
          <a:p>
            <a:pPr marL="228600" indent="-228600"/>
            <a:r>
              <a:rPr lang="en-GB" b="1"/>
              <a:t>explore allegory in various works of children's literature . . . </a:t>
            </a:r>
          </a:p>
          <a:p>
            <a:pPr marL="228600" indent="-228600"/>
            <a:r>
              <a:rPr lang="en-GB" b="1"/>
              <a:t>recite a poem (or excerpt of text) with fluency </a:t>
            </a:r>
          </a:p>
          <a:p>
            <a:pPr marL="228600" indent="-228600"/>
            <a:r>
              <a:rPr lang="en-GB" b="1"/>
              <a:t>use specific examples in _____ (a text) to illustrate an aspect of human behavior </a:t>
            </a:r>
          </a:p>
          <a:p>
            <a:pPr marL="228600" indent="-228600"/>
            <a:r>
              <a:rPr lang="en-GB" b="1"/>
              <a:t>compose a _____ (haiku, verse, rhyme, poem, etc.) </a:t>
            </a:r>
          </a:p>
          <a:p>
            <a:pPr marL="228600" indent="-228600"/>
            <a:r>
              <a:rPr lang="en-GB" b="1"/>
              <a:t>describe the traditional rules and conventions of _____ (haiku, the personal essay, etc.) </a:t>
            </a:r>
          </a:p>
          <a:p>
            <a:pPr marL="228600" indent="-228600"/>
            <a:r>
              <a:rPr lang="en-GB" b="1"/>
              <a:t>demonstrate mastery in the study of _____ through cooperative learning and research. . . </a:t>
            </a:r>
          </a:p>
          <a:p>
            <a:pPr marL="228600" indent="-228600"/>
            <a:r>
              <a:rPr lang="en-GB" b="1"/>
              <a:t> Math Examples:  After completing the lesson, the student will be able to:</a:t>
            </a:r>
          </a:p>
          <a:p>
            <a:pPr marL="228600" indent="-228600"/>
            <a:r>
              <a:rPr lang="en-GB" b="1"/>
              <a:t>sort _____ by _____ (color, size, etc.) </a:t>
            </a:r>
          </a:p>
          <a:p>
            <a:pPr marL="228600" indent="-228600"/>
            <a:r>
              <a:rPr lang="en-GB" b="1"/>
              <a:t>follow directions to create _____ (a product) </a:t>
            </a:r>
          </a:p>
          <a:p>
            <a:pPr marL="228600" indent="-228600"/>
            <a:r>
              <a:rPr lang="en-GB" b="1"/>
              <a:t>acquire data by measuring with _____ (a yardstick, etc.) </a:t>
            </a:r>
          </a:p>
          <a:p>
            <a:pPr marL="228600" indent="-228600"/>
            <a:r>
              <a:rPr lang="en-GB" b="1"/>
              <a:t>display data using _____ (a graph, etc.) </a:t>
            </a:r>
          </a:p>
          <a:p>
            <a:pPr marL="228600" indent="-228600"/>
            <a:r>
              <a:rPr lang="en-GB" b="1"/>
              <a:t>calculate . . . </a:t>
            </a:r>
          </a:p>
          <a:p>
            <a:pPr marL="228600" indent="-228600"/>
            <a:r>
              <a:rPr lang="en-GB" b="1"/>
              <a:t>identify and describe _____ (polygons) using the language of _____ (geometry) </a:t>
            </a:r>
          </a:p>
          <a:p>
            <a:pPr marL="228600" indent="-228600"/>
            <a:r>
              <a:rPr lang="en-GB" b="1"/>
              <a:t>record observations of . . . </a:t>
            </a:r>
          </a:p>
          <a:p>
            <a:pPr marL="228600" indent="-228600"/>
            <a:r>
              <a:rPr lang="en-GB" b="1"/>
              <a:t>exercise the skills of _____ (multiplication, addition, etc.) to . . . </a:t>
            </a:r>
          </a:p>
          <a:p>
            <a:pPr marL="228600" indent="-228600"/>
            <a:r>
              <a:rPr lang="en-GB" b="1"/>
              <a:t>discuss, interpret, and ascribe meaning to the organized data . . . </a:t>
            </a:r>
          </a:p>
          <a:p>
            <a:pPr marL="228600" indent="-228600"/>
            <a:r>
              <a:rPr lang="en-GB" b="1"/>
              <a:t>explain the elements of _____ (a pictograph, etc.) </a:t>
            </a:r>
          </a:p>
          <a:p>
            <a:pPr marL="228600" indent="-228600"/>
            <a:r>
              <a:rPr lang="en-GB" b="1"/>
              <a:t>use collected data to answer the question(s): _____ </a:t>
            </a:r>
          </a:p>
          <a:p>
            <a:pPr marL="228600" indent="-228600"/>
            <a:r>
              <a:rPr lang="en-GB" b="1"/>
              <a:t>construct _____ (picture graphs, bar graphs, etc.) </a:t>
            </a:r>
          </a:p>
          <a:p>
            <a:pPr marL="228600" indent="-228600"/>
            <a:r>
              <a:rPr lang="en-GB" b="1"/>
              <a:t>create a series of mathematical steps to be used to . . . </a:t>
            </a:r>
          </a:p>
          <a:p>
            <a:pPr marL="228600" indent="-228600"/>
            <a:r>
              <a:rPr lang="en-GB" b="1"/>
              <a:t>plot a set of points of graph paper . . . </a:t>
            </a:r>
          </a:p>
          <a:p>
            <a:pPr marL="228600" indent="-228600"/>
            <a:r>
              <a:rPr lang="en-GB" b="1"/>
              <a:t>interpret the results of the calculations . . . </a:t>
            </a:r>
          </a:p>
          <a:p>
            <a:pPr marL="228600" indent="-228600"/>
            <a:r>
              <a:rPr lang="en-GB" b="1"/>
              <a:t>solve a numerical expression using _____ (the standard order of operations, etc.) </a:t>
            </a:r>
          </a:p>
          <a:p>
            <a:pPr marL="228600" indent="-228600"/>
            <a:r>
              <a:rPr lang="en-GB" b="1"/>
              <a:t>use a spreadsheet to calculate . . . </a:t>
            </a:r>
          </a:p>
          <a:p>
            <a:pPr marL="228600" indent="-228600"/>
            <a:r>
              <a:rPr lang="en-GB" b="1"/>
              <a:t> Science Examples:  </a:t>
            </a:r>
          </a:p>
          <a:p>
            <a:pPr marL="228600" indent="-228600"/>
            <a:r>
              <a:rPr lang="en-GB" b="1"/>
              <a:t>recall information about the reading . . . </a:t>
            </a:r>
          </a:p>
          <a:p>
            <a:pPr marL="228600" indent="-228600"/>
            <a:r>
              <a:rPr lang="en-GB" b="1"/>
              <a:t>develop a basic knowledge of _____ (the solar system, etc.) </a:t>
            </a:r>
          </a:p>
          <a:p>
            <a:pPr marL="228600" indent="-228600"/>
            <a:r>
              <a:rPr lang="en-GB" b="1"/>
              <a:t>record observations about . . . </a:t>
            </a:r>
          </a:p>
          <a:p>
            <a:pPr marL="228600" indent="-228600"/>
            <a:r>
              <a:rPr lang="en-GB" b="1"/>
              <a:t>record and compare facts about _____ (the sun, moon, etc.) </a:t>
            </a:r>
          </a:p>
          <a:p>
            <a:pPr marL="228600" indent="-228600"/>
            <a:r>
              <a:rPr lang="en-GB" b="1"/>
              <a:t>collect, organize, display, and interpret data about _____ </a:t>
            </a:r>
          </a:p>
          <a:p>
            <a:pPr marL="228600" indent="-228600"/>
            <a:r>
              <a:rPr lang="en-GB" b="1"/>
              <a:t>demonstrate an understand of _____ in terms of _____ </a:t>
            </a:r>
          </a:p>
          <a:p>
            <a:pPr marL="228600" indent="-228600"/>
            <a:r>
              <a:rPr lang="en-GB" b="1"/>
              <a:t>create a visual representation of _____ (the water cycle, etc.) </a:t>
            </a:r>
          </a:p>
          <a:p>
            <a:pPr marL="228600" indent="-228600"/>
            <a:r>
              <a:rPr lang="en-GB" b="1"/>
              <a:t>understand the basic structure of _____ (an atom) </a:t>
            </a:r>
          </a:p>
          <a:p>
            <a:pPr marL="228600" indent="-228600"/>
            <a:r>
              <a:rPr lang="en-GB" b="1"/>
              <a:t>identify states of matter . . . </a:t>
            </a:r>
          </a:p>
          <a:p>
            <a:pPr marL="228600" indent="-228600"/>
            <a:r>
              <a:rPr lang="en-GB" b="1"/>
              <a:t>create a concept map of . . . </a:t>
            </a:r>
          </a:p>
          <a:p>
            <a:pPr marL="228600" indent="-228600"/>
            <a:r>
              <a:rPr lang="en-GB" b="1"/>
              <a:t>identify relevant questions for inquiry </a:t>
            </a:r>
          </a:p>
          <a:p>
            <a:pPr marL="228600" indent="-228600"/>
            <a:r>
              <a:rPr lang="en-GB" b="1"/>
              <a:t>sequence and catagorize information . . . </a:t>
            </a:r>
          </a:p>
          <a:p>
            <a:pPr marL="228600" indent="-228600"/>
            <a:r>
              <a:rPr lang="en-GB" b="1"/>
              <a:t>demonstrate learning by producing a _____ </a:t>
            </a:r>
          </a:p>
          <a:p>
            <a:pPr marL="228600" indent="-228600"/>
            <a:r>
              <a:rPr lang="en-GB" b="1"/>
              <a:t>present their findings of _____ to the class </a:t>
            </a:r>
          </a:p>
          <a:p>
            <a:pPr marL="228600" indent="-228600"/>
            <a:r>
              <a:rPr lang="en-GB" b="1"/>
              <a:t> Social Studies Examples:  After completing the lesson, the student will be able to:</a:t>
            </a:r>
          </a:p>
          <a:p>
            <a:pPr marL="228600" indent="-228600"/>
            <a:r>
              <a:rPr lang="en-GB" b="1"/>
              <a:t>place events in chronological order and describe how . . . </a:t>
            </a:r>
          </a:p>
          <a:p>
            <a:pPr marL="228600" indent="-228600"/>
            <a:r>
              <a:rPr lang="en-GB" b="1"/>
              <a:t>create a timeline of events . . . </a:t>
            </a:r>
          </a:p>
          <a:p>
            <a:pPr marL="228600" indent="-228600"/>
            <a:r>
              <a:rPr lang="en-GB" b="1"/>
              <a:t>record his or her knowledge using pictures . . . </a:t>
            </a:r>
          </a:p>
          <a:p>
            <a:pPr marL="228600" indent="-228600"/>
            <a:r>
              <a:rPr lang="en-GB" b="1"/>
              <a:t>connect his or her own experiences with . . . </a:t>
            </a:r>
          </a:p>
          <a:p>
            <a:pPr marL="228600" indent="-228600"/>
            <a:r>
              <a:rPr lang="en-GB" b="1"/>
              <a:t>obtain information about _____ (a topic) using a CD, the Internet, an encyclopedia, etc. </a:t>
            </a:r>
          </a:p>
          <a:p>
            <a:pPr marL="228600" indent="-228600"/>
            <a:r>
              <a:rPr lang="en-GB" b="1"/>
              <a:t>identify the contributions of _____ (a person, an event) to _____ (the nation, the process, etc.) </a:t>
            </a:r>
          </a:p>
          <a:p>
            <a:pPr marL="228600" indent="-228600"/>
            <a:r>
              <a:rPr lang="en-GB" b="1"/>
              <a:t>understand how _____ ( a person, place, or thing) has influenced _____ (an era, the nation, etc.) </a:t>
            </a:r>
          </a:p>
          <a:p>
            <a:pPr marL="228600" indent="-228600"/>
            <a:r>
              <a:rPr lang="en-GB" b="1"/>
              <a:t>identify the causes and effects of . . . </a:t>
            </a:r>
          </a:p>
          <a:p>
            <a:pPr marL="228600" indent="-228600"/>
            <a:r>
              <a:rPr lang="en-GB" b="1"/>
              <a:t>identify relevant questions for inquiry </a:t>
            </a:r>
          </a:p>
          <a:p>
            <a:pPr marL="228600" indent="-228600"/>
            <a:r>
              <a:rPr lang="en-GB" b="1"/>
              <a:t>understand the basic structures and functions of _____ (government) </a:t>
            </a:r>
          </a:p>
          <a:p>
            <a:pPr marL="228600" indent="-228600"/>
            <a:r>
              <a:rPr lang="en-GB" b="1"/>
              <a:t>organize and interpret information using _____ (graphs, charts, political cartoons, etc.) </a:t>
            </a:r>
          </a:p>
          <a:p>
            <a:pPr marL="228600" indent="-228600"/>
            <a:r>
              <a:rPr lang="en-GB" b="1"/>
              <a:t>understand the historical context of . . . </a:t>
            </a:r>
          </a:p>
          <a:p>
            <a:pPr marL="228600" indent="-228600"/>
            <a:r>
              <a:rPr lang="en-GB" b="1"/>
              <a:t>create Venn Diagrams which compare and contrast . . . </a:t>
            </a:r>
          </a:p>
          <a:p>
            <a:pPr marL="228600" indent="-228600"/>
            <a:endParaRPr lang="en-GB" b="1"/>
          </a:p>
          <a:p>
            <a:pPr marL="228600" indent="-228600"/>
            <a:r>
              <a:rPr lang="en-GB" b="1"/>
              <a:t>Words for phrasing lesson outcomes:</a:t>
            </a:r>
          </a:p>
          <a:p>
            <a:pPr marL="228600" indent="-228600"/>
            <a:r>
              <a:rPr lang="en-GB" b="1"/>
              <a:t>Blooms taxonomy </a:t>
            </a:r>
            <a:r>
              <a:rPr lang="en-GB" b="1">
                <a:sym typeface="Wingdings" pitchFamily="2" charset="2"/>
              </a:rPr>
              <a:t>(in increasing order of complexity)</a:t>
            </a:r>
            <a:endParaRPr lang="en-GB" b="1"/>
          </a:p>
          <a:p>
            <a:pPr marL="228600" indent="-228600"/>
            <a:r>
              <a:rPr lang="en-GB" b="1"/>
              <a:t>Recall/Describe</a:t>
            </a:r>
          </a:p>
          <a:p>
            <a:pPr marL="228600" indent="-228600"/>
            <a:r>
              <a:rPr lang="en-GB" b="1"/>
              <a:t>Understand/Explain</a:t>
            </a:r>
          </a:p>
          <a:p>
            <a:pPr marL="228600" indent="-228600"/>
            <a:r>
              <a:rPr lang="en-GB" b="1"/>
              <a:t>Apply</a:t>
            </a:r>
          </a:p>
          <a:p>
            <a:pPr marL="228600" indent="-228600"/>
            <a:r>
              <a:rPr lang="en-GB" b="1"/>
              <a:t>Analyse</a:t>
            </a:r>
          </a:p>
          <a:p>
            <a:pPr marL="228600" indent="-228600"/>
            <a:r>
              <a:rPr lang="en-GB" b="1"/>
              <a:t>Evaluate</a:t>
            </a:r>
          </a:p>
          <a:p>
            <a:pPr marL="228600" indent="-228600"/>
            <a:r>
              <a:rPr lang="en-GB" b="1"/>
              <a:t>Create</a:t>
            </a:r>
          </a:p>
          <a:p>
            <a:pPr marL="228600" indent="-228600"/>
            <a:endParaRPr lang="en-GB" b="1"/>
          </a:p>
          <a:p>
            <a:pPr marL="228600" indent="-228600"/>
            <a:r>
              <a:rPr lang="en-GB" b="1"/>
              <a:t>Other useful command words:</a:t>
            </a:r>
          </a:p>
          <a:p>
            <a:pPr marL="228600" indent="-228600"/>
            <a:r>
              <a:rPr lang="en-GB" b="1"/>
              <a:t>Analyse </a:t>
            </a:r>
            <a:r>
              <a:rPr lang="en-GB"/>
              <a:t>Separate information into components and identify their characteristics.</a:t>
            </a:r>
          </a:p>
          <a:p>
            <a:pPr marL="228600" indent="-228600"/>
            <a:r>
              <a:rPr lang="en-GB" b="1"/>
              <a:t>Annotate </a:t>
            </a:r>
            <a:r>
              <a:rPr lang="en-GB"/>
              <a:t>To provide notes of explanation.</a:t>
            </a:r>
          </a:p>
          <a:p>
            <a:pPr marL="228600" indent="-228600"/>
            <a:r>
              <a:rPr lang="en-GB" b="1"/>
              <a:t>Apply </a:t>
            </a:r>
            <a:r>
              <a:rPr lang="en-GB"/>
              <a:t>Put into effect in a recognised way.</a:t>
            </a:r>
          </a:p>
          <a:p>
            <a:pPr marL="228600" indent="-228600"/>
            <a:r>
              <a:rPr lang="en-GB" b="1"/>
              <a:t>Assess </a:t>
            </a:r>
            <a:r>
              <a:rPr lang="en-GB"/>
              <a:t>Make an informed judgement.</a:t>
            </a:r>
          </a:p>
          <a:p>
            <a:pPr marL="228600" indent="-228600"/>
            <a:r>
              <a:rPr lang="en-GB" b="1"/>
              <a:t>Calculate </a:t>
            </a:r>
            <a:r>
              <a:rPr lang="en-GB"/>
              <a:t>Generate a numerical answer, with working shown.</a:t>
            </a:r>
          </a:p>
          <a:p>
            <a:pPr marL="228600" indent="-228600"/>
            <a:r>
              <a:rPr lang="en-GB" b="1"/>
              <a:t>Comment </a:t>
            </a:r>
            <a:r>
              <a:rPr lang="en-GB"/>
              <a:t>Present an informed opinion or infer points of interest relevant to the context of</a:t>
            </a:r>
          </a:p>
          <a:p>
            <a:pPr marL="228600" indent="-228600"/>
            <a:r>
              <a:rPr lang="en-GB"/>
              <a:t>the question.</a:t>
            </a:r>
          </a:p>
          <a:p>
            <a:pPr marL="228600" indent="-228600"/>
            <a:r>
              <a:rPr lang="en-GB" b="1"/>
              <a:t>Compare </a:t>
            </a:r>
            <a:r>
              <a:rPr lang="en-GB"/>
              <a:t>Identify similarities.</a:t>
            </a:r>
          </a:p>
          <a:p>
            <a:pPr marL="228600" indent="-228600"/>
            <a:r>
              <a:rPr lang="en-GB" b="1"/>
              <a:t>Complete </a:t>
            </a:r>
            <a:r>
              <a:rPr lang="en-GB"/>
              <a:t>Write the information required.</a:t>
            </a:r>
          </a:p>
          <a:p>
            <a:pPr marL="228600" indent="-228600"/>
            <a:r>
              <a:rPr lang="en-GB" b="1"/>
              <a:t>Consider </a:t>
            </a:r>
            <a:r>
              <a:rPr lang="en-GB"/>
              <a:t>Review and respond to information provided.</a:t>
            </a:r>
          </a:p>
          <a:p>
            <a:pPr marL="228600" indent="-228600"/>
            <a:r>
              <a:rPr lang="en-GB" b="1"/>
              <a:t>Contrast </a:t>
            </a:r>
            <a:r>
              <a:rPr lang="en-GB"/>
              <a:t>Identify differences.</a:t>
            </a:r>
          </a:p>
          <a:p>
            <a:pPr marL="228600" indent="-228600"/>
            <a:r>
              <a:rPr lang="en-GB" b="1"/>
              <a:t>Deduce </a:t>
            </a:r>
            <a:r>
              <a:rPr lang="en-GB"/>
              <a:t>Draw conclusions from information provided.</a:t>
            </a:r>
          </a:p>
          <a:p>
            <a:pPr marL="228600" indent="-228600"/>
            <a:r>
              <a:rPr lang="en-GB" b="1"/>
              <a:t>Define </a:t>
            </a:r>
            <a:r>
              <a:rPr lang="en-GB"/>
              <a:t>Specify meaning of the word or term.</a:t>
            </a:r>
          </a:p>
          <a:p>
            <a:pPr marL="228600" indent="-228600"/>
            <a:r>
              <a:rPr lang="en-GB" b="1"/>
              <a:t>Demonstrate </a:t>
            </a:r>
            <a:r>
              <a:rPr lang="en-GB"/>
              <a:t>Provide clear evidence.</a:t>
            </a:r>
          </a:p>
          <a:p>
            <a:pPr marL="228600" indent="-228600"/>
            <a:r>
              <a:rPr lang="en-GB" b="1"/>
              <a:t>Describe </a:t>
            </a:r>
            <a:r>
              <a:rPr lang="en-GB"/>
              <a:t>Provide a detailed account (using diagrams/data from figures or tables where</a:t>
            </a:r>
          </a:p>
          <a:p>
            <a:pPr marL="228600" indent="-228600"/>
            <a:r>
              <a:rPr lang="en-GB"/>
              <a:t>appropriate). The depth of the answer should be judged from the marks allocated</a:t>
            </a:r>
          </a:p>
          <a:p>
            <a:pPr marL="228600" indent="-228600"/>
            <a:r>
              <a:rPr lang="en-GB"/>
              <a:t>for the question.</a:t>
            </a:r>
          </a:p>
          <a:p>
            <a:pPr marL="228600" indent="-228600"/>
            <a:r>
              <a:rPr lang="en-GB" b="1"/>
              <a:t>Determine </a:t>
            </a:r>
            <a:r>
              <a:rPr lang="en-GB"/>
              <a:t>The quantity cannot be measured directly but can be obtained by calculation. A</a:t>
            </a:r>
          </a:p>
          <a:p>
            <a:pPr marL="228600" indent="-228600"/>
            <a:r>
              <a:rPr lang="en-GB"/>
              <a:t>value can be obtained by following a specific procedure or substituting values</a:t>
            </a:r>
          </a:p>
          <a:p>
            <a:pPr marL="228600" indent="-228600"/>
            <a:r>
              <a:rPr lang="en-GB"/>
              <a:t>into a formula.</a:t>
            </a:r>
          </a:p>
          <a:p>
            <a:pPr marL="228600" indent="-228600"/>
            <a:r>
              <a:rPr lang="en-GB" b="1"/>
              <a:t>Discuss </a:t>
            </a:r>
            <a:r>
              <a:rPr lang="en-GB"/>
              <a:t>Give a detailed account that addresses a range of ideas and arguments.</a:t>
            </a:r>
          </a:p>
          <a:p>
            <a:pPr marL="228600" indent="-228600"/>
            <a:r>
              <a:rPr lang="en-GB" b="1"/>
              <a:t>Distinguish </a:t>
            </a:r>
            <a:r>
              <a:rPr lang="en-GB"/>
              <a:t>Recognise and identify difference(s).</a:t>
            </a:r>
          </a:p>
          <a:p>
            <a:pPr marL="228600" indent="-228600"/>
            <a:r>
              <a:rPr lang="en-GB" b="1"/>
              <a:t>Draw </a:t>
            </a:r>
            <a:r>
              <a:rPr lang="en-GB"/>
              <a:t>Produce a diagram or to infer.</a:t>
            </a:r>
          </a:p>
          <a:p>
            <a:pPr marL="228600" indent="-228600"/>
            <a:r>
              <a:rPr lang="en-GB" b="1"/>
              <a:t>Estimate </a:t>
            </a:r>
            <a:r>
              <a:rPr lang="en-GB"/>
              <a:t>Assign an approximate value.</a:t>
            </a:r>
          </a:p>
          <a:p>
            <a:pPr marL="228600" indent="-228600"/>
            <a:r>
              <a:rPr lang="en-GB" b="1"/>
              <a:t>Evaluate </a:t>
            </a:r>
            <a:r>
              <a:rPr lang="en-GB"/>
              <a:t>Judge from available evidence.</a:t>
            </a:r>
          </a:p>
          <a:p>
            <a:pPr marL="228600" indent="-228600"/>
            <a:r>
              <a:rPr lang="en-GB" b="1"/>
              <a:t>Examine </a:t>
            </a:r>
            <a:r>
              <a:rPr lang="en-GB"/>
              <a:t>Investigate closely.</a:t>
            </a:r>
          </a:p>
          <a:p>
            <a:pPr marL="228600" indent="-228600"/>
            <a:r>
              <a:rPr lang="en-GB" b="1"/>
              <a:t>Explain </a:t>
            </a:r>
            <a:r>
              <a:rPr lang="en-GB"/>
              <a:t>Set out reasons or purposes using biological background. The depth of treatment</a:t>
            </a:r>
          </a:p>
          <a:p>
            <a:pPr marL="228600" indent="-228600"/>
            <a:r>
              <a:rPr lang="en-GB"/>
              <a:t>should be judged from the marks allocated for the question.</a:t>
            </a:r>
          </a:p>
          <a:p>
            <a:pPr marL="228600" indent="-228600"/>
            <a:r>
              <a:rPr lang="en-GB" b="1"/>
              <a:t>Identify </a:t>
            </a:r>
            <a:r>
              <a:rPr lang="en-GB"/>
              <a:t>Recognise or select relevant characteristics.</a:t>
            </a:r>
          </a:p>
          <a:p>
            <a:pPr marL="228600" indent="-228600"/>
            <a:r>
              <a:rPr lang="en-GB" b="1"/>
              <a:t>Illustrate </a:t>
            </a:r>
            <a:r>
              <a:rPr lang="en-GB"/>
              <a:t>Make clear by using examples or provide diagrams.</a:t>
            </a:r>
          </a:p>
          <a:p>
            <a:pPr marL="228600" indent="-228600"/>
            <a:r>
              <a:rPr lang="en-GB" b="1"/>
              <a:t>Interpret </a:t>
            </a:r>
            <a:r>
              <a:rPr lang="en-GB"/>
              <a:t>Translate information provided.</a:t>
            </a:r>
          </a:p>
          <a:p>
            <a:pPr marL="228600" indent="-228600"/>
            <a:r>
              <a:rPr lang="en-GB" b="1"/>
              <a:t>Justify </a:t>
            </a:r>
            <a:r>
              <a:rPr lang="en-GB"/>
              <a:t>Present a reasoned case.</a:t>
            </a:r>
          </a:p>
          <a:p>
            <a:pPr marL="228600" indent="-228600"/>
            <a:r>
              <a:rPr lang="en-GB" b="1"/>
              <a:t>Label </a:t>
            </a:r>
            <a:r>
              <a:rPr lang="en-GB"/>
              <a:t>To indicate (by using a straight line).</a:t>
            </a:r>
          </a:p>
          <a:p>
            <a:pPr marL="228600" indent="-228600"/>
            <a:r>
              <a:rPr lang="en-GB" b="1"/>
              <a:t>List </a:t>
            </a:r>
            <a:r>
              <a:rPr lang="en-GB"/>
              <a:t>Provide a number of points with no elaboration. If you are asked for two points</a:t>
            </a:r>
          </a:p>
          <a:p>
            <a:pPr marL="228600" indent="-228600"/>
            <a:r>
              <a:rPr lang="en-GB"/>
              <a:t>then give only two!</a:t>
            </a:r>
          </a:p>
          <a:p>
            <a:pPr marL="228600" indent="-228600"/>
            <a:r>
              <a:rPr lang="en-GB" b="1"/>
              <a:t>Measure </a:t>
            </a:r>
            <a:r>
              <a:rPr lang="en-GB"/>
              <a:t>Establish a value using a suitable measuring instrument.</a:t>
            </a:r>
          </a:p>
          <a:p>
            <a:pPr marL="228600" indent="-228600"/>
            <a:r>
              <a:rPr lang="en-GB" b="1"/>
              <a:t>Name </a:t>
            </a:r>
            <a:r>
              <a:rPr lang="en-GB"/>
              <a:t>To provide appropriate word(s) or term(s).</a:t>
            </a:r>
          </a:p>
          <a:p>
            <a:pPr marL="228600" indent="-228600"/>
            <a:r>
              <a:rPr lang="en-GB" b="1"/>
              <a:t>Outline </a:t>
            </a:r>
            <a:r>
              <a:rPr lang="en-GB"/>
              <a:t>Restrict the outline to essential detail only.</a:t>
            </a:r>
          </a:p>
          <a:p>
            <a:pPr marL="228600" indent="-228600"/>
            <a:r>
              <a:rPr lang="en-GB" b="1"/>
              <a:t>Plot </a:t>
            </a:r>
            <a:r>
              <a:rPr lang="en-GB"/>
              <a:t>Mark out points on a graph or illustrate by use of a suitable graph.</a:t>
            </a:r>
          </a:p>
          <a:p>
            <a:pPr marL="228600" indent="-228600"/>
            <a:r>
              <a:rPr lang="en-GB" b="1"/>
              <a:t>Predict </a:t>
            </a:r>
            <a:r>
              <a:rPr lang="en-GB"/>
              <a:t>Suggest possible outcome(s).</a:t>
            </a:r>
          </a:p>
          <a:p>
            <a:pPr marL="228600" indent="-228600"/>
            <a:r>
              <a:rPr lang="en-GB" b="1"/>
              <a:t>Recall </a:t>
            </a:r>
            <a:r>
              <a:rPr lang="en-GB"/>
              <a:t>Repeat knowledge from prior learning.</a:t>
            </a:r>
          </a:p>
          <a:p>
            <a:pPr marL="228600" indent="-228600"/>
            <a:r>
              <a:rPr lang="en-GB" b="1"/>
              <a:t>Recognise </a:t>
            </a:r>
            <a:r>
              <a:rPr lang="en-GB"/>
              <a:t>To identify.</a:t>
            </a:r>
          </a:p>
          <a:p>
            <a:pPr marL="228600" indent="-228600"/>
            <a:r>
              <a:rPr lang="en-GB" b="1"/>
              <a:t>Record </a:t>
            </a:r>
            <a:r>
              <a:rPr lang="en-GB"/>
              <a:t>Report or note.</a:t>
            </a:r>
          </a:p>
          <a:p>
            <a:pPr marL="228600" indent="-228600"/>
            <a:r>
              <a:rPr lang="en-GB" b="1"/>
              <a:t>Relate </a:t>
            </a:r>
            <a:r>
              <a:rPr lang="en-GB"/>
              <a:t>Make interconnections.</a:t>
            </a:r>
          </a:p>
          <a:p>
            <a:pPr marL="228600" indent="-228600"/>
            <a:r>
              <a:rPr lang="en-GB" b="1"/>
              <a:t>Sketch </a:t>
            </a:r>
            <a:r>
              <a:rPr lang="en-GB"/>
              <a:t>Produce a simple, freehand drawing. A single clear sharp line should be used.</a:t>
            </a:r>
          </a:p>
          <a:p>
            <a:pPr marL="228600" indent="-228600"/>
            <a:r>
              <a:rPr lang="en-GB"/>
              <a:t>In the context of a graph, the general shape of the curve would be sufficient.</a:t>
            </a:r>
          </a:p>
          <a:p>
            <a:pPr marL="228600" indent="-228600"/>
            <a:r>
              <a:rPr lang="en-GB" b="1"/>
              <a:t>State </a:t>
            </a:r>
            <a:r>
              <a:rPr lang="en-GB"/>
              <a:t>Produce a concise answer with no supporting argument.</a:t>
            </a:r>
          </a:p>
          <a:p>
            <a:pPr marL="228600" indent="-228600"/>
            <a:r>
              <a:rPr lang="en-GB" b="1"/>
              <a:t>Suggest </a:t>
            </a:r>
            <a:r>
              <a:rPr lang="en-GB"/>
              <a:t>Apply your biological knowledge and understanding to a situation which you may</a:t>
            </a:r>
          </a:p>
          <a:p>
            <a:pPr marL="228600" indent="-228600"/>
            <a:r>
              <a:rPr lang="en-GB"/>
              <a:t>not have covered in the specification.</a:t>
            </a:r>
          </a:p>
          <a:p>
            <a:pPr marL="228600" indent="-228600"/>
            <a:r>
              <a:rPr lang="en-GB" b="1"/>
              <a:t>Summarise </a:t>
            </a:r>
            <a:r>
              <a:rPr lang="en-GB"/>
              <a:t>Present main points in outline only.</a:t>
            </a:r>
          </a:p>
          <a:p>
            <a:pPr marL="228600" indent="-228600"/>
            <a:r>
              <a:rPr lang="en-GB" b="1"/>
              <a:t>Use </a:t>
            </a:r>
            <a:r>
              <a:rPr lang="en-GB"/>
              <a:t>Apply the information provided or apply prior learning.</a:t>
            </a:r>
          </a:p>
          <a:p>
            <a:pPr marL="228600" indent="-228600"/>
            <a:r>
              <a:rPr lang="en-GB" b="1"/>
              <a:t>How: </a:t>
            </a:r>
            <a:r>
              <a:rPr lang="en-GB"/>
              <a:t>Describe in what way or by what means……</a:t>
            </a:r>
          </a:p>
          <a:p>
            <a:pPr marL="228600" indent="-228600"/>
            <a:r>
              <a:rPr lang="en-GB" b="1"/>
              <a:t>What: </a:t>
            </a:r>
            <a:r>
              <a:rPr lang="en-GB"/>
              <a:t>Provide specific information……</a:t>
            </a:r>
          </a:p>
          <a:p>
            <a:pPr marL="228600" indent="-228600"/>
            <a:r>
              <a:rPr lang="en-GB" b="1"/>
              <a:t>Why: </a:t>
            </a:r>
            <a:r>
              <a:rPr lang="en-GB"/>
              <a:t>Explain the reason or purpose……</a:t>
            </a:r>
          </a:p>
          <a:p>
            <a:pPr marL="228600" indent="-228600"/>
            <a:r>
              <a:rPr lang="en-GB" b="1"/>
              <a:t>Accuracy: </a:t>
            </a:r>
            <a:r>
              <a:rPr lang="en-GB"/>
              <a:t>The accuracy of an observation, reading or measurement is the degree to which</a:t>
            </a:r>
          </a:p>
          <a:p>
            <a:pPr marL="228600" indent="-228600"/>
            <a:r>
              <a:rPr lang="en-GB"/>
              <a:t>it approaches a notional ‘true’ value or outcome. For example: closeness to a</a:t>
            </a:r>
          </a:p>
          <a:p>
            <a:pPr marL="228600" indent="-228600"/>
            <a:r>
              <a:rPr lang="en-GB"/>
              <a:t>line of best fit; accuracy of apparatus on percentage error.</a:t>
            </a:r>
          </a:p>
          <a:p>
            <a:pPr marL="228600" indent="-228600"/>
            <a:r>
              <a:rPr lang="en-GB" b="1"/>
              <a:t>Precision: </a:t>
            </a:r>
            <a:r>
              <a:rPr lang="en-GB"/>
              <a:t>The ability to be exact (degree of precision).</a:t>
            </a:r>
          </a:p>
          <a:p>
            <a:pPr marL="228600" indent="-228600"/>
            <a:r>
              <a:rPr lang="en-GB" b="1"/>
              <a:t>Reliability: </a:t>
            </a:r>
            <a:r>
              <a:rPr lang="en-GB"/>
              <a:t>The measure of confidence that can be placed in a set of observations or</a:t>
            </a:r>
          </a:p>
          <a:p>
            <a:pPr marL="228600" indent="-228600"/>
            <a:r>
              <a:rPr lang="en-GB"/>
              <a:t>measurements. For example: confidence limits of statistical tests or</a:t>
            </a:r>
          </a:p>
          <a:p>
            <a:pPr marL="228600" indent="-228600"/>
            <a:r>
              <a:rPr lang="en-GB"/>
              <a:t>concordance of repeats or standard deviation.</a:t>
            </a:r>
          </a:p>
          <a:p>
            <a:pPr marL="228600" indent="-228600"/>
            <a:r>
              <a:rPr lang="en-GB" b="1"/>
              <a:t>Validity: </a:t>
            </a:r>
            <a:r>
              <a:rPr lang="en-GB"/>
              <a:t>The implication that the outcome of an activity is not being distorted by</a:t>
            </a:r>
          </a:p>
          <a:p>
            <a:pPr marL="228600" indent="-228600"/>
            <a:r>
              <a:rPr lang="en-GB"/>
              <a:t>extraneous factors.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Nadia Habraszewski</a:t>
            </a:r>
          </a:p>
        </p:txBody>
      </p:sp>
      <p:sp>
        <p:nvSpPr>
          <p:cNvPr id="5" name="Rectangle 3"/>
          <p:cNvSpPr>
            <a:spLocks noGrp="1" noChangeArrowheads="1"/>
          </p:cNvSpPr>
          <p:nvPr>
            <p:ph type="dt" idx="1"/>
          </p:nvPr>
        </p:nvSpPr>
        <p:spPr>
          <a:ln/>
        </p:spPr>
        <p:txBody>
          <a:bodyPr/>
          <a:lstStyle/>
          <a:p>
            <a:r>
              <a:rPr lang="en-GB"/>
              <a:t>HQFT Scaffold</a:t>
            </a:r>
          </a:p>
        </p:txBody>
      </p:sp>
      <p:sp>
        <p:nvSpPr>
          <p:cNvPr id="6" name="Rectangle 6"/>
          <p:cNvSpPr>
            <a:spLocks noGrp="1" noChangeArrowheads="1"/>
          </p:cNvSpPr>
          <p:nvPr>
            <p:ph type="ftr" sz="quarter" idx="4"/>
          </p:nvPr>
        </p:nvSpPr>
        <p:spPr>
          <a:ln/>
        </p:spPr>
        <p:txBody>
          <a:bodyPr/>
          <a:lstStyle/>
          <a:p>
            <a:r>
              <a:rPr lang="en-GB"/>
              <a:t>Featherstone High School</a:t>
            </a:r>
          </a:p>
        </p:txBody>
      </p:sp>
      <p:sp>
        <p:nvSpPr>
          <p:cNvPr id="7" name="Rectangle 7"/>
          <p:cNvSpPr>
            <a:spLocks noGrp="1" noChangeArrowheads="1"/>
          </p:cNvSpPr>
          <p:nvPr>
            <p:ph type="sldNum" sz="quarter" idx="5"/>
          </p:nvPr>
        </p:nvSpPr>
        <p:spPr>
          <a:ln/>
        </p:spPr>
        <p:txBody>
          <a:bodyPr/>
          <a:lstStyle/>
          <a:p>
            <a:fld id="{AAFD9029-7ECC-448E-9747-2D004F8559D0}" type="slidenum">
              <a:rPr lang="en-GB"/>
              <a:pPr/>
              <a:t>3</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b="1"/>
              <a:t>This slide has been deliberately moved forwards as leaving homework for the end of the lesson can sometimes mean it is abandoned if the teacher runs out of time.</a:t>
            </a:r>
            <a:r>
              <a:rPr lang="en-GB"/>
              <a:t> </a:t>
            </a:r>
            <a:endParaRPr lang="en-GB" b="1"/>
          </a:p>
          <a:p>
            <a:r>
              <a:rPr lang="en-GB" b="1"/>
              <a:t>Ideas for homework activities:</a:t>
            </a:r>
            <a:br>
              <a:rPr lang="en-GB" b="1"/>
            </a:br>
            <a:r>
              <a:rPr lang="en-GB"/>
              <a:t>Three main types of homework: practice, preparation, and extension. </a:t>
            </a:r>
          </a:p>
          <a:p>
            <a:r>
              <a:rPr lang="en-GB"/>
              <a:t>Practice:</a:t>
            </a:r>
          </a:p>
          <a:p>
            <a:r>
              <a:rPr lang="en-GB"/>
              <a:t> Practice assignments reinforce newly acquired skills. For example, students who have just learned a new method of solving a mathematical problem should be given new sample problems to complete on their own. </a:t>
            </a:r>
          </a:p>
          <a:p>
            <a:r>
              <a:rPr lang="en-GB"/>
              <a:t>Preparation:</a:t>
            </a:r>
          </a:p>
          <a:p>
            <a:r>
              <a:rPr lang="en-GB"/>
              <a:t>Preparation assignments help students get ready for activities that will occur in the classroom. Students may, for example, be required to do background research on a topic to be discussed later in class. </a:t>
            </a:r>
          </a:p>
          <a:p>
            <a:r>
              <a:rPr lang="en-GB"/>
              <a:t>Extension:</a:t>
            </a:r>
          </a:p>
          <a:p>
            <a:r>
              <a:rPr lang="en-GB"/>
              <a:t>Extension assignments are frequently long-term continuing projects that parallel classwork. Students must apply previous learning to complete these assignments, which can include science fair projects and presentations. </a:t>
            </a:r>
          </a:p>
          <a:p>
            <a:endParaRPr lang="en-GB"/>
          </a:p>
          <a:p>
            <a:r>
              <a:rPr lang="en-GB"/>
              <a:t>designing a poster, leaflet</a:t>
            </a:r>
          </a:p>
          <a:p>
            <a:r>
              <a:rPr lang="en-GB"/>
              <a:t>carrying out an interview/survey</a:t>
            </a:r>
          </a:p>
          <a:p>
            <a:r>
              <a:rPr lang="en-GB"/>
              <a:t>researching further information</a:t>
            </a:r>
          </a:p>
          <a:p>
            <a:r>
              <a:rPr lang="en-GB"/>
              <a:t>making up a story about key points</a:t>
            </a:r>
          </a:p>
          <a:p>
            <a:r>
              <a:rPr lang="en-GB"/>
              <a:t>reading over notes and highlighting key points</a:t>
            </a:r>
          </a:p>
          <a:p>
            <a:r>
              <a:rPr lang="en-GB"/>
              <a:t>making up a quiz for peers on key points</a:t>
            </a:r>
          </a:p>
          <a:p>
            <a:r>
              <a:rPr lang="en-GB"/>
              <a:t>model mapping</a:t>
            </a:r>
          </a:p>
          <a:p>
            <a:r>
              <a:rPr lang="en-GB"/>
              <a:t>explaining key points to others</a:t>
            </a:r>
          </a:p>
          <a:p>
            <a:r>
              <a:rPr lang="en-GB" b="1"/>
              <a:t>1. Workbook-based tasks</a:t>
            </a:r>
            <a:br>
              <a:rPr lang="en-GB" b="1"/>
            </a:br>
            <a:r>
              <a:rPr lang="en-GB"/>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a:p>
          <a:p>
            <a:r>
              <a:rPr lang="en-GB" b="1"/>
              <a:t>2. Preparation tasks</a:t>
            </a:r>
            <a:br>
              <a:rPr lang="en-GB" b="1"/>
            </a:br>
            <a:r>
              <a:rPr lang="en-GB"/>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a:p>
          <a:p>
            <a:r>
              <a:rPr lang="en-GB" b="1"/>
              <a:t>3. Extensive tasks</a:t>
            </a:r>
            <a:br>
              <a:rPr lang="en-GB" b="1"/>
            </a:br>
            <a:r>
              <a:rPr lang="en-GB"/>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a:p>
          <a:p>
            <a:r>
              <a:rPr lang="en-GB" b="1"/>
              <a:t>4. Guided discovery tasks</a:t>
            </a:r>
            <a:br>
              <a:rPr lang="en-GB" b="1"/>
            </a:br>
            <a:r>
              <a:rPr lang="en-GB"/>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a:p>
          <a:p>
            <a:r>
              <a:rPr lang="en-GB" b="1"/>
              <a:t>5. Real-world tasks</a:t>
            </a:r>
            <a:br>
              <a:rPr lang="en-GB" b="1"/>
            </a:br>
            <a:r>
              <a:rPr lang="en-GB"/>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a:p>
          <a:p>
            <a:r>
              <a:rPr lang="en-GB" b="1"/>
              <a:t>6. Project work</a:t>
            </a:r>
            <a:br>
              <a:rPr lang="en-GB" b="1"/>
            </a:br>
            <a:r>
              <a:rPr lang="en-GB"/>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Nadia Habraszewski</a:t>
            </a:r>
          </a:p>
        </p:txBody>
      </p:sp>
      <p:sp>
        <p:nvSpPr>
          <p:cNvPr id="5" name="Rectangle 3"/>
          <p:cNvSpPr>
            <a:spLocks noGrp="1" noChangeArrowheads="1"/>
          </p:cNvSpPr>
          <p:nvPr>
            <p:ph type="dt" idx="1"/>
          </p:nvPr>
        </p:nvSpPr>
        <p:spPr>
          <a:ln/>
        </p:spPr>
        <p:txBody>
          <a:bodyPr/>
          <a:lstStyle/>
          <a:p>
            <a:r>
              <a:rPr lang="en-GB"/>
              <a:t>HQFT Scaffold</a:t>
            </a:r>
          </a:p>
        </p:txBody>
      </p:sp>
      <p:sp>
        <p:nvSpPr>
          <p:cNvPr id="6" name="Rectangle 6"/>
          <p:cNvSpPr>
            <a:spLocks noGrp="1" noChangeArrowheads="1"/>
          </p:cNvSpPr>
          <p:nvPr>
            <p:ph type="ftr" sz="quarter" idx="4"/>
          </p:nvPr>
        </p:nvSpPr>
        <p:spPr>
          <a:ln/>
        </p:spPr>
        <p:txBody>
          <a:bodyPr/>
          <a:lstStyle/>
          <a:p>
            <a:r>
              <a:rPr lang="en-GB"/>
              <a:t>Featherstone High School</a:t>
            </a:r>
          </a:p>
        </p:txBody>
      </p:sp>
      <p:sp>
        <p:nvSpPr>
          <p:cNvPr id="7" name="Rectangle 7"/>
          <p:cNvSpPr>
            <a:spLocks noGrp="1" noChangeArrowheads="1"/>
          </p:cNvSpPr>
          <p:nvPr>
            <p:ph type="sldNum" sz="quarter" idx="5"/>
          </p:nvPr>
        </p:nvSpPr>
        <p:spPr>
          <a:ln/>
        </p:spPr>
        <p:txBody>
          <a:bodyPr/>
          <a:lstStyle/>
          <a:p>
            <a:fld id="{3109B365-DE47-4478-85F2-F31E0639DC0B}" type="slidenum">
              <a:rPr lang="en-GB"/>
              <a:pPr/>
              <a:t>4</a:t>
            </a:fld>
            <a:endParaRPr lang="en-GB"/>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28600" indent="-228600"/>
            <a:r>
              <a:rPr lang="en-GB"/>
              <a:t>Big Picture Ideas:</a:t>
            </a:r>
          </a:p>
          <a:p>
            <a:pPr marL="228600" indent="-228600"/>
            <a:endParaRPr lang="en-GB"/>
          </a:p>
          <a:p>
            <a:pPr marL="228600" indent="-228600">
              <a:buFontTx/>
              <a:buAutoNum type="arabicParenR"/>
            </a:pPr>
            <a:r>
              <a:rPr lang="en-GB"/>
              <a:t> Pose a problem/key Question for pupils to solve by the end of the lesson using the new understanding they gain along the way</a:t>
            </a:r>
          </a:p>
          <a:p>
            <a:pPr marL="228600" indent="-228600">
              <a:buFontTx/>
              <a:buAutoNum type="arabicParenR"/>
            </a:pPr>
            <a:r>
              <a:rPr lang="en-GB"/>
              <a:t> Select a wow factor video clip to stimulate pupil engagement</a:t>
            </a:r>
          </a:p>
          <a:p>
            <a:pPr marL="228600" indent="-228600">
              <a:buFontTx/>
              <a:buAutoNum type="arabicParenR"/>
            </a:pPr>
            <a:r>
              <a:rPr lang="en-GB"/>
              <a:t> Add in a music clip connected to the lesson subject and ask pupils to suggest links.</a:t>
            </a:r>
          </a:p>
          <a:p>
            <a:pPr marL="228600" indent="-228600">
              <a:buFontTx/>
              <a:buAutoNum type="arabicParenR"/>
            </a:pPr>
            <a:r>
              <a:rPr lang="en-GB"/>
              <a:t> Find a Youtube clip of a professional who works in a related field</a:t>
            </a:r>
          </a:p>
          <a:p>
            <a:pPr marL="228600" indent="-228600">
              <a:buFontTx/>
              <a:buAutoNum type="arabicParenR"/>
            </a:pPr>
            <a:r>
              <a:rPr lang="en-GB"/>
              <a:t> provide pupils with an overview of where this lesson fits in to the rest of the topic/module.</a:t>
            </a:r>
          </a:p>
          <a:p>
            <a:pPr marL="228600" indent="-228600"/>
            <a:endParaRPr lang="en-GB"/>
          </a:p>
          <a:p>
            <a:pPr marL="228600" indent="-228600">
              <a:buFontTx/>
              <a:buAutoNum type="arabicParenR"/>
            </a:pPr>
            <a:endParaRPr lang="en-GB"/>
          </a:p>
          <a:p>
            <a:pPr marL="228600" indent="-228600"/>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Nadia Habraszewski</a:t>
            </a:r>
          </a:p>
        </p:txBody>
      </p:sp>
      <p:sp>
        <p:nvSpPr>
          <p:cNvPr id="5" name="Rectangle 3"/>
          <p:cNvSpPr>
            <a:spLocks noGrp="1" noChangeArrowheads="1"/>
          </p:cNvSpPr>
          <p:nvPr>
            <p:ph type="dt" idx="1"/>
          </p:nvPr>
        </p:nvSpPr>
        <p:spPr>
          <a:ln/>
        </p:spPr>
        <p:txBody>
          <a:bodyPr/>
          <a:lstStyle/>
          <a:p>
            <a:r>
              <a:rPr lang="en-GB"/>
              <a:t>HQFT Scaffold</a:t>
            </a:r>
          </a:p>
        </p:txBody>
      </p:sp>
      <p:sp>
        <p:nvSpPr>
          <p:cNvPr id="6" name="Rectangle 6"/>
          <p:cNvSpPr>
            <a:spLocks noGrp="1" noChangeArrowheads="1"/>
          </p:cNvSpPr>
          <p:nvPr>
            <p:ph type="ftr" sz="quarter" idx="4"/>
          </p:nvPr>
        </p:nvSpPr>
        <p:spPr>
          <a:ln/>
        </p:spPr>
        <p:txBody>
          <a:bodyPr/>
          <a:lstStyle/>
          <a:p>
            <a:r>
              <a:rPr lang="en-GB"/>
              <a:t>Featherstone High School</a:t>
            </a:r>
          </a:p>
        </p:txBody>
      </p:sp>
      <p:sp>
        <p:nvSpPr>
          <p:cNvPr id="7" name="Rectangle 7"/>
          <p:cNvSpPr>
            <a:spLocks noGrp="1" noChangeArrowheads="1"/>
          </p:cNvSpPr>
          <p:nvPr>
            <p:ph type="sldNum" sz="quarter" idx="5"/>
          </p:nvPr>
        </p:nvSpPr>
        <p:spPr>
          <a:ln/>
        </p:spPr>
        <p:txBody>
          <a:bodyPr/>
          <a:lstStyle/>
          <a:p>
            <a:fld id="{9560D190-E751-4613-B9D5-26B24F3898D1}" type="slidenum">
              <a:rPr lang="en-GB"/>
              <a:pPr/>
              <a:t>5</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GB"/>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p>
            <a:r>
              <a:rPr lang="en-GB" smtClean="0"/>
              <a:t>Nadia Habraszewski</a:t>
            </a:r>
          </a:p>
        </p:txBody>
      </p:sp>
      <p:sp>
        <p:nvSpPr>
          <p:cNvPr id="92163" name="Rectangle 3"/>
          <p:cNvSpPr>
            <a:spLocks noGrp="1" noChangeArrowheads="1"/>
          </p:cNvSpPr>
          <p:nvPr>
            <p:ph type="dt" sz="quarter" idx="1"/>
          </p:nvPr>
        </p:nvSpPr>
        <p:spPr>
          <a:noFill/>
        </p:spPr>
        <p:txBody>
          <a:bodyPr/>
          <a:lstStyle/>
          <a:p>
            <a:r>
              <a:rPr lang="en-GB" smtClean="0"/>
              <a:t>HQFT Scaffold</a:t>
            </a:r>
          </a:p>
        </p:txBody>
      </p:sp>
      <p:sp>
        <p:nvSpPr>
          <p:cNvPr id="92164" name="Rectangle 6"/>
          <p:cNvSpPr>
            <a:spLocks noGrp="1" noChangeArrowheads="1"/>
          </p:cNvSpPr>
          <p:nvPr>
            <p:ph type="ftr" sz="quarter" idx="4"/>
          </p:nvPr>
        </p:nvSpPr>
        <p:spPr>
          <a:noFill/>
        </p:spPr>
        <p:txBody>
          <a:bodyPr/>
          <a:lstStyle/>
          <a:p>
            <a:r>
              <a:rPr lang="en-GB" smtClean="0"/>
              <a:t>Featherstone High School</a:t>
            </a:r>
          </a:p>
        </p:txBody>
      </p:sp>
      <p:sp>
        <p:nvSpPr>
          <p:cNvPr id="92165" name="Rectangle 7"/>
          <p:cNvSpPr>
            <a:spLocks noGrp="1" noChangeArrowheads="1"/>
          </p:cNvSpPr>
          <p:nvPr>
            <p:ph type="sldNum" sz="quarter" idx="5"/>
          </p:nvPr>
        </p:nvSpPr>
        <p:spPr>
          <a:noFill/>
        </p:spPr>
        <p:txBody>
          <a:bodyPr/>
          <a:lstStyle/>
          <a:p>
            <a:fld id="{0972DC9B-F66B-4051-BC0C-5C7DE88184EE}" type="slidenum">
              <a:rPr lang="en-GB" smtClean="0"/>
              <a:pPr/>
              <a:t>9</a:t>
            </a:fld>
            <a:endParaRPr lang="en-GB" smtClean="0"/>
          </a:p>
        </p:txBody>
      </p:sp>
      <p:sp>
        <p:nvSpPr>
          <p:cNvPr id="92166" name="Rectangle 2"/>
          <p:cNvSpPr>
            <a:spLocks noRot="1" noChangeArrowheads="1" noTextEdit="1"/>
          </p:cNvSpPr>
          <p:nvPr>
            <p:ph type="sldImg"/>
          </p:nvPr>
        </p:nvSpPr>
        <p:spPr>
          <a:ln/>
        </p:spPr>
      </p:sp>
      <p:sp>
        <p:nvSpPr>
          <p:cNvPr id="92167" name="Rectangle 3"/>
          <p:cNvSpPr>
            <a:spLocks noGrp="1" noChangeArrowheads="1"/>
          </p:cNvSpPr>
          <p:nvPr>
            <p:ph type="body" idx="1"/>
          </p:nvPr>
        </p:nvSpPr>
        <p:spPr>
          <a:noFill/>
          <a:ln/>
        </p:spPr>
        <p:txBody>
          <a:bodyPr/>
          <a:lstStyle/>
          <a:p>
            <a:pPr eaLnBrk="1" hangingPunct="1"/>
            <a:r>
              <a:rPr lang="en-GB" smtClean="0"/>
              <a:t>Can be done as self or peer assessment activity</a:t>
            </a:r>
          </a:p>
          <a:p>
            <a:pPr eaLnBrk="1" hangingPunct="1"/>
            <a:r>
              <a:rPr lang="en-GB" smtClean="0"/>
              <a:t>Can use the traffic light cards to express how well you did on the task</a:t>
            </a:r>
          </a:p>
          <a:p>
            <a:pPr eaLnBrk="1" hangingPunct="1"/>
            <a:endParaRPr lang="en-GB" smtClean="0"/>
          </a:p>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GB" smtClean="0">
                <a:solidFill>
                  <a:srgbClr val="000000"/>
                </a:solidFill>
              </a:rPr>
              <a:t>Nadia Habraszewski</a:t>
            </a:r>
          </a:p>
        </p:txBody>
      </p:sp>
      <p:sp>
        <p:nvSpPr>
          <p:cNvPr id="40963" name="Rectangle 3"/>
          <p:cNvSpPr>
            <a:spLocks noGrp="1" noChangeArrowheads="1"/>
          </p:cNvSpPr>
          <p:nvPr>
            <p:ph type="dt" sz="quarter" idx="1"/>
          </p:nvPr>
        </p:nvSpPr>
        <p:spPr>
          <a:noFill/>
        </p:spPr>
        <p:txBody>
          <a:bodyPr/>
          <a:lstStyle/>
          <a:p>
            <a:r>
              <a:rPr lang="en-GB" smtClean="0">
                <a:solidFill>
                  <a:srgbClr val="000000"/>
                </a:solidFill>
              </a:rPr>
              <a:t>HQFT Scaffold</a:t>
            </a:r>
          </a:p>
        </p:txBody>
      </p:sp>
      <p:sp>
        <p:nvSpPr>
          <p:cNvPr id="40964" name="Rectangle 6"/>
          <p:cNvSpPr>
            <a:spLocks noGrp="1" noChangeArrowheads="1"/>
          </p:cNvSpPr>
          <p:nvPr>
            <p:ph type="ftr" sz="quarter" idx="4"/>
          </p:nvPr>
        </p:nvSpPr>
        <p:spPr>
          <a:noFill/>
        </p:spPr>
        <p:txBody>
          <a:bodyPr/>
          <a:lstStyle/>
          <a:p>
            <a:r>
              <a:rPr lang="en-GB" smtClean="0">
                <a:solidFill>
                  <a:srgbClr val="000000"/>
                </a:solidFill>
              </a:rPr>
              <a:t>Featherstone High School</a:t>
            </a:r>
          </a:p>
        </p:txBody>
      </p:sp>
      <p:sp>
        <p:nvSpPr>
          <p:cNvPr id="40965" name="Rectangle 7"/>
          <p:cNvSpPr>
            <a:spLocks noGrp="1" noChangeArrowheads="1"/>
          </p:cNvSpPr>
          <p:nvPr>
            <p:ph type="sldNum" sz="quarter" idx="5"/>
          </p:nvPr>
        </p:nvSpPr>
        <p:spPr>
          <a:noFill/>
        </p:spPr>
        <p:txBody>
          <a:bodyPr/>
          <a:lstStyle/>
          <a:p>
            <a:fld id="{DE0CD7BB-2C9F-41C0-AE99-E7F2DE7D1794}" type="slidenum">
              <a:rPr lang="en-GB" smtClean="0">
                <a:solidFill>
                  <a:srgbClr val="000000"/>
                </a:solidFill>
              </a:rPr>
              <a:pPr/>
              <a:t>10</a:t>
            </a:fld>
            <a:endParaRPr lang="en-GB" smtClean="0">
              <a:solidFill>
                <a:srgbClr val="000000"/>
              </a:solidFill>
            </a:endParaRPr>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pPr eaLnBrk="1" hangingPunct="1"/>
            <a:r>
              <a:rPr lang="en-GB" smtClean="0"/>
              <a:t>1) Teacher selects at least three options from this slide (for three tier differentiation). Teacher then selects relevant prompt word for each task and deletes others. Should be a written task which can be self/peer/teacher assessed.</a:t>
            </a:r>
          </a:p>
          <a:p>
            <a:pPr eaLnBrk="1" hangingPunct="1"/>
            <a:r>
              <a:rPr lang="en-GB" smtClean="0"/>
              <a:t>2) Visual displays of thinking scaffolds to be put up in the class room which provide guidance on how to complete each option.</a:t>
            </a:r>
          </a:p>
          <a:p>
            <a:pPr eaLnBrk="1" hangingPunct="1"/>
            <a:r>
              <a:rPr lang="en-GB" smtClean="0"/>
              <a:t>3) Thinking Scaffold for each task to be made available for each pupil depending on which task they choose. </a:t>
            </a:r>
          </a:p>
          <a:p>
            <a:pPr eaLnBrk="1" hangingPunct="1"/>
            <a:r>
              <a:rPr lang="en-GB" smtClean="0"/>
              <a:t>3) Support cards eg of keywords for extra help.</a:t>
            </a:r>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Nadia Habraszewski</a:t>
            </a:r>
          </a:p>
        </p:txBody>
      </p:sp>
      <p:sp>
        <p:nvSpPr>
          <p:cNvPr id="5" name="Rectangle 3"/>
          <p:cNvSpPr>
            <a:spLocks noGrp="1" noChangeArrowheads="1"/>
          </p:cNvSpPr>
          <p:nvPr>
            <p:ph type="dt" idx="1"/>
          </p:nvPr>
        </p:nvSpPr>
        <p:spPr>
          <a:ln/>
        </p:spPr>
        <p:txBody>
          <a:bodyPr/>
          <a:lstStyle/>
          <a:p>
            <a:r>
              <a:rPr lang="en-GB"/>
              <a:t>HQFT Scaffold</a:t>
            </a:r>
          </a:p>
        </p:txBody>
      </p:sp>
      <p:sp>
        <p:nvSpPr>
          <p:cNvPr id="6" name="Rectangle 6"/>
          <p:cNvSpPr>
            <a:spLocks noGrp="1" noChangeArrowheads="1"/>
          </p:cNvSpPr>
          <p:nvPr>
            <p:ph type="ftr" sz="quarter" idx="4"/>
          </p:nvPr>
        </p:nvSpPr>
        <p:spPr>
          <a:ln/>
        </p:spPr>
        <p:txBody>
          <a:bodyPr/>
          <a:lstStyle/>
          <a:p>
            <a:r>
              <a:rPr lang="en-GB"/>
              <a:t>Featherstone High School</a:t>
            </a:r>
          </a:p>
        </p:txBody>
      </p:sp>
      <p:sp>
        <p:nvSpPr>
          <p:cNvPr id="7" name="Rectangle 7"/>
          <p:cNvSpPr>
            <a:spLocks noGrp="1" noChangeArrowheads="1"/>
          </p:cNvSpPr>
          <p:nvPr>
            <p:ph type="sldNum" sz="quarter" idx="5"/>
          </p:nvPr>
        </p:nvSpPr>
        <p:spPr>
          <a:ln/>
        </p:spPr>
        <p:txBody>
          <a:bodyPr/>
          <a:lstStyle/>
          <a:p>
            <a:fld id="{E686F61C-E44A-4975-87C2-E5D7FBCCFF2F}" type="slidenum">
              <a:rPr lang="en-GB"/>
              <a:pPr/>
              <a:t>11</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GB"/>
              <a:t>Ideas to be added in Slide Bank at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31AB8CC-D47D-4164-A430-10D1177F04BB}" type="slidenum">
              <a:rPr lang="en-GB"/>
              <a:pPr/>
              <a:t>14</a:t>
            </a:fld>
            <a:endParaRPr lang="en-GB"/>
          </a:p>
        </p:txBody>
      </p:sp>
      <p:sp>
        <p:nvSpPr>
          <p:cNvPr id="6" name="Rectangle 3"/>
          <p:cNvSpPr>
            <a:spLocks noGrp="1" noChangeArrowheads="1"/>
          </p:cNvSpPr>
          <p:nvPr>
            <p:ph type="hdr" sz="quarter"/>
          </p:nvPr>
        </p:nvSpPr>
        <p:spPr>
          <a:ln/>
        </p:spPr>
        <p:txBody>
          <a:bodyPr/>
          <a:lstStyle/>
          <a:p>
            <a:r>
              <a:rPr lang="en-GB"/>
              <a:t>Boardworks GCSE Science: Physics </a:t>
            </a:r>
          </a:p>
          <a:p>
            <a:r>
              <a:rPr lang="en-GB"/>
              <a:t>Renewable Energy: Solar and Thermal</a:t>
            </a: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r>
              <a:rPr lang="en-GB" b="1"/>
              <a:t>Photo credit: </a:t>
            </a:r>
            <a:r>
              <a:rPr lang="en-GB"/>
              <a:t>NASA/NREL</a:t>
            </a:r>
            <a:endParaRPr lang="en-GB" b="1"/>
          </a:p>
          <a:p>
            <a:r>
              <a:rPr lang="en-GB"/>
              <a:t>Skylab was a photovoltaic-powered space station. It was in orbit around the Earth from 14 May 1973 to 11 July 1979.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B542890-9B6C-45EE-B828-EBF5AD846E56}"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8A2B7BC3-2B03-41A7-8010-3BF23C8F9E18}" type="datetime10">
              <a:rPr lang="en-GB"/>
              <a:pPr/>
              <a:t>09:00</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327C71-9EEF-41DD-9ECD-8F9358C101F7}"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AB74DCA5-D28A-4611-BB28-EC0A63F92F1D}" type="datetime10">
              <a:rPr lang="en-GB"/>
              <a:pPr/>
              <a:t>09:00</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EA78B43-A0AF-4E3D-84B3-37D70BE49954}"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149816BF-902C-4CCF-8702-9BE2EA3B191F}" type="datetime10">
              <a:rPr lang="en-GB"/>
              <a:pPr/>
              <a:t>09:00</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Slide Number Placeholder 3"/>
          <p:cNvSpPr>
            <a:spLocks noGrp="1"/>
          </p:cNvSpPr>
          <p:nvPr>
            <p:ph type="sldNum" sz="quarter" idx="10"/>
          </p:nvPr>
        </p:nvSpPr>
        <p:spPr>
          <a:xfrm>
            <a:off x="8675688" y="6381750"/>
            <a:ext cx="468312" cy="476250"/>
          </a:xfrm>
        </p:spPr>
        <p:txBody>
          <a:bodyPr/>
          <a:lstStyle>
            <a:lvl1pPr>
              <a:defRPr/>
            </a:lvl1pPr>
          </a:lstStyle>
          <a:p>
            <a:fld id="{189180BD-F41A-40B7-893D-0CBD75F6CC51}" type="slidenum">
              <a:rPr lang="en-GB"/>
              <a:pPr/>
              <a:t>‹#›</a:t>
            </a:fld>
            <a:endParaRPr lang="en-GB"/>
          </a:p>
        </p:txBody>
      </p:sp>
      <p:sp>
        <p:nvSpPr>
          <p:cNvPr id="5" name="Date Placeholder 4"/>
          <p:cNvSpPr>
            <a:spLocks noGrp="1"/>
          </p:cNvSpPr>
          <p:nvPr>
            <p:ph type="dt" sz="half" idx="11"/>
          </p:nvPr>
        </p:nvSpPr>
        <p:spPr>
          <a:xfrm>
            <a:off x="7164388" y="6381750"/>
            <a:ext cx="1439862" cy="476250"/>
          </a:xfrm>
        </p:spPr>
        <p:txBody>
          <a:bodyPr/>
          <a:lstStyle>
            <a:lvl1pPr>
              <a:defRPr/>
            </a:lvl1pPr>
          </a:lstStyle>
          <a:p>
            <a:fld id="{AF1B6948-2B70-434A-A979-CE0E06D58C5C}" type="datetime10">
              <a:rPr lang="en-GB"/>
              <a:pPr/>
              <a:t>09:00</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F82314D-CD9A-4FB3-845A-5FABA1F9F695}"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3A8C1939-4151-44E1-BB53-B063D7CFAA7B}" type="datetime10">
              <a:rPr lang="en-GB"/>
              <a:pPr/>
              <a:t>09:00</a:t>
            </a:fld>
            <a:endParaRPr lang="en-GB"/>
          </a:p>
        </p:txBody>
      </p:sp>
    </p:spTree>
  </p:cSld>
  <p:clrMapOvr>
    <a:masterClrMapping/>
  </p:clrMapOvr>
  <p:transition spd="med" advClick="0" advTm="1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C9EA409-742F-4EC0-BA47-CFAEE4B3AB79}"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5E147FD8-2053-4503-858D-E4B25E0BDC55}" type="datetime10">
              <a:rPr lang="en-GB"/>
              <a:pPr/>
              <a:t>09:00</a:t>
            </a:fld>
            <a:endParaRPr lang="en-GB"/>
          </a:p>
        </p:txBody>
      </p:sp>
    </p:spTree>
  </p:cSld>
  <p:clrMapOvr>
    <a:masterClrMapping/>
  </p:clrMapOvr>
  <p:transition spd="med" advClick="0" advTm="1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DC3F14E-A48B-4C51-B852-B65357128BC6}"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17B95C30-4EA5-4E70-96DE-85E797CD331B}" type="datetime10">
              <a:rPr lang="en-GB"/>
              <a:pPr/>
              <a:t>09:00</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1D80EB7-1BB9-47B2-B648-6BDB2890F636}" type="slidenum">
              <a:rPr lang="en-GB"/>
              <a:pPr/>
              <a:t>‹#›</a:t>
            </a:fld>
            <a:endParaRPr lang="en-GB"/>
          </a:p>
        </p:txBody>
      </p:sp>
      <p:sp>
        <p:nvSpPr>
          <p:cNvPr id="8" name="Date Placeholder 7"/>
          <p:cNvSpPr>
            <a:spLocks noGrp="1"/>
          </p:cNvSpPr>
          <p:nvPr>
            <p:ph type="dt" sz="half" idx="11"/>
          </p:nvPr>
        </p:nvSpPr>
        <p:spPr/>
        <p:txBody>
          <a:bodyPr/>
          <a:lstStyle>
            <a:lvl1pPr>
              <a:defRPr/>
            </a:lvl1pPr>
          </a:lstStyle>
          <a:p>
            <a:fld id="{B5D1E1C4-69BB-4CDF-A40F-0AD6B0009E7C}" type="datetime10">
              <a:rPr lang="en-GB"/>
              <a:pPr/>
              <a:t>09:00</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B54A44F-A4E3-4514-BCCA-8D23553D40C4}" type="slidenum">
              <a:rPr lang="en-GB"/>
              <a:pPr/>
              <a:t>‹#›</a:t>
            </a:fld>
            <a:endParaRPr lang="en-GB"/>
          </a:p>
        </p:txBody>
      </p:sp>
      <p:sp>
        <p:nvSpPr>
          <p:cNvPr id="4" name="Date Placeholder 3"/>
          <p:cNvSpPr>
            <a:spLocks noGrp="1"/>
          </p:cNvSpPr>
          <p:nvPr>
            <p:ph type="dt" sz="half" idx="11"/>
          </p:nvPr>
        </p:nvSpPr>
        <p:spPr/>
        <p:txBody>
          <a:bodyPr/>
          <a:lstStyle>
            <a:lvl1pPr>
              <a:defRPr/>
            </a:lvl1pPr>
          </a:lstStyle>
          <a:p>
            <a:fld id="{3995278D-20F7-4373-B7AE-73643E5A8CB0}" type="datetime10">
              <a:rPr lang="en-GB"/>
              <a:pPr/>
              <a:t>09:00</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826CE0F-B707-4606-A26A-B5B60611723E}" type="slidenum">
              <a:rPr lang="en-GB"/>
              <a:pPr/>
              <a:t>‹#›</a:t>
            </a:fld>
            <a:endParaRPr lang="en-GB"/>
          </a:p>
        </p:txBody>
      </p:sp>
      <p:sp>
        <p:nvSpPr>
          <p:cNvPr id="3" name="Date Placeholder 2"/>
          <p:cNvSpPr>
            <a:spLocks noGrp="1"/>
          </p:cNvSpPr>
          <p:nvPr>
            <p:ph type="dt" sz="half" idx="11"/>
          </p:nvPr>
        </p:nvSpPr>
        <p:spPr/>
        <p:txBody>
          <a:bodyPr/>
          <a:lstStyle>
            <a:lvl1pPr>
              <a:defRPr/>
            </a:lvl1pPr>
          </a:lstStyle>
          <a:p>
            <a:fld id="{B5BA562A-5151-457E-AB70-4D39B24E98EB}" type="datetime10">
              <a:rPr lang="en-GB"/>
              <a:pPr/>
              <a:t>09:00</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1EEC1AF-CA1C-4E50-A039-5D5803298EC9}"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9A0ED678-D306-4F91-93F4-99DE099C46B6}" type="datetime10">
              <a:rPr lang="en-GB"/>
              <a:pPr/>
              <a:t>09:00</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288CAD-C872-47DB-8E91-C1BE38AC03C3}"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D69AD9F5-0E4A-4CBF-A9E7-E74F2ADE62EE}" type="datetime10">
              <a:rPr lang="en-GB"/>
              <a:pPr/>
              <a:t>09:00</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fld id="{A9CAAED5-1452-4FA0-8A92-F0C154CAE2A7}" type="slidenum">
              <a:rPr lang="en-GB"/>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defRPr>
            </a:lvl1pPr>
          </a:lstStyle>
          <a:p>
            <a:fld id="{5322C96B-5BDC-4CC5-8762-1DBE0C5031BF}" type="datetime10">
              <a:rPr lang="en-GB"/>
              <a:pPr/>
              <a:t>09:00</a:t>
            </a:fld>
            <a:endParaRPr lang="en-GB"/>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Lst>
  <p:transition spd="med" advClick="0" advTm="12000">
    <p:comb/>
  </p:transition>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youtube.com/watch?v=lobSCweC2N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1gta2ICarDw&amp;feature=rela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1"/>
          </p:nvPr>
        </p:nvSpPr>
        <p:spPr/>
        <p:txBody>
          <a:bodyPr/>
          <a:lstStyle/>
          <a:p>
            <a:fld id="{59E36BFD-67A3-4A2C-AC80-2A0AA2839A71}" type="datetime10">
              <a:rPr lang="en-GB"/>
              <a:pPr/>
              <a:t>09:00</a:t>
            </a:fld>
            <a:endParaRPr lang="en-GB"/>
          </a:p>
        </p:txBody>
      </p:sp>
      <p:sp>
        <p:nvSpPr>
          <p:cNvPr id="53250" name="Rectangle 2"/>
          <p:cNvSpPr>
            <a:spLocks noGrp="1" noChangeArrowheads="1"/>
          </p:cNvSpPr>
          <p:nvPr>
            <p:ph type="subTitle" idx="1"/>
          </p:nvPr>
        </p:nvSpPr>
        <p:spPr>
          <a:xfrm>
            <a:off x="428596" y="2143116"/>
            <a:ext cx="7715304" cy="2857520"/>
          </a:xfrm>
        </p:spPr>
        <p:txBody>
          <a:bodyPr/>
          <a:lstStyle/>
          <a:p>
            <a:pPr marL="609600" indent="-609600" algn="l">
              <a:lnSpc>
                <a:spcPct val="90000"/>
              </a:lnSpc>
            </a:pPr>
            <a:r>
              <a:rPr lang="en-GB" sz="2000" b="1" dirty="0"/>
              <a:t>Technicians list:</a:t>
            </a:r>
          </a:p>
          <a:p>
            <a:pPr marL="609600" indent="-609600" algn="l">
              <a:lnSpc>
                <a:spcPct val="90000"/>
              </a:lnSpc>
              <a:buAutoNum type="arabicParenR"/>
            </a:pPr>
            <a:r>
              <a:rPr lang="en-GB" sz="2000" dirty="0" smtClean="0"/>
              <a:t>photocell • chimney experiment</a:t>
            </a:r>
          </a:p>
          <a:p>
            <a:pPr marL="609600" indent="-609600" algn="l">
              <a:lnSpc>
                <a:spcPct val="90000"/>
              </a:lnSpc>
              <a:buAutoNum type="arabicParenR"/>
            </a:pPr>
            <a:r>
              <a:rPr lang="en-GB" sz="2000" dirty="0" smtClean="0"/>
              <a:t>Wind generator demo</a:t>
            </a:r>
          </a:p>
          <a:p>
            <a:pPr marL="609600" indent="-609600" algn="l">
              <a:lnSpc>
                <a:spcPct val="90000"/>
              </a:lnSpc>
              <a:buAutoNum type="arabicParenR"/>
            </a:pPr>
            <a:r>
              <a:rPr lang="en-GB" sz="2000" dirty="0" smtClean="0"/>
              <a:t> LED • protective resistor • </a:t>
            </a:r>
            <a:r>
              <a:rPr lang="en-GB" sz="2000" dirty="0" err="1" smtClean="0"/>
              <a:t>milli</a:t>
            </a:r>
            <a:r>
              <a:rPr lang="en-GB" sz="2000" dirty="0" smtClean="0"/>
              <a:t>-ammeter • lamp • metre rule • sheet of black paper-P2_a_01_practical</a:t>
            </a:r>
          </a:p>
          <a:p>
            <a:pPr marL="609600" indent="-609600" algn="l">
              <a:lnSpc>
                <a:spcPct val="90000"/>
              </a:lnSpc>
              <a:buAutoNum type="arabicParenR"/>
            </a:pPr>
            <a:r>
              <a:rPr lang="en-GB" sz="2000" dirty="0" smtClean="0"/>
              <a:t>Solar cells, rulers, multi meters</a:t>
            </a:r>
            <a:endParaRPr lang="en-US" sz="2000" dirty="0" smtClean="0"/>
          </a:p>
          <a:p>
            <a:pPr marL="609600" indent="-609600" algn="l">
              <a:lnSpc>
                <a:spcPct val="90000"/>
              </a:lnSpc>
            </a:pPr>
            <a:endParaRPr lang="en-GB" sz="2000" b="1" dirty="0"/>
          </a:p>
        </p:txBody>
      </p:sp>
      <p:pic>
        <p:nvPicPr>
          <p:cNvPr id="5325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53253" name="Text Box 5"/>
          <p:cNvSpPr txBox="1">
            <a:spLocks noChangeArrowheads="1"/>
          </p:cNvSpPr>
          <p:nvPr/>
        </p:nvSpPr>
        <p:spPr bwMode="auto">
          <a:xfrm>
            <a:off x="1116013" y="333375"/>
            <a:ext cx="6335712" cy="1646238"/>
          </a:xfrm>
          <a:prstGeom prst="rect">
            <a:avLst/>
          </a:prstGeom>
          <a:noFill/>
          <a:ln w="9525">
            <a:noFill/>
            <a:miter lim="800000"/>
            <a:headEnd/>
            <a:tailEnd/>
          </a:ln>
          <a:effectLst/>
        </p:spPr>
        <p:txBody>
          <a:bodyPr>
            <a:spAutoFit/>
          </a:bodyPr>
          <a:lstStyle/>
          <a:p>
            <a:pPr algn="ctr">
              <a:lnSpc>
                <a:spcPct val="100000"/>
              </a:lnSpc>
              <a:spcBef>
                <a:spcPct val="50000"/>
              </a:spcBef>
              <a:buFontTx/>
              <a:buNone/>
            </a:pPr>
            <a:r>
              <a:rPr lang="en-GB" b="1" dirty="0"/>
              <a:t>Science Department </a:t>
            </a:r>
          </a:p>
          <a:p>
            <a:pPr algn="ctr">
              <a:lnSpc>
                <a:spcPct val="100000"/>
              </a:lnSpc>
              <a:spcBef>
                <a:spcPct val="50000"/>
              </a:spcBef>
              <a:buFontTx/>
              <a:buNone/>
            </a:pPr>
            <a:r>
              <a:rPr lang="en-GB" b="1" dirty="0"/>
              <a:t>Lesson plan</a:t>
            </a:r>
            <a:r>
              <a:rPr lang="en-GB" dirty="0"/>
              <a:t> </a:t>
            </a:r>
          </a:p>
          <a:p>
            <a:pPr algn="ctr">
              <a:lnSpc>
                <a:spcPct val="100000"/>
              </a:lnSpc>
              <a:spcBef>
                <a:spcPct val="50000"/>
              </a:spcBef>
              <a:buFontTx/>
              <a:buNone/>
            </a:pPr>
            <a:r>
              <a:rPr lang="en-GB" sz="2800" b="1" dirty="0"/>
              <a:t>Teacher information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A2F00B88-589B-4D40-B805-3F6DC8B76319}" type="datetime10">
              <a:rPr lang="en-GB" smtClean="0"/>
              <a:pPr/>
              <a:t>09:17</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22543"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22544"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22545"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22546"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22547"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22548"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22549"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22550"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22551"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22552"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22553"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22532" name="Text Box 14"/>
          <p:cNvSpPr txBox="1">
            <a:spLocks noChangeArrowheads="1"/>
          </p:cNvSpPr>
          <p:nvPr/>
        </p:nvSpPr>
        <p:spPr bwMode="auto">
          <a:xfrm>
            <a:off x="179388" y="3573463"/>
            <a:ext cx="3024187" cy="1837426"/>
          </a:xfrm>
          <a:prstGeom prst="rect">
            <a:avLst/>
          </a:prstGeom>
          <a:solidFill>
            <a:srgbClr val="FFCC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a:solidFill>
                  <a:srgbClr val="000000"/>
                </a:solidFill>
              </a:rPr>
              <a:t>Use </a:t>
            </a:r>
            <a:r>
              <a:rPr lang="en-GB" sz="1800" b="1" dirty="0" smtClean="0">
                <a:solidFill>
                  <a:srgbClr val="000000"/>
                </a:solidFill>
              </a:rPr>
              <a:t>the concept of solar energy and discuss how it will help solve the energy problems in the world.</a:t>
            </a:r>
            <a:endParaRPr lang="en-GB" sz="1800" b="1" dirty="0">
              <a:solidFill>
                <a:srgbClr val="000000"/>
              </a:solidFill>
            </a:endParaRPr>
          </a:p>
        </p:txBody>
      </p:sp>
      <p:sp>
        <p:nvSpPr>
          <p:cNvPr id="22535" name="Text Box 17"/>
          <p:cNvSpPr txBox="1">
            <a:spLocks noChangeArrowheads="1"/>
          </p:cNvSpPr>
          <p:nvPr/>
        </p:nvSpPr>
        <p:spPr bwMode="auto">
          <a:xfrm>
            <a:off x="5580063" y="3286125"/>
            <a:ext cx="3563937" cy="1061829"/>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Analyse (B)</a:t>
            </a:r>
          </a:p>
          <a:p>
            <a:pPr>
              <a:lnSpc>
                <a:spcPct val="100000"/>
              </a:lnSpc>
              <a:spcBef>
                <a:spcPct val="50000"/>
              </a:spcBef>
              <a:buFontTx/>
              <a:buNone/>
            </a:pPr>
            <a:r>
              <a:rPr lang="en-GB" sz="1800" b="1" dirty="0" smtClean="0">
                <a:solidFill>
                  <a:srgbClr val="000000"/>
                </a:solidFill>
              </a:rPr>
              <a:t>Compare  solar energy with fossil fuel energy generation</a:t>
            </a:r>
            <a:endParaRPr lang="en-GB" sz="1800" b="1" dirty="0">
              <a:solidFill>
                <a:srgbClr val="000000"/>
              </a:solidFill>
            </a:endParaRPr>
          </a:p>
        </p:txBody>
      </p:sp>
      <p:sp>
        <p:nvSpPr>
          <p:cNvPr id="22536" name="Text Box 18"/>
          <p:cNvSpPr txBox="1">
            <a:spLocks noChangeArrowheads="1"/>
          </p:cNvSpPr>
          <p:nvPr/>
        </p:nvSpPr>
        <p:spPr bwMode="auto">
          <a:xfrm>
            <a:off x="179388" y="1628774"/>
            <a:ext cx="3024187" cy="1200329"/>
          </a:xfrm>
          <a:prstGeom prst="rect">
            <a:avLst/>
          </a:prstGeom>
          <a:solidFill>
            <a:srgbClr val="FC3C08"/>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Evaluate </a:t>
            </a:r>
            <a:r>
              <a:rPr lang="en-GB" sz="1800" b="1" dirty="0" smtClean="0">
                <a:solidFill>
                  <a:srgbClr val="000000"/>
                </a:solidFill>
              </a:rPr>
              <a:t>Justify the cost of setting up of expensive solar panels in buildings. A</a:t>
            </a:r>
            <a:endParaRPr lang="en-GB" sz="1800" b="1" dirty="0">
              <a:solidFill>
                <a:srgbClr val="000000"/>
              </a:solidFill>
            </a:endParaRPr>
          </a:p>
        </p:txBody>
      </p:sp>
      <p:sp>
        <p:nvSpPr>
          <p:cNvPr id="22537" name="Text Box 19"/>
          <p:cNvSpPr txBox="1">
            <a:spLocks noChangeArrowheads="1"/>
          </p:cNvSpPr>
          <p:nvPr/>
        </p:nvSpPr>
        <p:spPr bwMode="auto">
          <a:xfrm>
            <a:off x="5580063" y="1268413"/>
            <a:ext cx="3563937" cy="1615827"/>
          </a:xfrm>
          <a:prstGeom prst="rect">
            <a:avLst/>
          </a:prstGeom>
          <a:solidFill>
            <a:srgbClr val="FF0000"/>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Create (A*)</a:t>
            </a:r>
          </a:p>
          <a:p>
            <a:pPr>
              <a:lnSpc>
                <a:spcPct val="100000"/>
              </a:lnSpc>
              <a:spcBef>
                <a:spcPct val="50000"/>
              </a:spcBef>
              <a:buFontTx/>
              <a:buNone/>
            </a:pPr>
            <a:r>
              <a:rPr lang="en-GB" sz="1800" b="1" dirty="0" smtClean="0">
                <a:solidFill>
                  <a:srgbClr val="000000"/>
                </a:solidFill>
              </a:rPr>
              <a:t>Put together the idea of harnessing of solar energy. How do we transform solar energy to electrical energy. </a:t>
            </a:r>
            <a:endParaRPr lang="en-GB" sz="1800" b="1" dirty="0">
              <a:solidFill>
                <a:srgbClr val="000000"/>
              </a:solidFill>
            </a:endParaRPr>
          </a:p>
        </p:txBody>
      </p:sp>
      <p:pic>
        <p:nvPicPr>
          <p:cNvPr id="22538"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22539" name="Rectangle 21"/>
          <p:cNvSpPr>
            <a:spLocks noGrp="1" noChangeArrowheads="1"/>
          </p:cNvSpPr>
          <p:nvPr>
            <p:ph type="title"/>
          </p:nvPr>
        </p:nvSpPr>
        <p:spPr>
          <a:xfrm>
            <a:off x="250825" y="188913"/>
            <a:ext cx="3097213" cy="1295400"/>
          </a:xfrm>
          <a:solidFill>
            <a:schemeClr val="hlink"/>
          </a:solidFill>
          <a:ln>
            <a:solidFill>
              <a:schemeClr val="tx1"/>
            </a:solidFill>
          </a:ln>
        </p:spPr>
        <p:txBody>
          <a:bodyPr/>
          <a:lstStyle/>
          <a:p>
            <a:pPr eaLnBrk="1" hangingPunct="1"/>
            <a:r>
              <a:rPr lang="en-GB" sz="2400" b="1" dirty="0" smtClean="0">
                <a:solidFill>
                  <a:schemeClr val="bg1"/>
                </a:solidFill>
              </a:rPr>
              <a:t>Demonstrate your Learning for Outcome </a:t>
            </a:r>
            <a:r>
              <a:rPr lang="en-GB" sz="2400" b="1" dirty="0" smtClean="0">
                <a:solidFill>
                  <a:schemeClr val="bg1"/>
                </a:solidFill>
              </a:rPr>
              <a:t>1</a:t>
            </a:r>
            <a:endParaRPr lang="en-GB" sz="2400" b="1" dirty="0" smtClean="0">
              <a:solidFill>
                <a:schemeClr val="bg1"/>
              </a:solidFill>
            </a:endParaRPr>
          </a:p>
        </p:txBody>
      </p:sp>
      <p:sp>
        <p:nvSpPr>
          <p:cNvPr id="22540" name="Text Box 25"/>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2555" name="Text Box 27"/>
          <p:cNvSpPr txBox="1">
            <a:spLocks noChangeArrowheads="1"/>
          </p:cNvSpPr>
          <p:nvPr/>
        </p:nvSpPr>
        <p:spPr bwMode="auto">
          <a:xfrm>
            <a:off x="3131840" y="2420888"/>
            <a:ext cx="2376983" cy="4081117"/>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
        <p:nvSpPr>
          <p:cNvPr id="22542" name="Text Box 22"/>
          <p:cNvSpPr txBox="1">
            <a:spLocks noChangeArrowheads="1"/>
          </p:cNvSpPr>
          <p:nvPr/>
        </p:nvSpPr>
        <p:spPr bwMode="auto">
          <a:xfrm>
            <a:off x="5580063" y="0"/>
            <a:ext cx="2663825" cy="1061829"/>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dirty="0" smtClean="0">
                <a:solidFill>
                  <a:schemeClr val="bg1"/>
                </a:solidFill>
              </a:rPr>
              <a:t>Solar cell, energy, electricity</a:t>
            </a:r>
            <a:endParaRPr lang="en-GB"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55"/>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22555"/>
                                        </p:tgtEl>
                                      </p:cBhvr>
                                    </p:animEffect>
                                    <p:set>
                                      <p:cBhvr>
                                        <p:cTn id="10" dur="1" fill="hold">
                                          <p:stCondLst>
                                            <p:cond delay="499"/>
                                          </p:stCondLst>
                                        </p:cTn>
                                        <p:tgtEl>
                                          <p:spTgt spid="22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fld id="{A5AA520D-8393-4C4D-B9F2-F8E1B8C85F64}" type="datetime10">
              <a:rPr lang="en-GB"/>
              <a:pPr/>
              <a:t>09:00</a:t>
            </a:fld>
            <a:endParaRPr lang="en-GB"/>
          </a:p>
        </p:txBody>
      </p:sp>
      <p:sp>
        <p:nvSpPr>
          <p:cNvPr id="5122" name="Rectangle 2"/>
          <p:cNvSpPr>
            <a:spLocks noGrp="1" noChangeArrowheads="1"/>
          </p:cNvSpPr>
          <p:nvPr>
            <p:ph type="title"/>
          </p:nvPr>
        </p:nvSpPr>
        <p:spPr>
          <a:xfrm>
            <a:off x="0" y="0"/>
            <a:ext cx="9144000" cy="1417638"/>
          </a:xfrm>
          <a:solidFill>
            <a:srgbClr val="FFC000"/>
          </a:solidFill>
        </p:spPr>
        <p:txBody>
          <a:bodyPr/>
          <a:lstStyle/>
          <a:p>
            <a:r>
              <a:rPr lang="en-GB" sz="3200" dirty="0" smtClean="0">
                <a:solidFill>
                  <a:schemeClr val="tx1"/>
                </a:solidFill>
              </a:rPr>
              <a:t>To analyse the advantages and disadvantages of </a:t>
            </a:r>
            <a:r>
              <a:rPr lang="en-GB" sz="3200" dirty="0" smtClean="0">
                <a:solidFill>
                  <a:schemeClr val="tx1"/>
                </a:solidFill>
              </a:rPr>
              <a:t>photocells- Task 2</a:t>
            </a:r>
            <a:endParaRPr lang="en-GB" sz="3200" dirty="0">
              <a:solidFill>
                <a:schemeClr val="tx1"/>
              </a:solidFill>
            </a:endParaRPr>
          </a:p>
        </p:txBody>
      </p:sp>
      <p:sp>
        <p:nvSpPr>
          <p:cNvPr id="5123" name="Rectangle 3"/>
          <p:cNvSpPr>
            <a:spLocks noGrp="1" noChangeArrowheads="1"/>
          </p:cNvSpPr>
          <p:nvPr>
            <p:ph type="body" idx="1"/>
          </p:nvPr>
        </p:nvSpPr>
        <p:spPr>
          <a:ln>
            <a:solidFill>
              <a:srgbClr val="66FFFF"/>
            </a:solidFill>
          </a:ln>
        </p:spPr>
        <p:txBody>
          <a:bodyPr/>
          <a:lstStyle/>
          <a:p>
            <a:r>
              <a:rPr lang="en-GB" b="1" dirty="0"/>
              <a:t>Visual</a:t>
            </a:r>
            <a:r>
              <a:rPr lang="en-GB" b="1" dirty="0" smtClean="0"/>
              <a:t>: - pictures of photocells</a:t>
            </a:r>
            <a:endParaRPr lang="en-GB" b="1" dirty="0"/>
          </a:p>
          <a:p>
            <a:r>
              <a:rPr lang="en-GB" b="1" dirty="0"/>
              <a:t>Audio</a:t>
            </a:r>
            <a:r>
              <a:rPr lang="en-GB" b="1" dirty="0" smtClean="0"/>
              <a:t>: students discuss in pairs the advantages and disadvantages  of photocells</a:t>
            </a:r>
            <a:endParaRPr lang="en-GB" b="1" dirty="0"/>
          </a:p>
          <a:p>
            <a:r>
              <a:rPr lang="en-GB" b="1" dirty="0"/>
              <a:t>Kinaesthetic</a:t>
            </a:r>
            <a:r>
              <a:rPr lang="en-GB" b="1" dirty="0" smtClean="0"/>
              <a:t>: pupils come up to the board and share their discussed ideas</a:t>
            </a:r>
            <a:endParaRPr lang="en-GB" b="1" dirty="0"/>
          </a:p>
          <a:p>
            <a:endParaRPr lang="en-GB" b="1" dirty="0"/>
          </a:p>
        </p:txBody>
      </p:sp>
      <p:pic>
        <p:nvPicPr>
          <p:cNvPr id="512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03350"/>
          </a:xfrm>
          <a:solidFill>
            <a:srgbClr val="FFC000"/>
          </a:solidFill>
        </p:spPr>
        <p:txBody>
          <a:bodyPr/>
          <a:lstStyle/>
          <a:p>
            <a:r>
              <a:rPr lang="en-US" dirty="0" smtClean="0">
                <a:solidFill>
                  <a:schemeClr val="bg1"/>
                </a:solidFill>
              </a:rPr>
              <a:t>Parking meter </a:t>
            </a:r>
            <a:endParaRPr lang="en-US" dirty="0">
              <a:solidFill>
                <a:schemeClr val="bg1"/>
              </a:solidFill>
            </a:endParaRPr>
          </a:p>
        </p:txBody>
      </p:sp>
      <p:sp>
        <p:nvSpPr>
          <p:cNvPr id="4" name="Content Placeholder 3"/>
          <p:cNvSpPr>
            <a:spLocks noGrp="1"/>
          </p:cNvSpPr>
          <p:nvPr>
            <p:ph sz="half" idx="2"/>
          </p:nvPr>
        </p:nvSpPr>
        <p:spPr/>
        <p:txBody>
          <a:bodyPr/>
          <a:lstStyle/>
          <a:p>
            <a:r>
              <a:rPr lang="en-US" dirty="0" smtClean="0"/>
              <a:t>Discuss the advantages and disadvantages of using a Solar Cell to provide electricity for a Parking Meter.  </a:t>
            </a:r>
            <a:endParaRPr lang="en-US" dirty="0"/>
          </a:p>
        </p:txBody>
      </p:sp>
      <p:sp>
        <p:nvSpPr>
          <p:cNvPr id="5" name="Date Placeholder 4"/>
          <p:cNvSpPr>
            <a:spLocks noGrp="1"/>
          </p:cNvSpPr>
          <p:nvPr>
            <p:ph type="dt" sz="half" idx="11"/>
          </p:nvPr>
        </p:nvSpPr>
        <p:spPr/>
        <p:txBody>
          <a:bodyPr/>
          <a:lstStyle/>
          <a:p>
            <a:fld id="{17B95C30-4EA5-4E70-96DE-85E797CD331B}" type="datetime10">
              <a:rPr lang="en-GB" smtClean="0"/>
              <a:pPr/>
              <a:t>09:00</a:t>
            </a:fld>
            <a:endParaRPr lang="en-GB"/>
          </a:p>
        </p:txBody>
      </p:sp>
      <p:pic>
        <p:nvPicPr>
          <p:cNvPr id="3" name="Content Placeholder 2" descr="F:\3392399_f260.jpg"/>
          <p:cNvPicPr>
            <a:picLocks noGrp="1" noChangeAspect="1" noChangeArrowheads="1"/>
          </p:cNvPicPr>
          <p:nvPr>
            <p:ph sz="half" idx="1"/>
          </p:nvPr>
        </p:nvPicPr>
        <p:blipFill>
          <a:blip r:embed="rId2" cstate="print"/>
          <a:srcRect/>
          <a:stretch>
            <a:fillRect/>
          </a:stretch>
        </p:blipFill>
        <p:spPr bwMode="auto">
          <a:xfrm>
            <a:off x="571472" y="2215356"/>
            <a:ext cx="3857652" cy="3999726"/>
          </a:xfrm>
          <a:prstGeom prst="rect">
            <a:avLst/>
          </a:prstGeom>
          <a:noFill/>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3074" name="ShockwaveFlash1" r:id="rId2" imgW="8699841" imgH="5308975"/>
    </p:controls>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563563" y="1207789"/>
            <a:ext cx="8385175" cy="2100263"/>
          </a:xfrm>
          <a:prstGeom prst="rect">
            <a:avLst/>
          </a:prstGeom>
          <a:noFill/>
          <a:ln w="9525">
            <a:noFill/>
            <a:miter lim="800000"/>
            <a:headEnd/>
            <a:tailEnd/>
          </a:ln>
          <a:effectLst/>
        </p:spPr>
        <p:txBody>
          <a:bodyPr>
            <a:spAutoFit/>
          </a:bodyPr>
          <a:lstStyle/>
          <a:p>
            <a:pPr algn="l">
              <a:spcBef>
                <a:spcPct val="50000"/>
              </a:spcBef>
            </a:pPr>
            <a:r>
              <a:rPr lang="en-GB" b="0" dirty="0"/>
              <a:t>Solar cells (or photocells) turn light energy from the Sun directly into direct current electricity. </a:t>
            </a:r>
          </a:p>
          <a:p>
            <a:pPr algn="l">
              <a:spcBef>
                <a:spcPct val="50000"/>
              </a:spcBef>
            </a:pPr>
            <a:r>
              <a:rPr lang="en-GB" b="0" dirty="0"/>
              <a:t>Manufacturing solar cells is very expensive and requires the use of highly toxic materials. However, once the solar cell is built it produces no pollution and requires little maintenance.</a:t>
            </a:r>
          </a:p>
        </p:txBody>
      </p:sp>
      <p:sp>
        <p:nvSpPr>
          <p:cNvPr id="541699" name="Text Box 3"/>
          <p:cNvSpPr txBox="1">
            <a:spLocks noChangeArrowheads="1"/>
          </p:cNvSpPr>
          <p:nvPr/>
        </p:nvSpPr>
        <p:spPr bwMode="auto">
          <a:xfrm>
            <a:off x="561975" y="3401714"/>
            <a:ext cx="3990975" cy="3195638"/>
          </a:xfrm>
          <a:prstGeom prst="rect">
            <a:avLst/>
          </a:prstGeom>
          <a:noFill/>
          <a:ln w="9525">
            <a:noFill/>
            <a:miter lim="800000"/>
            <a:headEnd/>
            <a:tailEnd/>
          </a:ln>
          <a:effectLst/>
        </p:spPr>
        <p:txBody>
          <a:bodyPr>
            <a:spAutoFit/>
          </a:bodyPr>
          <a:lstStyle/>
          <a:p>
            <a:pPr algn="l">
              <a:spcBef>
                <a:spcPct val="50000"/>
              </a:spcBef>
            </a:pPr>
            <a:r>
              <a:rPr lang="en-GB" b="0" dirty="0"/>
              <a:t>Solar cells are ideal for use in remote locations where maintenance is difficult and other sources of electricity would be expensive.</a:t>
            </a:r>
          </a:p>
          <a:p>
            <a:pPr algn="l">
              <a:spcBef>
                <a:spcPct val="50000"/>
              </a:spcBef>
            </a:pPr>
            <a:r>
              <a:rPr lang="en-GB" b="0" dirty="0"/>
              <a:t>Satellites have been powered using solar cells since the 1950s.</a:t>
            </a:r>
          </a:p>
        </p:txBody>
      </p:sp>
      <p:sp>
        <p:nvSpPr>
          <p:cNvPr id="541700" name="Rectangle 4"/>
          <p:cNvSpPr>
            <a:spLocks noGrp="1" noChangeArrowheads="1"/>
          </p:cNvSpPr>
          <p:nvPr>
            <p:ph type="title"/>
          </p:nvPr>
        </p:nvSpPr>
        <p:spPr>
          <a:xfrm>
            <a:off x="0" y="53974"/>
            <a:ext cx="9144000" cy="998761"/>
          </a:xfrm>
          <a:solidFill>
            <a:srgbClr val="FFC000"/>
          </a:solidFill>
        </p:spPr>
        <p:txBody>
          <a:bodyPr/>
          <a:lstStyle/>
          <a:p>
            <a:r>
              <a:rPr lang="en-GB" sz="3600" b="1" dirty="0">
                <a:solidFill>
                  <a:schemeClr val="bg1"/>
                </a:solidFill>
              </a:rPr>
              <a:t>Why use solar cells to power satellites</a:t>
            </a:r>
            <a:r>
              <a:rPr lang="en-GB" sz="3600" b="1" dirty="0">
                <a:solidFill>
                  <a:srgbClr val="FFFF00"/>
                </a:solidFill>
              </a:rPr>
              <a:t>? </a:t>
            </a:r>
          </a:p>
        </p:txBody>
      </p:sp>
      <p:pic>
        <p:nvPicPr>
          <p:cNvPr id="541707" name="Picture 11" descr="03532"/>
          <p:cNvPicPr>
            <a:picLocks noChangeAspect="1" noChangeArrowheads="1"/>
          </p:cNvPicPr>
          <p:nvPr/>
        </p:nvPicPr>
        <p:blipFill>
          <a:blip r:embed="rId3" cstate="print"/>
          <a:srcRect/>
          <a:stretch>
            <a:fillRect/>
          </a:stretch>
        </p:blipFill>
        <p:spPr bwMode="auto">
          <a:xfrm>
            <a:off x="4630738" y="3132138"/>
            <a:ext cx="4314825" cy="2847975"/>
          </a:xfrm>
          <a:prstGeom prst="rect">
            <a:avLst/>
          </a:prstGeom>
          <a:noFill/>
        </p:spPr>
      </p:pic>
    </p:spTree>
  </p:cSld>
  <p:clrMapOvr>
    <a:masterClrMapping/>
  </p:clrMapOvr>
  <p:transition spd="med" advClick="0" advTm="12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03350"/>
          </a:xfrm>
          <a:solidFill>
            <a:srgbClr val="FFC000"/>
          </a:solidFill>
        </p:spPr>
        <p:txBody>
          <a:bodyPr/>
          <a:lstStyle/>
          <a:p>
            <a:r>
              <a:rPr lang="en-GB" dirty="0" smtClean="0">
                <a:solidFill>
                  <a:schemeClr val="bg1"/>
                </a:solidFill>
              </a:rPr>
              <a:t>Passive solar heating and solar panels</a:t>
            </a:r>
            <a:endParaRPr lang="en-GB" dirty="0">
              <a:solidFill>
                <a:schemeClr val="bg1"/>
              </a:solidFill>
            </a:endParaRPr>
          </a:p>
        </p:txBody>
      </p:sp>
      <p:sp>
        <p:nvSpPr>
          <p:cNvPr id="6" name="Content Placeholder 5"/>
          <p:cNvSpPr>
            <a:spLocks noGrp="1"/>
          </p:cNvSpPr>
          <p:nvPr>
            <p:ph sz="half" idx="1"/>
          </p:nvPr>
        </p:nvSpPr>
        <p:spPr/>
        <p:txBody>
          <a:bodyPr/>
          <a:lstStyle/>
          <a:p>
            <a:pPr>
              <a:buNone/>
            </a:pPr>
            <a:r>
              <a:rPr lang="en-GB" sz="2400" b="1" u="sng" dirty="0" smtClean="0">
                <a:solidFill>
                  <a:srgbClr val="FFC000"/>
                </a:solidFill>
              </a:rPr>
              <a:t>Glass windows </a:t>
            </a:r>
            <a:endParaRPr lang="en-GB" sz="2400" b="1" u="sng" dirty="0" smtClean="0">
              <a:solidFill>
                <a:srgbClr val="FFC000"/>
              </a:solidFill>
            </a:endParaRPr>
          </a:p>
          <a:p>
            <a:r>
              <a:rPr lang="en-GB" sz="2400" dirty="0" smtClean="0"/>
              <a:t>provide</a:t>
            </a:r>
            <a:r>
              <a:rPr lang="en-GB" sz="2400" dirty="0" smtClean="0"/>
              <a:t> </a:t>
            </a:r>
            <a:r>
              <a:rPr lang="en-GB" sz="2400" b="1" dirty="0" smtClean="0">
                <a:solidFill>
                  <a:srgbClr val="FFCC00"/>
                </a:solidFill>
              </a:rPr>
              <a:t>passive solar heating </a:t>
            </a:r>
            <a:r>
              <a:rPr lang="en-GB" sz="2400" dirty="0" smtClean="0"/>
              <a:t>for buildings. Sunlight passes through the glass and is absorbed by surfaces in the building. </a:t>
            </a:r>
            <a:endParaRPr lang="en-GB" sz="2400" dirty="0" smtClean="0"/>
          </a:p>
          <a:p>
            <a:r>
              <a:rPr lang="en-GB" sz="2400" dirty="0" smtClean="0"/>
              <a:t>It </a:t>
            </a:r>
            <a:r>
              <a:rPr lang="en-GB" sz="2400" dirty="0" smtClean="0"/>
              <a:t>is transferred into heat energy, which is emitted as infrared radiation. This is reflected back into the building by the glass.</a:t>
            </a:r>
            <a:endParaRPr lang="en-GB" sz="2400" dirty="0"/>
          </a:p>
        </p:txBody>
      </p:sp>
      <p:sp>
        <p:nvSpPr>
          <p:cNvPr id="7" name="Content Placeholder 6"/>
          <p:cNvSpPr>
            <a:spLocks noGrp="1"/>
          </p:cNvSpPr>
          <p:nvPr>
            <p:ph sz="half" idx="2"/>
          </p:nvPr>
        </p:nvSpPr>
        <p:spPr/>
        <p:txBody>
          <a:bodyPr/>
          <a:lstStyle/>
          <a:p>
            <a:pPr algn="ctr">
              <a:buNone/>
            </a:pPr>
            <a:r>
              <a:rPr lang="en-GB" b="1" u="sng" dirty="0" smtClean="0">
                <a:solidFill>
                  <a:srgbClr val="FFC000"/>
                </a:solidFill>
              </a:rPr>
              <a:t>Solar panels</a:t>
            </a:r>
            <a:endParaRPr lang="en-GB" b="1" u="sng" dirty="0">
              <a:solidFill>
                <a:srgbClr val="FFC000"/>
              </a:solidFill>
            </a:endParaRPr>
          </a:p>
        </p:txBody>
      </p:sp>
      <p:sp>
        <p:nvSpPr>
          <p:cNvPr id="3" name="Date Placeholder 2"/>
          <p:cNvSpPr>
            <a:spLocks noGrp="1"/>
          </p:cNvSpPr>
          <p:nvPr>
            <p:ph type="dt" sz="half" idx="11"/>
          </p:nvPr>
        </p:nvSpPr>
        <p:spPr/>
        <p:txBody>
          <a:bodyPr/>
          <a:lstStyle/>
          <a:p>
            <a:fld id="{3995278D-20F7-4373-B7AE-73643E5A8CB0}" type="datetime10">
              <a:rPr lang="en-GB" smtClean="0"/>
              <a:pPr/>
              <a:t>09:21</a:t>
            </a:fld>
            <a:endParaRPr lang="en-GB"/>
          </a:p>
        </p:txBody>
      </p:sp>
      <p:pic>
        <p:nvPicPr>
          <p:cNvPr id="54274" name="Picture 2" descr="cold water is pumped up to the solar panel, there it heats up and is transferred to a storage tank">
            <a:hlinkClick r:id="rId2"/>
          </p:cNvPr>
          <p:cNvPicPr>
            <a:picLocks noChangeAspect="1" noChangeArrowheads="1"/>
          </p:cNvPicPr>
          <p:nvPr/>
        </p:nvPicPr>
        <p:blipFill>
          <a:blip r:embed="rId3" cstate="print"/>
          <a:srcRect/>
          <a:stretch>
            <a:fillRect/>
          </a:stretch>
        </p:blipFill>
        <p:spPr bwMode="auto">
          <a:xfrm>
            <a:off x="4660904" y="2132856"/>
            <a:ext cx="4483096" cy="4212140"/>
          </a:xfrm>
          <a:prstGeom prst="rect">
            <a:avLst/>
          </a:prstGeom>
          <a:noFill/>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checkerboard(across)">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nSpc>
                <a:spcPct val="100000"/>
              </a:lnSpc>
              <a:spcBef>
                <a:spcPct val="0"/>
              </a:spcBef>
              <a:buFontTx/>
              <a:buNone/>
            </a:pPr>
            <a:fld id="{F936A0F9-E62E-4777-A799-9E4088490F65}" type="datetime10">
              <a:rPr lang="en-GB" sz="1400">
                <a:solidFill>
                  <a:srgbClr val="FFFFFF"/>
                </a:solidFill>
              </a:rPr>
              <a:pPr>
                <a:lnSpc>
                  <a:spcPct val="100000"/>
                </a:lnSpc>
                <a:spcBef>
                  <a:spcPct val="0"/>
                </a:spcBef>
                <a:buFontTx/>
                <a:buNone/>
              </a:pPr>
              <a:t>09:00</a:t>
            </a:fld>
            <a:endParaRPr lang="en-GB" sz="1400">
              <a:solidFill>
                <a:srgbClr val="FFFFFF"/>
              </a:solidFill>
            </a:endParaRPr>
          </a:p>
        </p:txBody>
      </p:sp>
      <p:grpSp>
        <p:nvGrpSpPr>
          <p:cNvPr id="2" name="Group 2"/>
          <p:cNvGrpSpPr>
            <a:grpSpLocks/>
          </p:cNvGrpSpPr>
          <p:nvPr/>
        </p:nvGrpSpPr>
        <p:grpSpPr bwMode="auto">
          <a:xfrm>
            <a:off x="3348038" y="188913"/>
            <a:ext cx="2016125" cy="6669087"/>
            <a:chOff x="2109" y="119"/>
            <a:chExt cx="1270" cy="4201"/>
          </a:xfrm>
        </p:grpSpPr>
        <p:sp>
          <p:nvSpPr>
            <p:cNvPr id="26639"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26640"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Create</a:t>
              </a:r>
            </a:p>
          </p:txBody>
        </p:sp>
        <p:sp>
          <p:nvSpPr>
            <p:cNvPr id="26641"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Evaluate</a:t>
              </a:r>
            </a:p>
          </p:txBody>
        </p:sp>
        <p:sp>
          <p:nvSpPr>
            <p:cNvPr id="26642"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Analyse</a:t>
              </a:r>
            </a:p>
          </p:txBody>
        </p:sp>
        <p:sp>
          <p:nvSpPr>
            <p:cNvPr id="26643"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Apply</a:t>
              </a:r>
            </a:p>
          </p:txBody>
        </p:sp>
        <p:sp>
          <p:nvSpPr>
            <p:cNvPr id="26644"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Understand</a:t>
              </a:r>
            </a:p>
          </p:txBody>
        </p:sp>
        <p:sp>
          <p:nvSpPr>
            <p:cNvPr id="26645"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a:lnSpc>
                  <a:spcPct val="100000"/>
                </a:lnSpc>
                <a:spcBef>
                  <a:spcPct val="0"/>
                </a:spcBef>
                <a:buFontTx/>
                <a:buNone/>
              </a:pPr>
              <a:r>
                <a:rPr lang="en-GB" sz="1800" b="1">
                  <a:solidFill>
                    <a:srgbClr val="000000"/>
                  </a:solidFill>
                </a:rPr>
                <a:t>Remember</a:t>
              </a:r>
            </a:p>
          </p:txBody>
        </p:sp>
        <p:sp>
          <p:nvSpPr>
            <p:cNvPr id="26646"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endParaRPr lang="en-US">
                <a:solidFill>
                  <a:srgbClr val="FFFFFF"/>
                </a:solidFill>
              </a:endParaRPr>
            </a:p>
          </p:txBody>
        </p:sp>
        <p:sp>
          <p:nvSpPr>
            <p:cNvPr id="26647"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endParaRPr lang="en-GB"/>
            </a:p>
          </p:txBody>
        </p:sp>
        <p:sp>
          <p:nvSpPr>
            <p:cNvPr id="26648"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endParaRPr lang="en-GB"/>
            </a:p>
          </p:txBody>
        </p:sp>
        <p:pic>
          <p:nvPicPr>
            <p:cNvPr id="26649"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26628" name="Text Box 14"/>
          <p:cNvSpPr txBox="1">
            <a:spLocks noChangeArrowheads="1"/>
          </p:cNvSpPr>
          <p:nvPr/>
        </p:nvSpPr>
        <p:spPr bwMode="auto">
          <a:xfrm>
            <a:off x="179512" y="4221088"/>
            <a:ext cx="3024187" cy="1006429"/>
          </a:xfrm>
          <a:prstGeom prst="rect">
            <a:avLst/>
          </a:prstGeom>
          <a:solidFill>
            <a:srgbClr val="FFCC00"/>
          </a:solidFill>
          <a:ln w="9525">
            <a:noFill/>
            <a:miter lim="800000"/>
            <a:headEnd/>
            <a:tailEnd/>
          </a:ln>
        </p:spPr>
        <p:txBody>
          <a:bodyPr wrap="square">
            <a:spAutoFit/>
          </a:bodyPr>
          <a:lstStyle/>
          <a:p>
            <a:pPr>
              <a:lnSpc>
                <a:spcPct val="100000"/>
              </a:lnSpc>
              <a:spcBef>
                <a:spcPct val="50000"/>
              </a:spcBef>
              <a:buFontTx/>
              <a:buNone/>
            </a:pPr>
            <a:r>
              <a:rPr lang="en-GB" sz="1800" b="1" u="sng" dirty="0">
                <a:solidFill>
                  <a:srgbClr val="000000"/>
                </a:solidFill>
              </a:rPr>
              <a:t>Apply (C)</a:t>
            </a:r>
          </a:p>
          <a:p>
            <a:pPr>
              <a:lnSpc>
                <a:spcPct val="100000"/>
              </a:lnSpc>
              <a:spcBef>
                <a:spcPct val="30000"/>
              </a:spcBef>
              <a:buFontTx/>
              <a:buNone/>
            </a:pPr>
            <a:r>
              <a:rPr lang="en-GB" sz="1800" b="1" dirty="0" smtClean="0">
                <a:solidFill>
                  <a:srgbClr val="000000"/>
                </a:solidFill>
              </a:rPr>
              <a:t>Identify the benefits of passive solar heating</a:t>
            </a:r>
            <a:endParaRPr lang="en-GB" sz="1800" b="1" dirty="0">
              <a:solidFill>
                <a:srgbClr val="000000"/>
              </a:solidFill>
            </a:endParaRPr>
          </a:p>
        </p:txBody>
      </p:sp>
      <p:sp>
        <p:nvSpPr>
          <p:cNvPr id="26631" name="Text Box 17"/>
          <p:cNvSpPr txBox="1">
            <a:spLocks noChangeArrowheads="1"/>
          </p:cNvSpPr>
          <p:nvPr/>
        </p:nvSpPr>
        <p:spPr bwMode="auto">
          <a:xfrm>
            <a:off x="5580063" y="3356992"/>
            <a:ext cx="3563937" cy="923330"/>
          </a:xfrm>
          <a:prstGeom prst="rect">
            <a:avLst/>
          </a:prstGeom>
          <a:solidFill>
            <a:srgbClr val="FF9900"/>
          </a:solidFill>
          <a:ln w="9525">
            <a:noFill/>
            <a:miter lim="800000"/>
            <a:headEnd/>
            <a:tailEnd/>
          </a:ln>
        </p:spPr>
        <p:txBody>
          <a:bodyPr>
            <a:spAutoFit/>
          </a:bodyPr>
          <a:lstStyle/>
          <a:p>
            <a:pPr>
              <a:lnSpc>
                <a:spcPct val="100000"/>
              </a:lnSpc>
              <a:spcBef>
                <a:spcPct val="50000"/>
              </a:spcBef>
              <a:buFontTx/>
              <a:buNone/>
            </a:pPr>
            <a:r>
              <a:rPr lang="en-GB" sz="1800" b="1" u="sng" dirty="0" smtClean="0">
                <a:solidFill>
                  <a:srgbClr val="000000"/>
                </a:solidFill>
              </a:rPr>
              <a:t>Analysis</a:t>
            </a:r>
            <a:r>
              <a:rPr lang="en-GB" sz="1800" b="1" dirty="0" smtClean="0">
                <a:solidFill>
                  <a:srgbClr val="000000"/>
                </a:solidFill>
              </a:rPr>
              <a:t> Compare  the cost of solar and normal heating bills over a period of time</a:t>
            </a:r>
            <a:endParaRPr lang="en-GB" sz="1800" b="1" dirty="0">
              <a:solidFill>
                <a:srgbClr val="000000"/>
              </a:solidFill>
            </a:endParaRPr>
          </a:p>
        </p:txBody>
      </p:sp>
      <p:sp>
        <p:nvSpPr>
          <p:cNvPr id="26632" name="Text Box 18"/>
          <p:cNvSpPr txBox="1">
            <a:spLocks noChangeArrowheads="1"/>
          </p:cNvSpPr>
          <p:nvPr/>
        </p:nvSpPr>
        <p:spPr bwMode="auto">
          <a:xfrm>
            <a:off x="179388" y="1628775"/>
            <a:ext cx="3024187" cy="1837426"/>
          </a:xfrm>
          <a:prstGeom prst="rect">
            <a:avLst/>
          </a:prstGeom>
          <a:solidFill>
            <a:srgbClr val="FC3C08"/>
          </a:solidFill>
          <a:ln w="9525">
            <a:noFill/>
            <a:miter lim="800000"/>
            <a:headEnd/>
            <a:tailEnd/>
          </a:ln>
        </p:spPr>
        <p:txBody>
          <a:bodyPr>
            <a:spAutoFit/>
          </a:bodyPr>
          <a:lstStyle/>
          <a:p>
            <a:pPr>
              <a:lnSpc>
                <a:spcPct val="100000"/>
              </a:lnSpc>
              <a:spcBef>
                <a:spcPct val="50000"/>
              </a:spcBef>
              <a:buFontTx/>
              <a:buNone/>
            </a:pPr>
            <a:r>
              <a:rPr lang="en-GB" sz="1800" b="1" u="sng" dirty="0">
                <a:solidFill>
                  <a:srgbClr val="000000"/>
                </a:solidFill>
              </a:rPr>
              <a:t>Evaluate (A)</a:t>
            </a:r>
          </a:p>
          <a:p>
            <a:pPr>
              <a:lnSpc>
                <a:spcPct val="100000"/>
              </a:lnSpc>
              <a:spcBef>
                <a:spcPct val="30000"/>
              </a:spcBef>
              <a:buFontTx/>
              <a:buNone/>
            </a:pPr>
            <a:r>
              <a:rPr lang="en-GB" sz="1800" b="1" dirty="0" smtClean="0">
                <a:solidFill>
                  <a:srgbClr val="000000"/>
                </a:solidFill>
              </a:rPr>
              <a:t>Justify why money should be invested to </a:t>
            </a:r>
            <a:r>
              <a:rPr lang="en-GB" sz="1800" b="1" dirty="0" smtClean="0">
                <a:solidFill>
                  <a:srgbClr val="000000"/>
                </a:solidFill>
              </a:rPr>
              <a:t>include solar panels, or solar cells for houses </a:t>
            </a:r>
            <a:r>
              <a:rPr lang="en-GB" sz="1800" b="1" dirty="0" smtClean="0">
                <a:solidFill>
                  <a:srgbClr val="000000"/>
                </a:solidFill>
              </a:rPr>
              <a:t>in the UK</a:t>
            </a:r>
            <a:endParaRPr lang="en-GB" sz="1800" b="1" dirty="0">
              <a:solidFill>
                <a:srgbClr val="000000"/>
              </a:solidFill>
            </a:endParaRPr>
          </a:p>
        </p:txBody>
      </p:sp>
      <p:pic>
        <p:nvPicPr>
          <p:cNvPr id="26634"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26635" name="Rectangle 21"/>
          <p:cNvSpPr>
            <a:spLocks noGrp="1" noChangeArrowheads="1"/>
          </p:cNvSpPr>
          <p:nvPr>
            <p:ph type="title" idx="4294967295"/>
          </p:nvPr>
        </p:nvSpPr>
        <p:spPr>
          <a:xfrm>
            <a:off x="250825" y="188913"/>
            <a:ext cx="3097213" cy="1295400"/>
          </a:xfrm>
          <a:solidFill>
            <a:schemeClr val="hlink"/>
          </a:solidFill>
          <a:ln>
            <a:solidFill>
              <a:schemeClr val="tx1"/>
            </a:solidFill>
          </a:ln>
        </p:spPr>
        <p:txBody>
          <a:bodyPr/>
          <a:lstStyle/>
          <a:p>
            <a:pPr eaLnBrk="1" hangingPunct="1"/>
            <a:r>
              <a:rPr lang="en-GB" sz="2400" b="1" dirty="0" smtClean="0">
                <a:solidFill>
                  <a:schemeClr val="bg1"/>
                </a:solidFill>
              </a:rPr>
              <a:t>Demonstrate your Learning for Outcome 2</a:t>
            </a:r>
          </a:p>
        </p:txBody>
      </p:sp>
      <p:sp>
        <p:nvSpPr>
          <p:cNvPr id="26636" name="Text Box 23"/>
          <p:cNvSpPr txBox="1">
            <a:spLocks noChangeArrowheads="1"/>
          </p:cNvSpPr>
          <p:nvPr/>
        </p:nvSpPr>
        <p:spPr bwMode="auto">
          <a:xfrm>
            <a:off x="1979613" y="404813"/>
            <a:ext cx="5040312" cy="420687"/>
          </a:xfrm>
          <a:prstGeom prst="rect">
            <a:avLst/>
          </a:prstGeom>
          <a:noFill/>
          <a:ln w="9525" algn="ctr">
            <a:noFill/>
            <a:miter lim="800000"/>
            <a:headEnd/>
            <a:tailEnd/>
          </a:ln>
        </p:spPr>
        <p:txBody>
          <a:bodyPr>
            <a:spAutoFit/>
          </a:bodyPr>
          <a:lstStyle/>
          <a:p>
            <a:pPr marL="609600" indent="-609600">
              <a:spcBef>
                <a:spcPct val="50000"/>
              </a:spcBef>
              <a:buFontTx/>
              <a:buNone/>
            </a:pPr>
            <a:endParaRPr lang="en-US"/>
          </a:p>
        </p:txBody>
      </p:sp>
      <p:sp>
        <p:nvSpPr>
          <p:cNvPr id="26637" name="Text Box 22"/>
          <p:cNvSpPr txBox="1">
            <a:spLocks noChangeArrowheads="1"/>
          </p:cNvSpPr>
          <p:nvPr/>
        </p:nvSpPr>
        <p:spPr bwMode="auto">
          <a:xfrm>
            <a:off x="5580063" y="0"/>
            <a:ext cx="2663825" cy="2862322"/>
          </a:xfrm>
          <a:prstGeom prst="rect">
            <a:avLst/>
          </a:prstGeom>
          <a:solidFill>
            <a:srgbClr val="66FF33"/>
          </a:solidFill>
          <a:ln w="9525">
            <a:noFill/>
            <a:miter lim="800000"/>
            <a:headEnd/>
            <a:tailEnd/>
          </a:ln>
        </p:spPr>
        <p:txBody>
          <a:bodyPr>
            <a:spAutoFit/>
          </a:bodyPr>
          <a:lstStyle/>
          <a:p>
            <a:pPr>
              <a:lnSpc>
                <a:spcPct val="100000"/>
              </a:lnSpc>
              <a:spcBef>
                <a:spcPct val="50000"/>
              </a:spcBef>
              <a:buFontTx/>
              <a:buNone/>
            </a:pPr>
            <a:r>
              <a:rPr lang="en-GB" sz="1800" b="1" u="sng" dirty="0">
                <a:solidFill>
                  <a:schemeClr val="bg1"/>
                </a:solidFill>
              </a:rPr>
              <a:t>Keywords</a:t>
            </a:r>
            <a:r>
              <a:rPr lang="en-GB" sz="1800" b="1" u="sng" dirty="0" smtClean="0">
                <a:solidFill>
                  <a:schemeClr val="bg1"/>
                </a:solidFill>
              </a:rPr>
              <a:t>:</a:t>
            </a:r>
          </a:p>
          <a:p>
            <a:pPr>
              <a:lnSpc>
                <a:spcPct val="100000"/>
              </a:lnSpc>
              <a:spcBef>
                <a:spcPct val="50000"/>
              </a:spcBef>
              <a:buFontTx/>
              <a:buNone/>
            </a:pPr>
            <a:r>
              <a:rPr lang="en-GB" sz="1800" b="1" dirty="0" smtClean="0">
                <a:solidFill>
                  <a:schemeClr val="bg1"/>
                </a:solidFill>
              </a:rPr>
              <a:t>Solar panel</a:t>
            </a:r>
          </a:p>
          <a:p>
            <a:pPr>
              <a:lnSpc>
                <a:spcPct val="100000"/>
              </a:lnSpc>
              <a:spcBef>
                <a:spcPct val="50000"/>
              </a:spcBef>
              <a:buFontTx/>
              <a:buNone/>
            </a:pPr>
            <a:r>
              <a:rPr lang="en-GB" sz="1800" b="1" dirty="0" smtClean="0">
                <a:solidFill>
                  <a:schemeClr val="bg1"/>
                </a:solidFill>
              </a:rPr>
              <a:t>Passive</a:t>
            </a:r>
          </a:p>
          <a:p>
            <a:pPr>
              <a:lnSpc>
                <a:spcPct val="100000"/>
              </a:lnSpc>
              <a:spcBef>
                <a:spcPct val="50000"/>
              </a:spcBef>
              <a:buFontTx/>
              <a:buNone/>
            </a:pPr>
            <a:r>
              <a:rPr lang="en-GB" sz="1800" b="1" dirty="0" smtClean="0">
                <a:solidFill>
                  <a:schemeClr val="bg1"/>
                </a:solidFill>
              </a:rPr>
              <a:t>Sunlight</a:t>
            </a:r>
          </a:p>
          <a:p>
            <a:pPr>
              <a:lnSpc>
                <a:spcPct val="100000"/>
              </a:lnSpc>
              <a:spcBef>
                <a:spcPct val="50000"/>
              </a:spcBef>
              <a:buFontTx/>
              <a:buNone/>
            </a:pPr>
            <a:r>
              <a:rPr lang="en-GB" sz="1800" b="1" dirty="0" smtClean="0">
                <a:solidFill>
                  <a:schemeClr val="bg1"/>
                </a:solidFill>
              </a:rPr>
              <a:t>Intensity</a:t>
            </a:r>
          </a:p>
          <a:p>
            <a:pPr>
              <a:lnSpc>
                <a:spcPct val="100000"/>
              </a:lnSpc>
              <a:spcBef>
                <a:spcPct val="50000"/>
              </a:spcBef>
              <a:buFontTx/>
              <a:buNone/>
            </a:pPr>
            <a:r>
              <a:rPr lang="en-GB" sz="1800" b="1" dirty="0" smtClean="0">
                <a:solidFill>
                  <a:schemeClr val="bg1"/>
                </a:solidFill>
              </a:rPr>
              <a:t>National grid</a:t>
            </a:r>
          </a:p>
          <a:p>
            <a:pPr>
              <a:lnSpc>
                <a:spcPct val="100000"/>
              </a:lnSpc>
              <a:spcBef>
                <a:spcPct val="50000"/>
              </a:spcBef>
              <a:buFontTx/>
              <a:buNone/>
            </a:pPr>
            <a:r>
              <a:rPr lang="en-GB" sz="1800" b="1" dirty="0" smtClean="0">
                <a:solidFill>
                  <a:schemeClr val="bg1"/>
                </a:solidFill>
              </a:rPr>
              <a:t>Availability</a:t>
            </a:r>
            <a:endParaRPr lang="en-GB" sz="1800" dirty="0"/>
          </a:p>
        </p:txBody>
      </p:sp>
      <p:sp>
        <p:nvSpPr>
          <p:cNvPr id="91162" name="Text Box 26"/>
          <p:cNvSpPr txBox="1">
            <a:spLocks noChangeArrowheads="1"/>
          </p:cNvSpPr>
          <p:nvPr/>
        </p:nvSpPr>
        <p:spPr bwMode="auto">
          <a:xfrm>
            <a:off x="3347864" y="2492896"/>
            <a:ext cx="2304975" cy="4081117"/>
          </a:xfrm>
          <a:prstGeom prst="rect">
            <a:avLst/>
          </a:prstGeom>
          <a:solidFill>
            <a:srgbClr val="FF99CC"/>
          </a:solidFill>
          <a:ln w="9525" algn="ctr">
            <a:noFill/>
            <a:miter lim="800000"/>
            <a:headEnd/>
            <a:tailEnd/>
          </a:ln>
        </p:spPr>
        <p:txBody>
          <a:bodyPr wrap="square">
            <a:spAutoFit/>
          </a:bodyPr>
          <a:lstStyle/>
          <a:p>
            <a:pPr lvl="1">
              <a:spcBef>
                <a:spcPct val="50000"/>
              </a:spcBef>
              <a:buFontTx/>
              <a:buNone/>
            </a:pPr>
            <a:r>
              <a:rPr lang="en-GB" b="1" dirty="0">
                <a:solidFill>
                  <a:schemeClr val="bg1"/>
                </a:solidFill>
              </a:rPr>
              <a:t>Which task(s) will you choose to complete? Try to target a grade higher than your current grade.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1162"/>
                                        </p:tgtEl>
                                      </p:cBhvr>
                                      <p:by x="150000" y="150000"/>
                                    </p:animScale>
                                  </p:childTnLst>
                                </p:cTn>
                              </p:par>
                            </p:childTnLst>
                          </p:cTn>
                        </p:par>
                        <p:par>
                          <p:cTn id="7" fill="hold">
                            <p:stCondLst>
                              <p:cond delay="2000"/>
                            </p:stCondLst>
                            <p:childTnLst>
                              <p:par>
                                <p:cTn id="8" presetID="5" presetClass="exit" presetSubtype="10" fill="hold" grpId="1" nodeType="afterEffect">
                                  <p:stCondLst>
                                    <p:cond delay="3000"/>
                                  </p:stCondLst>
                                  <p:childTnLst>
                                    <p:animEffect transition="out" filter="checkerboard(across)">
                                      <p:cBhvr>
                                        <p:cTn id="9" dur="500"/>
                                        <p:tgtEl>
                                          <p:spTgt spid="91162"/>
                                        </p:tgtEl>
                                      </p:cBhvr>
                                    </p:animEffect>
                                    <p:set>
                                      <p:cBhvr>
                                        <p:cTn id="10" dur="1" fill="hold">
                                          <p:stCondLst>
                                            <p:cond delay="499"/>
                                          </p:stCondLst>
                                        </p:cTn>
                                        <p:tgtEl>
                                          <p:spTgt spid="91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2" grpId="0" animBg="1"/>
      <p:bldP spid="9116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4"/>
          <p:cNvSpPr>
            <a:spLocks noGrp="1"/>
          </p:cNvSpPr>
          <p:nvPr>
            <p:ph type="dt" sz="quarter" idx="11"/>
          </p:nvPr>
        </p:nvSpPr>
        <p:spPr>
          <a:noFill/>
        </p:spPr>
        <p:txBody>
          <a:bodyPr/>
          <a:lstStyle/>
          <a:p>
            <a:fld id="{F5024427-CDE0-4C71-8C82-4DCC6E27C189}" type="datetime10">
              <a:rPr lang="en-GB" smtClean="0"/>
              <a:pPr/>
              <a:t>09:25</a:t>
            </a:fld>
            <a:endParaRPr lang="en-GB" smtClean="0"/>
          </a:p>
        </p:txBody>
      </p:sp>
      <p:sp>
        <p:nvSpPr>
          <p:cNvPr id="27651"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14357" name="Group 21"/>
          <p:cNvGraphicFramePr>
            <a:graphicFrameLocks noGrp="1"/>
          </p:cNvGraphicFramePr>
          <p:nvPr>
            <p:ph idx="1"/>
          </p:nvPr>
        </p:nvGraphicFramePr>
        <p:xfrm>
          <a:off x="468313" y="3141663"/>
          <a:ext cx="8229600" cy="33788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Learning Outcome 2: </a:t>
                      </a:r>
                    </a:p>
                    <a:p>
                      <a:pPr marL="0" marR="0" lvl="0" indent="0" algn="l" defTabSz="914400" rtl="0" eaLnBrk="1" fontAlgn="base" latinLnBrk="0" hangingPunct="1">
                        <a:lnSpc>
                          <a:spcPct val="100000"/>
                        </a:lnSpc>
                        <a:spcBef>
                          <a:spcPct val="20000"/>
                        </a:spcBef>
                        <a:spcAft>
                          <a:spcPct val="0"/>
                        </a:spcAft>
                        <a:buClrTx/>
                        <a:buSzTx/>
                        <a:buFontTx/>
                        <a:buNone/>
                        <a:tabLst/>
                      </a:pPr>
                      <a:r>
                        <a:rPr lang="en-GB" sz="2000" kern="1200" dirty="0" smtClean="0">
                          <a:solidFill>
                            <a:schemeClr val="tx1"/>
                          </a:solidFill>
                          <a:latin typeface="+mn-lt"/>
                          <a:ea typeface="+mn-ea"/>
                          <a:cs typeface="+mn-cs"/>
                        </a:rPr>
                        <a:t>Outline the advantages and disadvantages of using photocells  for electricity</a:t>
                      </a:r>
                      <a:r>
                        <a:rPr lang="en-GB" sz="2000" kern="1200" baseline="0" dirty="0" smtClean="0">
                          <a:solidFill>
                            <a:schemeClr val="tx1"/>
                          </a:solidFill>
                          <a:latin typeface="+mn-lt"/>
                          <a:ea typeface="+mn-ea"/>
                          <a:cs typeface="+mn-cs"/>
                        </a:rPr>
                        <a:t> and how passive solar heating reduce demands on other energy resources.</a:t>
                      </a:r>
                      <a:r>
                        <a:rPr lang="en-GB" sz="2000" kern="1200" dirty="0" smtClean="0">
                          <a:solidFill>
                            <a:schemeClr val="tx1"/>
                          </a:solidFill>
                          <a:latin typeface="+mn-lt"/>
                          <a:ea typeface="+mn-ea"/>
                          <a:cs typeface="+mn-cs"/>
                        </a:rPr>
                        <a:t> </a:t>
                      </a:r>
                      <a:endParaRPr kumimoji="0" lang="en-GB" sz="2000" b="0" i="0" u="none" strike="noStrike" cap="none" normalizeH="0" baseline="0" dirty="0" smtClean="0">
                        <a:ln>
                          <a:noFill/>
                        </a:ln>
                        <a:solidFill>
                          <a:srgbClr val="E69D0A"/>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27666"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27667"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243888" y="0"/>
            <a:ext cx="900112" cy="12684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1"/>
          </p:nvPr>
        </p:nvSpPr>
        <p:spPr>
          <a:noFill/>
        </p:spPr>
        <p:txBody>
          <a:bodyPr/>
          <a:lstStyle/>
          <a:p>
            <a:fld id="{EEB8D457-AB52-4979-9544-0DAA88C0390E}" type="datetime10">
              <a:rPr lang="en-GB" smtClean="0"/>
              <a:pPr/>
              <a:t>09:00</a:t>
            </a:fld>
            <a:endParaRPr lang="en-GB" smtClean="0"/>
          </a:p>
        </p:txBody>
      </p:sp>
      <p:sp>
        <p:nvSpPr>
          <p:cNvPr id="28675"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000" b="1" smtClean="0">
                <a:solidFill>
                  <a:schemeClr val="tx1"/>
                </a:solidFill>
              </a:rPr>
              <a:t>New  Information for Learning Outcome 3</a:t>
            </a:r>
          </a:p>
        </p:txBody>
      </p:sp>
      <p:pic>
        <p:nvPicPr>
          <p:cNvPr id="28676"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316913" y="0"/>
            <a:ext cx="827087" cy="1268413"/>
          </a:xfrm>
          <a:prstGeom prst="rect">
            <a:avLst/>
          </a:prstGeom>
          <a:noFill/>
          <a:ln w="9525">
            <a:noFill/>
            <a:miter lim="800000"/>
            <a:headEnd/>
            <a:tailEnd/>
          </a:ln>
        </p:spPr>
      </p:pic>
      <p:sp>
        <p:nvSpPr>
          <p:cNvPr id="28677" name="Rectangle 3"/>
          <p:cNvSpPr>
            <a:spLocks noChangeArrowheads="1"/>
          </p:cNvSpPr>
          <p:nvPr/>
        </p:nvSpPr>
        <p:spPr bwMode="auto">
          <a:xfrm>
            <a:off x="457200" y="1600200"/>
            <a:ext cx="8291513" cy="4997450"/>
          </a:xfrm>
          <a:prstGeom prst="rect">
            <a:avLst/>
          </a:prstGeom>
          <a:noFill/>
          <a:ln w="9525">
            <a:solidFill>
              <a:srgbClr val="00FF00"/>
            </a:solidFill>
            <a:miter lim="800000"/>
            <a:headEnd/>
            <a:tailEnd/>
          </a:ln>
        </p:spPr>
        <p:txBody>
          <a:bodyPr/>
          <a:lstStyle/>
          <a:p>
            <a:pPr marL="342900" indent="-342900">
              <a:lnSpc>
                <a:spcPct val="100000"/>
              </a:lnSpc>
              <a:buNone/>
            </a:pPr>
            <a:r>
              <a:rPr lang="en-GB" sz="4000" b="1" dirty="0"/>
              <a:t>Explore and </a:t>
            </a:r>
            <a:r>
              <a:rPr lang="en-GB" sz="4000" b="1" dirty="0" smtClean="0"/>
              <a:t>Discover</a:t>
            </a:r>
            <a:r>
              <a:rPr lang="en-GB" sz="4000" b="1" dirty="0" smtClean="0"/>
              <a:t>:</a:t>
            </a:r>
            <a:endParaRPr lang="en-GB" sz="4000" dirty="0" smtClean="0"/>
          </a:p>
          <a:p>
            <a:pPr marL="342900" indent="-342900">
              <a:lnSpc>
                <a:spcPct val="100000"/>
              </a:lnSpc>
            </a:pPr>
            <a:r>
              <a:rPr lang="en-GB" sz="3200" b="1" dirty="0" smtClean="0"/>
              <a:t>Visual: </a:t>
            </a:r>
            <a:r>
              <a:rPr lang="en-GB" sz="3200" dirty="0" smtClean="0"/>
              <a:t>Animation</a:t>
            </a:r>
            <a:endParaRPr lang="en-GB" sz="3200" b="1" dirty="0"/>
          </a:p>
          <a:p>
            <a:pPr marL="342900" indent="-342900">
              <a:lnSpc>
                <a:spcPct val="100000"/>
              </a:lnSpc>
            </a:pPr>
            <a:endParaRPr lang="en-GB" sz="3200" b="1"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idx="4294967295"/>
          </p:nvPr>
        </p:nvSpPr>
        <p:spPr>
          <a:xfrm>
            <a:off x="557213" y="53975"/>
            <a:ext cx="7107237" cy="520700"/>
          </a:xfrm>
          <a:noFill/>
        </p:spPr>
        <p:txBody>
          <a:bodyPr/>
          <a:lstStyle/>
          <a:p>
            <a:r>
              <a:rPr lang="en-GB"/>
              <a:t>How do solar cells work?</a:t>
            </a:r>
          </a:p>
        </p:txBody>
      </p:sp>
      <p:pic>
        <p:nvPicPr>
          <p:cNvPr id="569347"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spTree>
    <p:controls>
      <p:control spid="44034" name="ShockwaveFlash1" r:id="rId2" imgW="8699841" imgH="5308975"/>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4"/>
          <p:cNvSpPr>
            <a:spLocks noGrp="1"/>
          </p:cNvSpPr>
          <p:nvPr>
            <p:ph type="dt" sz="half" idx="11"/>
          </p:nvPr>
        </p:nvSpPr>
        <p:spPr/>
        <p:txBody>
          <a:bodyPr/>
          <a:lstStyle/>
          <a:p>
            <a:fld id="{24ECE67D-B4D1-4786-B679-A074FE5139FB}" type="datetime10">
              <a:rPr lang="en-GB"/>
              <a:pPr/>
              <a:t>09:00</a:t>
            </a:fld>
            <a:endParaRPr lang="en-GB"/>
          </a:p>
        </p:txBody>
      </p:sp>
      <p:sp>
        <p:nvSpPr>
          <p:cNvPr id="2050" name="Rectangle 2"/>
          <p:cNvSpPr>
            <a:spLocks noGrp="1" noChangeArrowheads="1"/>
          </p:cNvSpPr>
          <p:nvPr>
            <p:ph type="ctrTitle"/>
          </p:nvPr>
        </p:nvSpPr>
        <p:spPr>
          <a:xfrm>
            <a:off x="0" y="0"/>
            <a:ext cx="9144000" cy="1341438"/>
          </a:xfrm>
          <a:solidFill>
            <a:schemeClr val="folHlink"/>
          </a:solidFill>
        </p:spPr>
        <p:txBody>
          <a:bodyPr/>
          <a:lstStyle/>
          <a:p>
            <a:pPr algn="l"/>
            <a:r>
              <a:rPr lang="en-GB" sz="2800" b="1" dirty="0">
                <a:solidFill>
                  <a:schemeClr val="bg1"/>
                </a:solidFill>
              </a:rPr>
              <a:t>Syllabus/Unit: code: </a:t>
            </a:r>
            <a:br>
              <a:rPr lang="en-GB" sz="2800" b="1" dirty="0">
                <a:solidFill>
                  <a:schemeClr val="bg1"/>
                </a:solidFill>
              </a:rPr>
            </a:br>
            <a:r>
              <a:rPr lang="en-GB" sz="2800" b="1" dirty="0">
                <a:solidFill>
                  <a:schemeClr val="bg1"/>
                </a:solidFill>
              </a:rPr>
              <a:t>Lesson number: </a:t>
            </a:r>
            <a:r>
              <a:rPr lang="en-GB" sz="2800" b="1" dirty="0" smtClean="0">
                <a:solidFill>
                  <a:schemeClr val="bg1"/>
                </a:solidFill>
              </a:rPr>
              <a:t>1</a:t>
            </a:r>
            <a:r>
              <a:rPr lang="en-GB" sz="2800" b="1" dirty="0">
                <a:solidFill>
                  <a:schemeClr val="bg1"/>
                </a:solidFill>
              </a:rPr>
              <a:t/>
            </a:r>
            <a:br>
              <a:rPr lang="en-GB" sz="2800" b="1" dirty="0">
                <a:solidFill>
                  <a:schemeClr val="bg1"/>
                </a:solidFill>
              </a:rPr>
            </a:br>
            <a:r>
              <a:rPr lang="en-GB" sz="2800" b="1" dirty="0">
                <a:solidFill>
                  <a:schemeClr val="bg1"/>
                </a:solidFill>
              </a:rPr>
              <a:t>Lesson Title: </a:t>
            </a:r>
            <a:r>
              <a:rPr lang="en-GB" sz="2800" b="1" dirty="0" smtClean="0">
                <a:solidFill>
                  <a:schemeClr val="bg1"/>
                </a:solidFill>
              </a:rPr>
              <a:t>Collecting energy from the sun</a:t>
            </a:r>
            <a:endParaRPr lang="en-GB" sz="2800" b="1" dirty="0">
              <a:solidFill>
                <a:schemeClr val="bg1"/>
              </a:solidFill>
            </a:endParaRPr>
          </a:p>
        </p:txBody>
      </p:sp>
      <p:graphicFrame>
        <p:nvGraphicFramePr>
          <p:cNvPr id="2262" name="Group 214"/>
          <p:cNvGraphicFramePr>
            <a:graphicFrameLocks noGrp="1"/>
          </p:cNvGraphicFramePr>
          <p:nvPr/>
        </p:nvGraphicFramePr>
        <p:xfrm>
          <a:off x="0" y="1601788"/>
          <a:ext cx="9144000" cy="4709160"/>
        </p:xfrm>
        <a:graphic>
          <a:graphicData uri="http://schemas.openxmlformats.org/drawingml/2006/table">
            <a:tbl>
              <a:tblPr/>
              <a:tblGrid>
                <a:gridCol w="5940425"/>
                <a:gridCol w="1584325"/>
                <a:gridCol w="161925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66FFFF"/>
                          </a:solidFill>
                          <a:effectLst/>
                          <a:latin typeface="Arial" charset="0"/>
                        </a:rPr>
                        <a:t>Learning Outcome 1: </a:t>
                      </a:r>
                      <a:r>
                        <a:rPr lang="en-GB" sz="1800" kern="1200" dirty="0" smtClean="0">
                          <a:solidFill>
                            <a:schemeClr val="tx1"/>
                          </a:solidFill>
                          <a:latin typeface="+mn-lt"/>
                          <a:ea typeface="+mn-ea"/>
                          <a:cs typeface="+mn-cs"/>
                        </a:rPr>
                        <a:t>Describe  how light produces electricity in a photocell</a:t>
                      </a: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FFCC00"/>
                          </a:solidFill>
                          <a:effectLst/>
                          <a:latin typeface="Arial" charset="0"/>
                        </a:rPr>
                        <a:t>Learning Outcome 2: </a:t>
                      </a:r>
                      <a:r>
                        <a:rPr lang="en-GB" sz="1800" kern="1200" dirty="0" smtClean="0">
                          <a:solidFill>
                            <a:schemeClr val="tx1"/>
                          </a:solidFill>
                          <a:latin typeface="+mn-lt"/>
                          <a:ea typeface="+mn-ea"/>
                          <a:cs typeface="+mn-cs"/>
                        </a:rPr>
                        <a:t>Outline the advantages and disadvantages of using photocells  for electricity</a:t>
                      </a:r>
                      <a:r>
                        <a:rPr lang="en-GB" sz="1800" kern="1200" baseline="0" dirty="0" smtClean="0">
                          <a:solidFill>
                            <a:schemeClr val="tx1"/>
                          </a:solidFill>
                          <a:latin typeface="+mn-lt"/>
                          <a:ea typeface="+mn-ea"/>
                          <a:cs typeface="+mn-cs"/>
                        </a:rPr>
                        <a:t> and how passive solar heating reduce demands on other energy resources.</a:t>
                      </a:r>
                      <a:r>
                        <a:rPr lang="en-GB" sz="1800" kern="1200" dirty="0" smtClean="0">
                          <a:solidFill>
                            <a:schemeClr val="tx1"/>
                          </a:solidFill>
                          <a:latin typeface="+mn-lt"/>
                          <a:ea typeface="+mn-ea"/>
                          <a:cs typeface="+mn-cs"/>
                        </a:rPr>
                        <a:t> </a:t>
                      </a:r>
                      <a:endParaRPr kumimoji="0" lang="en-GB" sz="2000" b="0" i="0" u="none" strike="noStrike" cap="none" normalizeH="0" baseline="0" dirty="0" smtClean="0">
                        <a:ln>
                          <a:noFill/>
                        </a:ln>
                        <a:solidFill>
                          <a:srgbClr val="FFCC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0" i="0" u="none" strike="noStrike" cap="none" normalizeH="0" baseline="0" dirty="0" smtClean="0">
                          <a:ln>
                            <a:noFill/>
                          </a:ln>
                          <a:solidFill>
                            <a:srgbClr val="33CC33"/>
                          </a:solidFill>
                          <a:effectLst/>
                          <a:latin typeface="Arial" charset="0"/>
                        </a:rPr>
                        <a:t>Learning Outcome 3: </a:t>
                      </a:r>
                      <a:r>
                        <a:rPr lang="en-GB" sz="1800" kern="1200" dirty="0" smtClean="0">
                          <a:solidFill>
                            <a:schemeClr val="tx1"/>
                          </a:solidFill>
                          <a:latin typeface="+mn-lt"/>
                          <a:ea typeface="+mn-ea"/>
                          <a:cs typeface="+mn-cs"/>
                        </a:rPr>
                        <a:t>Explain how a photocell works using ideas about electrons (HT).</a:t>
                      </a:r>
                      <a:endParaRPr kumimoji="0" lang="en-GB" sz="2000" b="0" i="0" u="none" strike="noStrike" cap="none" normalizeH="0" baseline="0" dirty="0" smtClean="0">
                        <a:ln>
                          <a:noFill/>
                        </a:ln>
                        <a:solidFill>
                          <a:srgbClr val="33CC3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2210" name="Text Box 162"/>
          <p:cNvSpPr txBox="1">
            <a:spLocks noChangeArrowheads="1"/>
          </p:cNvSpPr>
          <p:nvPr/>
        </p:nvSpPr>
        <p:spPr bwMode="auto">
          <a:xfrm>
            <a:off x="6659563" y="2154238"/>
            <a:ext cx="2305050" cy="3539430"/>
          </a:xfrm>
          <a:prstGeom prst="rect">
            <a:avLst/>
          </a:prstGeom>
          <a:solidFill>
            <a:schemeClr val="hlink"/>
          </a:solidFill>
          <a:ln w="9525">
            <a:noFill/>
            <a:miter lim="800000"/>
            <a:headEnd/>
            <a:tailEnd/>
          </a:ln>
          <a:effectLst/>
        </p:spPr>
        <p:txBody>
          <a:bodyPr wrap="square">
            <a:spAutoFit/>
          </a:bodyPr>
          <a:lstStyle/>
          <a:p>
            <a:pPr>
              <a:lnSpc>
                <a:spcPct val="100000"/>
              </a:lnSpc>
              <a:spcBef>
                <a:spcPct val="50000"/>
              </a:spcBef>
              <a:buNone/>
            </a:pPr>
            <a:r>
              <a:rPr lang="en-GB" sz="2800" u="sng" dirty="0" smtClean="0">
                <a:solidFill>
                  <a:srgbClr val="FF0000"/>
                </a:solidFill>
              </a:rPr>
              <a:t>Connector </a:t>
            </a:r>
            <a:r>
              <a:rPr lang="en-GB" sz="2800" dirty="0" smtClean="0"/>
              <a:t>How do we get energy from the sun. What type of energy is it? How do we use it?</a:t>
            </a:r>
            <a:endParaRPr lang="en-US" sz="2800" dirty="0">
              <a:solidFill>
                <a:srgbClr val="FF0000"/>
              </a:solidFill>
            </a:endParaRPr>
          </a:p>
        </p:txBody>
      </p:sp>
      <p:pic>
        <p:nvPicPr>
          <p:cNvPr id="2238"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0"/>
            <a:ext cx="9143999" cy="980728"/>
          </a:xfrm>
          <a:solidFill>
            <a:srgbClr val="33CC33"/>
          </a:solidFill>
        </p:spPr>
        <p:txBody>
          <a:bodyPr/>
          <a:lstStyle/>
          <a:p>
            <a:r>
              <a:rPr lang="en-GB" dirty="0" smtClean="0">
                <a:solidFill>
                  <a:schemeClr val="bg1"/>
                </a:solidFill>
              </a:rPr>
              <a:t>Task 3</a:t>
            </a:r>
            <a:endParaRPr lang="en-GB" dirty="0">
              <a:solidFill>
                <a:schemeClr val="bg1"/>
              </a:solidFill>
            </a:endParaRPr>
          </a:p>
        </p:txBody>
      </p:sp>
      <p:sp>
        <p:nvSpPr>
          <p:cNvPr id="12" name="Content Placeholder 11"/>
          <p:cNvSpPr>
            <a:spLocks noGrp="1"/>
          </p:cNvSpPr>
          <p:nvPr>
            <p:ph idx="1"/>
          </p:nvPr>
        </p:nvSpPr>
        <p:spPr>
          <a:xfrm>
            <a:off x="539552" y="1124744"/>
            <a:ext cx="8229600" cy="2764904"/>
          </a:xfrm>
        </p:spPr>
        <p:txBody>
          <a:bodyPr/>
          <a:lstStyle/>
          <a:p>
            <a:pPr marL="457200" indent="-457200">
              <a:buFont typeface="+mj-lt"/>
              <a:buAutoNum type="arabicPeriod"/>
            </a:pPr>
            <a:r>
              <a:rPr lang="en-GB" sz="2400" dirty="0" smtClean="0"/>
              <a:t>Set </a:t>
            </a:r>
            <a:r>
              <a:rPr lang="en-GB" sz="2400" dirty="0" smtClean="0"/>
              <a:t>up the circuit as shown in the diagram.</a:t>
            </a:r>
          </a:p>
          <a:p>
            <a:pPr marL="457200" indent="-457200">
              <a:buFont typeface="+mj-lt"/>
              <a:buAutoNum type="arabicPeriod"/>
            </a:pPr>
            <a:r>
              <a:rPr lang="en-GB" sz="2400" dirty="0" smtClean="0"/>
              <a:t>Place the lamp above the photocell so that the front of the lamp is 10 cm away.</a:t>
            </a:r>
          </a:p>
          <a:p>
            <a:pPr marL="457200" indent="-457200">
              <a:buFont typeface="+mj-lt"/>
              <a:buAutoNum type="arabicPeriod"/>
            </a:pPr>
            <a:r>
              <a:rPr lang="en-GB" sz="2400" dirty="0" smtClean="0"/>
              <a:t>Record the readings of the milliammeter in the table.</a:t>
            </a:r>
          </a:p>
          <a:p>
            <a:pPr marL="457200" indent="-457200">
              <a:buFont typeface="+mj-lt"/>
              <a:buAutoNum type="arabicPeriod"/>
            </a:pPr>
            <a:r>
              <a:rPr lang="en-GB" sz="2400" dirty="0" smtClean="0"/>
              <a:t>Repeat, covering the photocell with the black paper one section at a time, until you have 5 sets of readings. </a:t>
            </a:r>
          </a:p>
          <a:p>
            <a:endParaRPr lang="en-GB" dirty="0"/>
          </a:p>
        </p:txBody>
      </p:sp>
      <p:sp>
        <p:nvSpPr>
          <p:cNvPr id="4" name="Date Placeholder 3"/>
          <p:cNvSpPr>
            <a:spLocks noGrp="1"/>
          </p:cNvSpPr>
          <p:nvPr>
            <p:ph type="dt" sz="half" idx="11"/>
          </p:nvPr>
        </p:nvSpPr>
        <p:spPr/>
        <p:txBody>
          <a:bodyPr/>
          <a:lstStyle/>
          <a:p>
            <a:fld id="{5E147FD8-2053-4503-858D-E4B25E0BDC55}" type="datetime10">
              <a:rPr lang="en-GB" smtClean="0"/>
              <a:pPr/>
              <a:t>09:52</a:t>
            </a:fld>
            <a:endParaRPr lang="en-GB"/>
          </a:p>
        </p:txBody>
      </p:sp>
      <p:graphicFrame>
        <p:nvGraphicFramePr>
          <p:cNvPr id="13" name="Table 12"/>
          <p:cNvGraphicFramePr>
            <a:graphicFrameLocks noGrp="1"/>
          </p:cNvGraphicFramePr>
          <p:nvPr/>
        </p:nvGraphicFramePr>
        <p:xfrm>
          <a:off x="1331640" y="3789040"/>
          <a:ext cx="6096000" cy="24942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sz="1800" b="1" kern="1200" dirty="0" smtClean="0">
                          <a:solidFill>
                            <a:schemeClr val="lt1"/>
                          </a:solidFill>
                          <a:latin typeface="+mn-lt"/>
                          <a:ea typeface="+mn-ea"/>
                          <a:cs typeface="+mn-cs"/>
                        </a:rPr>
                        <a:t>Area of photocell exposed to light</a:t>
                      </a:r>
                      <a:endParaRPr lang="en-GB" dirty="0"/>
                    </a:p>
                  </a:txBody>
                  <a:tcPr/>
                </a:tc>
                <a:tc>
                  <a:txBody>
                    <a:bodyPr/>
                    <a:lstStyle/>
                    <a:p>
                      <a:r>
                        <a:rPr lang="en-GB" sz="1800" b="1" kern="1200" dirty="0" smtClean="0">
                          <a:solidFill>
                            <a:schemeClr val="lt1"/>
                          </a:solidFill>
                          <a:latin typeface="+mn-lt"/>
                          <a:ea typeface="+mn-ea"/>
                          <a:cs typeface="+mn-cs"/>
                        </a:rPr>
                        <a:t>current in </a:t>
                      </a:r>
                      <a:r>
                        <a:rPr lang="en-GB" sz="1800" b="1" kern="1200" dirty="0" err="1" smtClean="0">
                          <a:solidFill>
                            <a:schemeClr val="lt1"/>
                          </a:solidFill>
                          <a:latin typeface="+mn-lt"/>
                          <a:ea typeface="+mn-ea"/>
                          <a:cs typeface="+mn-cs"/>
                        </a:rPr>
                        <a:t>mA</a:t>
                      </a:r>
                      <a:endParaRPr lang="en-GB" dirty="0"/>
                    </a:p>
                  </a:txBody>
                  <a:tcPr/>
                </a:tc>
              </a:tr>
              <a:tr h="370840">
                <a:tc>
                  <a:txBody>
                    <a:bodyPr/>
                    <a:lstStyle/>
                    <a:p>
                      <a:endParaRPr lang="en-GB" dirty="0"/>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dirty="0"/>
                    </a:p>
                  </a:txBody>
                  <a:tcPr/>
                </a:tc>
              </a:tr>
            </a:tbl>
          </a:graphicData>
        </a:graphic>
      </p:graphicFrame>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52736"/>
          </a:xfrm>
          <a:solidFill>
            <a:srgbClr val="33CC33"/>
          </a:solidFill>
        </p:spPr>
        <p:txBody>
          <a:bodyPr/>
          <a:lstStyle/>
          <a:p>
            <a:r>
              <a:rPr lang="en-GB" dirty="0" smtClean="0">
                <a:solidFill>
                  <a:schemeClr val="bg1"/>
                </a:solidFill>
              </a:rPr>
              <a:t>Task 3- Equipment set up</a:t>
            </a:r>
            <a:endParaRPr lang="en-GB" dirty="0">
              <a:solidFill>
                <a:schemeClr val="bg1"/>
              </a:solidFill>
            </a:endParaRPr>
          </a:p>
        </p:txBody>
      </p:sp>
      <p:sp>
        <p:nvSpPr>
          <p:cNvPr id="4" name="Date Placeholder 3"/>
          <p:cNvSpPr>
            <a:spLocks noGrp="1"/>
          </p:cNvSpPr>
          <p:nvPr>
            <p:ph type="dt" sz="half" idx="11"/>
          </p:nvPr>
        </p:nvSpPr>
        <p:spPr/>
        <p:txBody>
          <a:bodyPr/>
          <a:lstStyle/>
          <a:p>
            <a:fld id="{3A8C1939-4151-44E1-BB53-B063D7CFAA7B}" type="datetime10">
              <a:rPr lang="en-GB" smtClean="0"/>
              <a:pPr/>
              <a:t>09:53</a:t>
            </a:fld>
            <a:endParaRPr lang="en-GB"/>
          </a:p>
        </p:txBody>
      </p:sp>
      <p:pic>
        <p:nvPicPr>
          <p:cNvPr id="81922" name="Picture 2" descr="P2_a_01_practical"/>
          <p:cNvPicPr>
            <a:picLocks noChangeAspect="1" noChangeArrowheads="1"/>
          </p:cNvPicPr>
          <p:nvPr/>
        </p:nvPicPr>
        <p:blipFill>
          <a:blip r:embed="rId2" cstate="print"/>
          <a:srcRect/>
          <a:stretch>
            <a:fillRect/>
          </a:stretch>
        </p:blipFill>
        <p:spPr bwMode="auto">
          <a:xfrm>
            <a:off x="1619672" y="1700808"/>
            <a:ext cx="6624736" cy="4179697"/>
          </a:xfrm>
          <a:prstGeom prst="rect">
            <a:avLst/>
          </a:prstGeom>
          <a:noFill/>
          <a:ln w="9525">
            <a:noFill/>
            <a:miter lim="800000"/>
            <a:headEnd/>
            <a:tailEnd/>
          </a:ln>
        </p:spPr>
      </p:pic>
      <p:sp>
        <p:nvSpPr>
          <p:cNvPr id="6" name="TextBox 5"/>
          <p:cNvSpPr txBox="1"/>
          <p:nvPr/>
        </p:nvSpPr>
        <p:spPr>
          <a:xfrm>
            <a:off x="1547664" y="1340768"/>
            <a:ext cx="1440160" cy="424732"/>
          </a:xfrm>
          <a:prstGeom prst="rect">
            <a:avLst/>
          </a:prstGeom>
          <a:noFill/>
        </p:spPr>
        <p:txBody>
          <a:bodyPr wrap="square" rtlCol="0">
            <a:spAutoFit/>
          </a:bodyPr>
          <a:lstStyle/>
          <a:p>
            <a:pPr>
              <a:buNone/>
            </a:pPr>
            <a:r>
              <a:rPr lang="en-GB" dirty="0" smtClean="0"/>
              <a:t>Photocell</a:t>
            </a:r>
            <a:endParaRPr lang="en-GB" dirty="0"/>
          </a:p>
        </p:txBody>
      </p:sp>
      <p:sp>
        <p:nvSpPr>
          <p:cNvPr id="7" name="TextBox 6"/>
          <p:cNvSpPr txBox="1"/>
          <p:nvPr/>
        </p:nvSpPr>
        <p:spPr>
          <a:xfrm>
            <a:off x="0" y="3861048"/>
            <a:ext cx="1619672" cy="424732"/>
          </a:xfrm>
          <a:prstGeom prst="rect">
            <a:avLst/>
          </a:prstGeom>
          <a:noFill/>
        </p:spPr>
        <p:txBody>
          <a:bodyPr wrap="square" rtlCol="0">
            <a:spAutoFit/>
          </a:bodyPr>
          <a:lstStyle/>
          <a:p>
            <a:pPr>
              <a:buNone/>
            </a:pPr>
            <a:r>
              <a:rPr lang="en-GB" dirty="0" err="1" smtClean="0"/>
              <a:t>mAmmter</a:t>
            </a:r>
            <a:endParaRPr lang="en-GB" dirty="0"/>
          </a:p>
        </p:txBody>
      </p:sp>
      <p:sp>
        <p:nvSpPr>
          <p:cNvPr id="8" name="TextBox 7"/>
          <p:cNvSpPr txBox="1"/>
          <p:nvPr/>
        </p:nvSpPr>
        <p:spPr>
          <a:xfrm>
            <a:off x="3851920" y="5949280"/>
            <a:ext cx="1440160" cy="424732"/>
          </a:xfrm>
          <a:prstGeom prst="rect">
            <a:avLst/>
          </a:prstGeom>
          <a:noFill/>
        </p:spPr>
        <p:txBody>
          <a:bodyPr wrap="square" rtlCol="0">
            <a:spAutoFit/>
          </a:bodyPr>
          <a:lstStyle/>
          <a:p>
            <a:pPr algn="ctr">
              <a:buNone/>
            </a:pPr>
            <a:r>
              <a:rPr lang="en-GB" dirty="0" smtClean="0"/>
              <a:t>LED</a:t>
            </a:r>
            <a:endParaRPr lang="en-GB" dirty="0"/>
          </a:p>
        </p:txBody>
      </p:sp>
      <p:sp>
        <p:nvSpPr>
          <p:cNvPr id="9" name="TextBox 8"/>
          <p:cNvSpPr txBox="1"/>
          <p:nvPr/>
        </p:nvSpPr>
        <p:spPr>
          <a:xfrm>
            <a:off x="5724128" y="5949280"/>
            <a:ext cx="1440160" cy="424732"/>
          </a:xfrm>
          <a:prstGeom prst="rect">
            <a:avLst/>
          </a:prstGeom>
          <a:noFill/>
        </p:spPr>
        <p:txBody>
          <a:bodyPr wrap="square" rtlCol="0">
            <a:spAutoFit/>
          </a:bodyPr>
          <a:lstStyle/>
          <a:p>
            <a:pPr>
              <a:buNone/>
            </a:pPr>
            <a:r>
              <a:rPr lang="en-GB" dirty="0" smtClean="0"/>
              <a:t>Resistor</a:t>
            </a:r>
            <a:endParaRPr lang="en-GB" dirty="0"/>
          </a:p>
        </p:txBody>
      </p:sp>
    </p:spTree>
  </p:cSld>
  <p:clrMapOvr>
    <a:masterClrMapping/>
  </p:clrMapOvr>
  <p:transition spd="med" advClick="0" advTm="1200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52735"/>
          </a:xfrm>
          <a:solidFill>
            <a:srgbClr val="33CC33"/>
          </a:solidFill>
        </p:spPr>
        <p:txBody>
          <a:bodyPr/>
          <a:lstStyle/>
          <a:p>
            <a:r>
              <a:rPr lang="en-US" dirty="0" smtClean="0">
                <a:solidFill>
                  <a:schemeClr val="bg1"/>
                </a:solidFill>
              </a:rPr>
              <a:t>Task 3</a:t>
            </a:r>
            <a:endParaRPr lang="en-US" dirty="0">
              <a:solidFill>
                <a:schemeClr val="bg1"/>
              </a:solidFill>
            </a:endParaRPr>
          </a:p>
        </p:txBody>
      </p:sp>
      <p:sp>
        <p:nvSpPr>
          <p:cNvPr id="3" name="Subtitle 2"/>
          <p:cNvSpPr>
            <a:spLocks noGrp="1"/>
          </p:cNvSpPr>
          <p:nvPr>
            <p:ph type="subTitle" idx="1"/>
          </p:nvPr>
        </p:nvSpPr>
        <p:spPr>
          <a:xfrm>
            <a:off x="642910" y="1357298"/>
            <a:ext cx="8143932" cy="3655878"/>
          </a:xfrm>
        </p:spPr>
        <p:txBody>
          <a:bodyPr/>
          <a:lstStyle/>
          <a:p>
            <a:pPr algn="l"/>
            <a:r>
              <a:rPr lang="en-GB" sz="2000" dirty="0" smtClean="0"/>
              <a:t>The _______________ is the source of _______________ for the </a:t>
            </a:r>
            <a:r>
              <a:rPr lang="en-GB" sz="2000" dirty="0" smtClean="0"/>
              <a:t>Earth. A </a:t>
            </a:r>
            <a:r>
              <a:rPr lang="en-GB" sz="2000" dirty="0" smtClean="0"/>
              <a:t>photocell transfers _______________ into _______________ . It produces a </a:t>
            </a:r>
            <a:r>
              <a:rPr lang="en-GB" sz="2000" dirty="0" smtClean="0"/>
              <a:t> _______________ current. This </a:t>
            </a:r>
            <a:r>
              <a:rPr lang="en-GB" sz="2000" dirty="0" smtClean="0"/>
              <a:t>is similar to the </a:t>
            </a:r>
            <a:r>
              <a:rPr lang="en-GB" sz="2000" dirty="0" smtClean="0"/>
              <a:t> current </a:t>
            </a:r>
            <a:r>
              <a:rPr lang="en-GB" sz="2000" dirty="0" smtClean="0"/>
              <a:t>from a </a:t>
            </a:r>
            <a:r>
              <a:rPr lang="en-GB" sz="2000" dirty="0" smtClean="0"/>
              <a:t>_______________. The </a:t>
            </a:r>
            <a:r>
              <a:rPr lang="en-GB" sz="2000" dirty="0" smtClean="0"/>
              <a:t>output of a photocell increases when more _______________ is exposed to the light </a:t>
            </a:r>
            <a:r>
              <a:rPr lang="en-GB" sz="2000" dirty="0" smtClean="0"/>
              <a:t> source </a:t>
            </a:r>
            <a:r>
              <a:rPr lang="en-GB" sz="2000" dirty="0" smtClean="0"/>
              <a:t>and when the light source is </a:t>
            </a:r>
            <a:r>
              <a:rPr lang="en-GB" sz="2000" dirty="0" smtClean="0"/>
              <a:t>_______________. The </a:t>
            </a:r>
            <a:r>
              <a:rPr lang="en-GB" sz="2000" dirty="0" smtClean="0"/>
              <a:t>photocell is a _______________ energy </a:t>
            </a:r>
            <a:r>
              <a:rPr lang="en-GB" sz="2000" dirty="0" smtClean="0"/>
              <a:t>source. The </a:t>
            </a:r>
            <a:r>
              <a:rPr lang="en-GB" sz="2000" dirty="0" smtClean="0"/>
              <a:t>photocell does not pollute the atmosphere in the form of _______________ </a:t>
            </a:r>
            <a:r>
              <a:rPr lang="en-GB" sz="2000" dirty="0" smtClean="0"/>
              <a:t>or _______________ </a:t>
            </a:r>
            <a:r>
              <a:rPr lang="en-GB" sz="2000" dirty="0" smtClean="0"/>
              <a:t>gases.</a:t>
            </a:r>
          </a:p>
          <a:p>
            <a:pPr algn="l"/>
            <a:r>
              <a:rPr lang="en-GB" sz="2000" dirty="0" smtClean="0"/>
              <a:t>The disadvantage of photocells is that they do not produce _______________ </a:t>
            </a:r>
            <a:r>
              <a:rPr lang="en-GB" sz="2000" dirty="0" smtClean="0"/>
              <a:t> when </a:t>
            </a:r>
            <a:r>
              <a:rPr lang="en-GB" sz="2000" dirty="0" smtClean="0"/>
              <a:t>it is _______________ </a:t>
            </a:r>
          </a:p>
          <a:p>
            <a:endParaRPr lang="en-US" sz="2000" dirty="0" smtClean="0"/>
          </a:p>
          <a:p>
            <a:pPr>
              <a:buFont typeface="Arial" pitchFamily="34" charset="0"/>
              <a:buChar char="•"/>
            </a:pPr>
            <a:endParaRPr lang="en-US" sz="2000" dirty="0"/>
          </a:p>
        </p:txBody>
      </p:sp>
      <p:sp>
        <p:nvSpPr>
          <p:cNvPr id="4" name="Date Placeholder 3"/>
          <p:cNvSpPr>
            <a:spLocks noGrp="1"/>
          </p:cNvSpPr>
          <p:nvPr>
            <p:ph type="dt" sz="half" idx="11"/>
          </p:nvPr>
        </p:nvSpPr>
        <p:spPr/>
        <p:txBody>
          <a:bodyPr/>
          <a:lstStyle/>
          <a:p>
            <a:fld id="{8A2B7BC3-2B03-41A7-8010-3BF23C8F9E18}" type="datetime10">
              <a:rPr lang="en-GB" smtClean="0"/>
              <a:pPr/>
              <a:t>10:20</a:t>
            </a:fld>
            <a:endParaRPr lang="en-GB"/>
          </a:p>
        </p:txBody>
      </p:sp>
      <p:graphicFrame>
        <p:nvGraphicFramePr>
          <p:cNvPr id="6" name="Table 5"/>
          <p:cNvGraphicFramePr>
            <a:graphicFrameLocks noGrp="1"/>
          </p:cNvGraphicFramePr>
          <p:nvPr/>
        </p:nvGraphicFramePr>
        <p:xfrm>
          <a:off x="0" y="5013176"/>
          <a:ext cx="9144000" cy="1152128"/>
        </p:xfrm>
        <a:graphic>
          <a:graphicData uri="http://schemas.openxmlformats.org/drawingml/2006/table">
            <a:tbl>
              <a:tblPr/>
              <a:tblGrid>
                <a:gridCol w="1524000"/>
                <a:gridCol w="1524000"/>
                <a:gridCol w="1740024"/>
                <a:gridCol w="1307976"/>
                <a:gridCol w="1524000"/>
                <a:gridCol w="1524000"/>
              </a:tblGrid>
              <a:tr h="576064">
                <a:tc>
                  <a:txBody>
                    <a:bodyPr/>
                    <a:lstStyle/>
                    <a:p>
                      <a:pPr>
                        <a:lnSpc>
                          <a:spcPts val="1700"/>
                        </a:lnSpc>
                        <a:spcBef>
                          <a:spcPts val="600"/>
                        </a:spcBef>
                        <a:spcAft>
                          <a:spcPts val="300"/>
                        </a:spcAft>
                      </a:pPr>
                      <a:r>
                        <a:rPr lang="en-GB" sz="2000" dirty="0">
                          <a:solidFill>
                            <a:srgbClr val="FFFF00"/>
                          </a:solidFill>
                          <a:latin typeface="Arial Bold"/>
                          <a:ea typeface="Cambria"/>
                          <a:cs typeface="Arial"/>
                        </a:rPr>
                        <a:t>area</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battery</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brighter</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a:solidFill>
                            <a:srgbClr val="FFFF00"/>
                          </a:solidFill>
                          <a:latin typeface="Arial Bold"/>
                          <a:ea typeface="Cambria"/>
                          <a:cs typeface="Arial"/>
                        </a:rPr>
                        <a:t>dark</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direct</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a:solidFill>
                            <a:srgbClr val="FFFF00"/>
                          </a:solidFill>
                          <a:latin typeface="Arial Bold"/>
                          <a:ea typeface="Cambria"/>
                          <a:cs typeface="Arial"/>
                        </a:rPr>
                        <a:t>dust</a:t>
                      </a:r>
                    </a:p>
                  </a:txBody>
                  <a:tcPr marL="68580" marR="68580" marT="0" marB="0">
                    <a:lnL>
                      <a:noFill/>
                    </a:lnL>
                    <a:lnR>
                      <a:noFill/>
                    </a:lnR>
                    <a:lnT>
                      <a:noFill/>
                    </a:lnT>
                    <a:lnB>
                      <a:noFill/>
                    </a:lnB>
                  </a:tcPr>
                </a:tc>
              </a:tr>
              <a:tr h="576064">
                <a:tc>
                  <a:txBody>
                    <a:bodyPr/>
                    <a:lstStyle/>
                    <a:p>
                      <a:pPr>
                        <a:lnSpc>
                          <a:spcPts val="1700"/>
                        </a:lnSpc>
                        <a:spcBef>
                          <a:spcPts val="600"/>
                        </a:spcBef>
                        <a:spcAft>
                          <a:spcPts val="300"/>
                        </a:spcAft>
                      </a:pPr>
                      <a:r>
                        <a:rPr lang="en-GB" sz="2000">
                          <a:solidFill>
                            <a:srgbClr val="FFFF00"/>
                          </a:solidFill>
                          <a:latin typeface="Arial Bold"/>
                          <a:ea typeface="Cambria"/>
                          <a:cs typeface="Arial"/>
                        </a:rPr>
                        <a:t>electricity</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energy</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greenhouse</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light</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renewable</a:t>
                      </a:r>
                    </a:p>
                  </a:txBody>
                  <a:tcPr marL="68580" marR="68580" marT="0" marB="0">
                    <a:lnL>
                      <a:noFill/>
                    </a:lnL>
                    <a:lnR>
                      <a:noFill/>
                    </a:lnR>
                    <a:lnT>
                      <a:noFill/>
                    </a:lnT>
                    <a:lnB>
                      <a:noFill/>
                    </a:lnB>
                  </a:tcPr>
                </a:tc>
                <a:tc>
                  <a:txBody>
                    <a:bodyPr/>
                    <a:lstStyle/>
                    <a:p>
                      <a:pPr>
                        <a:lnSpc>
                          <a:spcPts val="1700"/>
                        </a:lnSpc>
                        <a:spcBef>
                          <a:spcPts val="600"/>
                        </a:spcBef>
                        <a:spcAft>
                          <a:spcPts val="300"/>
                        </a:spcAft>
                      </a:pPr>
                      <a:r>
                        <a:rPr lang="en-GB" sz="2000" dirty="0">
                          <a:solidFill>
                            <a:srgbClr val="FFFF00"/>
                          </a:solidFill>
                          <a:latin typeface="Arial Bold"/>
                          <a:ea typeface="Cambria"/>
                          <a:cs typeface="Arial"/>
                        </a:rPr>
                        <a:t>Sun</a:t>
                      </a:r>
                    </a:p>
                  </a:txBody>
                  <a:tcPr marL="68580" marR="68580" marT="0" marB="0">
                    <a:lnL>
                      <a:noFill/>
                    </a:lnL>
                    <a:lnR>
                      <a:noFill/>
                    </a:lnR>
                    <a:lnT>
                      <a:noFill/>
                    </a:lnT>
                    <a:lnB>
                      <a:noFill/>
                    </a:lnB>
                  </a:tcPr>
                </a:tc>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11"/>
          </p:nvPr>
        </p:nvSpPr>
        <p:spPr>
          <a:noFill/>
        </p:spPr>
        <p:txBody>
          <a:bodyPr/>
          <a:lstStyle/>
          <a:p>
            <a:fld id="{F97DCD6C-4806-4B0E-BC8C-20A727B0B278}" type="datetime10">
              <a:rPr lang="en-GB" smtClean="0">
                <a:latin typeface="Arial" pitchFamily="34" charset="0"/>
              </a:rPr>
              <a:pPr/>
              <a:t>10:23</a:t>
            </a:fld>
            <a:endParaRPr lang="en-GB" smtClean="0">
              <a:latin typeface="Arial" pitchFamily="34" charset="0"/>
            </a:endParaRPr>
          </a:p>
        </p:txBody>
      </p:sp>
      <p:sp>
        <p:nvSpPr>
          <p:cNvPr id="46083"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8452" name="Group 20"/>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lang="en-GB" sz="2000" kern="1200" smtClean="0">
                          <a:solidFill>
                            <a:schemeClr val="tx1"/>
                          </a:solidFill>
                          <a:latin typeface="+mn-lt"/>
                          <a:ea typeface="+mn-ea"/>
                          <a:cs typeface="+mn-cs"/>
                        </a:rPr>
                        <a:t>Explain how a photocell works using ideas about electrons (HT).</a:t>
                      </a:r>
                      <a:endParaRPr kumimoji="0" lang="en-GB" sz="2000" b="0" i="0" u="none" strike="noStrike" cap="none" normalizeH="0" baseline="0" dirty="0" smtClean="0">
                        <a:ln>
                          <a:noFill/>
                        </a:ln>
                        <a:solidFill>
                          <a:srgbClr val="00FF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FF00"/>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2000" b="1" i="0" u="none" strike="noStrike" kern="0" cap="none" spc="0" normalizeH="0" baseline="0" noProof="0" dirty="0" smtClean="0">
                        <a:ln>
                          <a:noFill/>
                        </a:ln>
                        <a:solidFill>
                          <a:srgbClr val="FFFF00"/>
                        </a:solidFill>
                        <a:effectLst/>
                        <a:uLnTx/>
                        <a:uFillTx/>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000" b="1" i="0" u="none" strike="noStrike" kern="0" cap="none" spc="0" normalizeH="0" baseline="0" noProof="0" dirty="0" smtClean="0">
                          <a:ln>
                            <a:noFill/>
                          </a:ln>
                          <a:solidFill>
                            <a:srgbClr val="FFFF00"/>
                          </a:solidFill>
                          <a:effectLst/>
                          <a:uLnTx/>
                          <a:uFillTx/>
                          <a:latin typeface="Calibri" pitchFamily="34" charset="0"/>
                        </a:rPr>
                        <a:t>I am working at grade .....because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I can move up to grade…... by …………………………………………</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46098"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46099"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72450" y="0"/>
            <a:ext cx="971550"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1"/>
          </p:nvPr>
        </p:nvSpPr>
        <p:spPr>
          <a:noFill/>
        </p:spPr>
        <p:txBody>
          <a:bodyPr/>
          <a:lstStyle/>
          <a:p>
            <a:fld id="{BFB7B8F4-F390-4E08-AF4E-E38E837052A1}" type="datetime10">
              <a:rPr lang="en-GB" smtClean="0"/>
              <a:pPr/>
              <a:t>09:00</a:t>
            </a:fld>
            <a:endParaRPr lang="en-GB" smtClean="0"/>
          </a:p>
        </p:txBody>
      </p:sp>
      <p:sp>
        <p:nvSpPr>
          <p:cNvPr id="32771"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dirty="0" smtClean="0">
                <a:solidFill>
                  <a:schemeClr val="tx1"/>
                </a:solidFill>
              </a:rPr>
              <a:t>Review- 6 Marks</a:t>
            </a:r>
            <a:endParaRPr lang="en-GB" dirty="0" smtClean="0">
              <a:solidFill>
                <a:schemeClr val="tx1"/>
              </a:solidFill>
            </a:endParaRPr>
          </a:p>
        </p:txBody>
      </p:sp>
      <p:sp>
        <p:nvSpPr>
          <p:cNvPr id="32772"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lnSpc>
                <a:spcPct val="80000"/>
              </a:lnSpc>
            </a:pPr>
            <a:endParaRPr lang="en-GB" sz="2400" dirty="0" smtClean="0">
              <a:solidFill>
                <a:srgbClr val="FF99CC"/>
              </a:solidFill>
            </a:endParaRPr>
          </a:p>
        </p:txBody>
      </p:sp>
      <p:pic>
        <p:nvPicPr>
          <p:cNvPr id="3277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53250" name="Picture 2"/>
          <p:cNvPicPr>
            <a:picLocks noChangeAspect="1" noChangeArrowheads="1"/>
          </p:cNvPicPr>
          <p:nvPr/>
        </p:nvPicPr>
        <p:blipFill>
          <a:blip r:embed="rId4" cstate="print"/>
          <a:srcRect l="21036" t="18329" r="27285" b="22610"/>
          <a:stretch>
            <a:fillRect/>
          </a:stretch>
        </p:blipFill>
        <p:spPr bwMode="auto">
          <a:xfrm>
            <a:off x="1475656" y="1556792"/>
            <a:ext cx="5904656" cy="506113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4" name="Date Placeholder 3"/>
          <p:cNvSpPr>
            <a:spLocks noGrp="1"/>
          </p:cNvSpPr>
          <p:nvPr>
            <p:ph type="dt" sz="half" idx="11"/>
          </p:nvPr>
        </p:nvSpPr>
        <p:spPr/>
        <p:txBody>
          <a:bodyPr/>
          <a:lstStyle/>
          <a:p>
            <a:fld id="{3A8C1939-4151-44E1-BB53-B063D7CFAA7B}" type="datetime10">
              <a:rPr lang="en-GB" smtClean="0"/>
              <a:pPr/>
              <a:t>10:21</a:t>
            </a:fld>
            <a:endParaRPr lang="en-GB"/>
          </a:p>
        </p:txBody>
      </p:sp>
      <p:pic>
        <p:nvPicPr>
          <p:cNvPr id="82946" name="Picture 2"/>
          <p:cNvPicPr>
            <a:picLocks noGrp="1" noChangeAspect="1" noChangeArrowheads="1"/>
          </p:cNvPicPr>
          <p:nvPr>
            <p:ph idx="1"/>
          </p:nvPr>
        </p:nvPicPr>
        <p:blipFill>
          <a:blip r:embed="rId2" cstate="print"/>
          <a:srcRect l="9429" t="18133" r="9430" b="10272"/>
          <a:stretch>
            <a:fillRect/>
          </a:stretch>
        </p:blipFill>
        <p:spPr bwMode="auto">
          <a:xfrm>
            <a:off x="611560" y="1196753"/>
            <a:ext cx="8258516" cy="5465194"/>
          </a:xfrm>
          <a:prstGeom prst="rect">
            <a:avLst/>
          </a:prstGeom>
          <a:noFill/>
          <a:ln w="9525">
            <a:noFill/>
            <a:miter lim="800000"/>
            <a:headEnd/>
            <a:tailEnd/>
          </a:ln>
        </p:spPr>
      </p:pic>
    </p:spTree>
  </p:cSld>
  <p:clrMapOvr>
    <a:masterClrMapping/>
  </p:clrMapOvr>
  <p:transition spd="med" advClick="0" advTm="12000">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fld id="{CC23E22B-7854-4F9C-8032-5C7C29E9C401}" type="datetime10">
              <a:rPr lang="en-GB"/>
              <a:pPr/>
              <a:t>09:00</a:t>
            </a:fld>
            <a:endParaRPr lang="en-GB"/>
          </a:p>
        </p:txBody>
      </p:sp>
      <p:sp>
        <p:nvSpPr>
          <p:cNvPr id="39938" name="Rectangle 2"/>
          <p:cNvSpPr>
            <a:spLocks noGrp="1" noChangeArrowheads="1"/>
          </p:cNvSpPr>
          <p:nvPr>
            <p:ph type="title"/>
          </p:nvPr>
        </p:nvSpPr>
        <p:spPr>
          <a:xfrm>
            <a:off x="0" y="0"/>
            <a:ext cx="9144000" cy="1417638"/>
          </a:xfrm>
          <a:solidFill>
            <a:srgbClr val="9966FF"/>
          </a:solidFill>
        </p:spPr>
        <p:txBody>
          <a:bodyPr/>
          <a:lstStyle/>
          <a:p>
            <a:r>
              <a:rPr lang="en-GB" b="1">
                <a:solidFill>
                  <a:schemeClr val="tx1"/>
                </a:solidFill>
              </a:rPr>
              <a:t>Extended Learning</a:t>
            </a:r>
          </a:p>
        </p:txBody>
      </p:sp>
      <p:sp>
        <p:nvSpPr>
          <p:cNvPr id="39939" name="Rectangle 3"/>
          <p:cNvSpPr>
            <a:spLocks noGrp="1" noChangeArrowheads="1"/>
          </p:cNvSpPr>
          <p:nvPr>
            <p:ph type="body" idx="1"/>
          </p:nvPr>
        </p:nvSpPr>
        <p:spPr>
          <a:xfrm>
            <a:off x="468313" y="1557338"/>
            <a:ext cx="8229600" cy="5300662"/>
          </a:xfrm>
          <a:ln>
            <a:solidFill>
              <a:srgbClr val="FF99CC"/>
            </a:solidFill>
          </a:ln>
        </p:spPr>
        <p:txBody>
          <a:bodyPr/>
          <a:lstStyle/>
          <a:p>
            <a:pPr>
              <a:lnSpc>
                <a:spcPct val="90000"/>
              </a:lnSpc>
            </a:pPr>
            <a:r>
              <a:rPr lang="en-GB" sz="2800" dirty="0">
                <a:solidFill>
                  <a:srgbClr val="FF99CC"/>
                </a:solidFill>
              </a:rPr>
              <a:t>Extended Learning task</a:t>
            </a:r>
            <a:r>
              <a:rPr lang="en-GB" sz="2800" dirty="0" smtClean="0">
                <a:solidFill>
                  <a:srgbClr val="FF99CC"/>
                </a:solidFill>
              </a:rPr>
              <a:t>: Research the use of photocells for providing electricity in remote locations.</a:t>
            </a:r>
            <a:endParaRPr lang="en-GB" sz="2800" dirty="0">
              <a:solidFill>
                <a:srgbClr val="FF99CC"/>
              </a:solidFill>
            </a:endParaRPr>
          </a:p>
          <a:p>
            <a:pPr>
              <a:lnSpc>
                <a:spcPct val="90000"/>
              </a:lnSpc>
            </a:pPr>
            <a:r>
              <a:rPr lang="en-GB" sz="2800" dirty="0">
                <a:solidFill>
                  <a:srgbClr val="FF99CC"/>
                </a:solidFill>
              </a:rPr>
              <a:t>Due date:</a:t>
            </a:r>
          </a:p>
          <a:p>
            <a:pPr>
              <a:lnSpc>
                <a:spcPct val="90000"/>
              </a:lnSpc>
              <a:buFontTx/>
              <a:buNone/>
            </a:pPr>
            <a:endParaRPr lang="en-GB" sz="2800" dirty="0">
              <a:solidFill>
                <a:srgbClr val="FF99CC"/>
              </a:solidFill>
            </a:endParaRPr>
          </a:p>
          <a:p>
            <a:pPr>
              <a:lnSpc>
                <a:spcPct val="90000"/>
              </a:lnSpc>
            </a:pPr>
            <a:r>
              <a:rPr lang="en-GB" sz="2400" dirty="0">
                <a:solidFill>
                  <a:srgbClr val="FF99CC"/>
                </a:solidFill>
              </a:rPr>
              <a:t>Criteria for </a:t>
            </a:r>
            <a:r>
              <a:rPr lang="en-GB" sz="2400" dirty="0">
                <a:solidFill>
                  <a:srgbClr val="FF3300"/>
                </a:solidFill>
              </a:rPr>
              <a:t>Grade C</a:t>
            </a:r>
            <a:r>
              <a:rPr lang="en-GB" sz="2400" dirty="0">
                <a:solidFill>
                  <a:srgbClr val="FF99CC"/>
                </a:solidFill>
              </a:rPr>
              <a:t>:</a:t>
            </a:r>
          </a:p>
          <a:p>
            <a:pPr>
              <a:lnSpc>
                <a:spcPct val="90000"/>
              </a:lnSpc>
            </a:pPr>
            <a:r>
              <a:rPr lang="en-GB" sz="2400" dirty="0">
                <a:solidFill>
                  <a:srgbClr val="FF3300"/>
                </a:solidFill>
              </a:rPr>
              <a:t>Basic description, basic detail.</a:t>
            </a:r>
          </a:p>
          <a:p>
            <a:pPr>
              <a:lnSpc>
                <a:spcPct val="90000"/>
              </a:lnSpc>
            </a:pPr>
            <a:r>
              <a:rPr lang="en-GB" sz="2400" dirty="0">
                <a:solidFill>
                  <a:srgbClr val="FF99CC"/>
                </a:solidFill>
              </a:rPr>
              <a:t>Criteria for </a:t>
            </a:r>
            <a:r>
              <a:rPr lang="en-GB" sz="2400" dirty="0">
                <a:solidFill>
                  <a:srgbClr val="FFCC00"/>
                </a:solidFill>
              </a:rPr>
              <a:t>Grade B</a:t>
            </a:r>
            <a:r>
              <a:rPr lang="en-GB" sz="2400" dirty="0">
                <a:solidFill>
                  <a:srgbClr val="FF99CC"/>
                </a:solidFill>
              </a:rPr>
              <a:t>:</a:t>
            </a:r>
          </a:p>
          <a:p>
            <a:pPr>
              <a:lnSpc>
                <a:spcPct val="90000"/>
              </a:lnSpc>
            </a:pPr>
            <a:r>
              <a:rPr lang="en-GB" sz="2400" dirty="0">
                <a:solidFill>
                  <a:schemeClr val="folHlink"/>
                </a:solidFill>
              </a:rPr>
              <a:t>Description with explanation and good level of detail.</a:t>
            </a:r>
          </a:p>
          <a:p>
            <a:pPr>
              <a:lnSpc>
                <a:spcPct val="90000"/>
              </a:lnSpc>
            </a:pPr>
            <a:r>
              <a:rPr lang="en-GB" sz="2400" dirty="0">
                <a:solidFill>
                  <a:srgbClr val="FF99CC"/>
                </a:solidFill>
              </a:rPr>
              <a:t>Criteria for </a:t>
            </a:r>
            <a:r>
              <a:rPr lang="en-GB" sz="2400" dirty="0">
                <a:solidFill>
                  <a:srgbClr val="33CC33"/>
                </a:solidFill>
              </a:rPr>
              <a:t>Grade A</a:t>
            </a:r>
            <a:r>
              <a:rPr lang="en-GB" sz="2400" dirty="0">
                <a:solidFill>
                  <a:srgbClr val="FF99CC"/>
                </a:solidFill>
              </a:rPr>
              <a:t>:</a:t>
            </a:r>
          </a:p>
          <a:p>
            <a:pPr>
              <a:lnSpc>
                <a:spcPct val="90000"/>
              </a:lnSpc>
            </a:pPr>
            <a:r>
              <a:rPr lang="en-GB" sz="2400" dirty="0">
                <a:solidFill>
                  <a:srgbClr val="99FF99"/>
                </a:solidFill>
              </a:rPr>
              <a:t>Detailed description and in depth detailed explanation using examples to highlight points made.</a:t>
            </a:r>
          </a:p>
        </p:txBody>
      </p:sp>
      <p:pic>
        <p:nvPicPr>
          <p:cNvPr id="39940"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half" idx="11"/>
          </p:nvPr>
        </p:nvSpPr>
        <p:spPr/>
        <p:txBody>
          <a:bodyPr/>
          <a:lstStyle/>
          <a:p>
            <a:fld id="{08E92F49-2378-4351-A4E4-A6A89907C594}" type="datetime10">
              <a:rPr lang="en-GB"/>
              <a:pPr/>
              <a:t>09:00</a:t>
            </a:fld>
            <a:endParaRPr lang="en-GB"/>
          </a:p>
        </p:txBody>
      </p:sp>
      <p:sp>
        <p:nvSpPr>
          <p:cNvPr id="4098" name="Rectangle 2"/>
          <p:cNvSpPr>
            <a:spLocks noGrp="1" noChangeArrowheads="1"/>
          </p:cNvSpPr>
          <p:nvPr>
            <p:ph type="title"/>
          </p:nvPr>
        </p:nvSpPr>
        <p:spPr>
          <a:xfrm>
            <a:off x="0" y="0"/>
            <a:ext cx="9144000" cy="836613"/>
          </a:xfrm>
          <a:solidFill>
            <a:srgbClr val="FF99CC"/>
          </a:solidFill>
        </p:spPr>
        <p:txBody>
          <a:bodyPr/>
          <a:lstStyle/>
          <a:p>
            <a:r>
              <a:rPr lang="en-GB" b="1">
                <a:solidFill>
                  <a:schemeClr val="tx1"/>
                </a:solidFill>
              </a:rPr>
              <a:t>BIG picture</a:t>
            </a:r>
          </a:p>
        </p:txBody>
      </p:sp>
      <p:sp>
        <p:nvSpPr>
          <p:cNvPr id="4099" name="Rectangle 3"/>
          <p:cNvSpPr>
            <a:spLocks noGrp="1" noChangeArrowheads="1"/>
          </p:cNvSpPr>
          <p:nvPr>
            <p:ph type="body" idx="1"/>
          </p:nvPr>
        </p:nvSpPr>
        <p:spPr>
          <a:xfrm>
            <a:off x="0" y="1916113"/>
            <a:ext cx="5795963" cy="4941887"/>
          </a:xfrm>
          <a:solidFill>
            <a:srgbClr val="0000FF"/>
          </a:solidFill>
        </p:spPr>
        <p:txBody>
          <a:bodyPr/>
          <a:lstStyle/>
          <a:p>
            <a:pPr>
              <a:lnSpc>
                <a:spcPct val="80000"/>
              </a:lnSpc>
              <a:buFontTx/>
              <a:buNone/>
            </a:pPr>
            <a:endParaRPr lang="en-GB" sz="1800" b="1" dirty="0">
              <a:solidFill>
                <a:schemeClr val="bg1"/>
              </a:solidFill>
            </a:endParaRPr>
          </a:p>
          <a:p>
            <a:pPr>
              <a:lnSpc>
                <a:spcPct val="80000"/>
              </a:lnSpc>
            </a:pPr>
            <a:r>
              <a:rPr lang="en-GB" sz="1800" b="1" dirty="0"/>
              <a:t>What skills will you be developing this lesson?</a:t>
            </a:r>
          </a:p>
          <a:p>
            <a:pPr>
              <a:lnSpc>
                <a:spcPct val="80000"/>
              </a:lnSpc>
            </a:pPr>
            <a:endParaRPr lang="en-GB" sz="1800" b="1"/>
          </a:p>
          <a:p>
            <a:pPr>
              <a:lnSpc>
                <a:spcPct val="80000"/>
              </a:lnSpc>
            </a:pPr>
            <a:r>
              <a:rPr lang="en-GB" sz="1800" b="1" i="1" smtClean="0"/>
              <a:t>ICT- </a:t>
            </a:r>
            <a:r>
              <a:rPr lang="en-GB" sz="1800" b="1" i="1" dirty="0"/>
              <a:t>through using laptops</a:t>
            </a:r>
          </a:p>
          <a:p>
            <a:pPr>
              <a:lnSpc>
                <a:spcPct val="80000"/>
              </a:lnSpc>
            </a:pPr>
            <a:r>
              <a:rPr lang="en-GB" sz="1800" b="1" i="1" dirty="0"/>
              <a:t>Numeracy- by using formulae in calculations</a:t>
            </a:r>
          </a:p>
          <a:p>
            <a:pPr>
              <a:lnSpc>
                <a:spcPct val="80000"/>
              </a:lnSpc>
            </a:pPr>
            <a:r>
              <a:rPr lang="en-GB" sz="1800" b="1" i="1" dirty="0"/>
              <a:t>Literacy- by writing explanations using correctly spelt keywords and good grammar.  </a:t>
            </a:r>
          </a:p>
          <a:p>
            <a:pPr>
              <a:lnSpc>
                <a:spcPct val="80000"/>
              </a:lnSpc>
            </a:pPr>
            <a:r>
              <a:rPr lang="en-GB" sz="1800" b="1" i="1" dirty="0"/>
              <a:t>Team work- during a practical investigation</a:t>
            </a:r>
          </a:p>
          <a:p>
            <a:pPr>
              <a:lnSpc>
                <a:spcPct val="80000"/>
              </a:lnSpc>
            </a:pPr>
            <a:r>
              <a:rPr lang="en-GB" sz="1800" b="1" i="1" dirty="0"/>
              <a:t>Self management- by completing an individual assignment by …..</a:t>
            </a:r>
          </a:p>
          <a:p>
            <a:pPr>
              <a:lnSpc>
                <a:spcPct val="80000"/>
              </a:lnSpc>
            </a:pPr>
            <a:r>
              <a:rPr lang="en-GB" sz="1800" b="1" i="1" dirty="0"/>
              <a:t>Creative thinking- by designing a ……………….</a:t>
            </a:r>
          </a:p>
          <a:p>
            <a:pPr>
              <a:lnSpc>
                <a:spcPct val="80000"/>
              </a:lnSpc>
            </a:pPr>
            <a:r>
              <a:rPr lang="en-GB" sz="1800" b="1" i="1" dirty="0"/>
              <a:t>Independent enquiry- by researching the internet</a:t>
            </a:r>
          </a:p>
          <a:p>
            <a:pPr>
              <a:lnSpc>
                <a:spcPct val="80000"/>
              </a:lnSpc>
            </a:pPr>
            <a:r>
              <a:rPr lang="en-GB" sz="1800" b="1" i="1" dirty="0"/>
              <a:t>Participation- during a practical activity</a:t>
            </a:r>
          </a:p>
          <a:p>
            <a:pPr>
              <a:lnSpc>
                <a:spcPct val="80000"/>
              </a:lnSpc>
            </a:pPr>
            <a:r>
              <a:rPr lang="en-GB" sz="1800" b="1" i="1" dirty="0"/>
              <a:t>Reflection- through self and peer assessment of each outcome</a:t>
            </a:r>
          </a:p>
          <a:p>
            <a:pPr>
              <a:lnSpc>
                <a:spcPct val="80000"/>
              </a:lnSpc>
            </a:pPr>
            <a:endParaRPr lang="en-GB" sz="1800" b="1" i="1" dirty="0"/>
          </a:p>
        </p:txBody>
      </p:sp>
      <p:pic>
        <p:nvPicPr>
          <p:cNvPr id="4100"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4101" name="Text Box 5"/>
          <p:cNvSpPr txBox="1">
            <a:spLocks noChangeArrowheads="1"/>
          </p:cNvSpPr>
          <p:nvPr/>
        </p:nvSpPr>
        <p:spPr bwMode="auto">
          <a:xfrm>
            <a:off x="395288" y="1196975"/>
            <a:ext cx="2249487" cy="457200"/>
          </a:xfrm>
          <a:prstGeom prst="rect">
            <a:avLst/>
          </a:prstGeom>
          <a:solidFill>
            <a:srgbClr val="99FF99"/>
          </a:solidFill>
          <a:ln w="9525">
            <a:noFill/>
            <a:miter lim="800000"/>
            <a:headEnd/>
            <a:tailEnd/>
          </a:ln>
          <a:effectLst/>
        </p:spPr>
        <p:txBody>
          <a:bodyPr wrap="none">
            <a:spAutoFit/>
          </a:bodyPr>
          <a:lstStyle/>
          <a:p>
            <a:pPr>
              <a:lnSpc>
                <a:spcPct val="100000"/>
              </a:lnSpc>
              <a:spcBef>
                <a:spcPct val="0"/>
              </a:spcBef>
              <a:buFontTx/>
              <a:buNone/>
            </a:pPr>
            <a:r>
              <a:rPr lang="en-GB" b="1"/>
              <a:t>Key Question:</a:t>
            </a:r>
          </a:p>
        </p:txBody>
      </p:sp>
      <p:sp>
        <p:nvSpPr>
          <p:cNvPr id="4102" name="Text Box 6"/>
          <p:cNvSpPr txBox="1">
            <a:spLocks noChangeArrowheads="1"/>
          </p:cNvSpPr>
          <p:nvPr/>
        </p:nvSpPr>
        <p:spPr bwMode="auto">
          <a:xfrm>
            <a:off x="3059113" y="981075"/>
            <a:ext cx="3384550" cy="433388"/>
          </a:xfrm>
          <a:prstGeom prst="rect">
            <a:avLst/>
          </a:prstGeom>
          <a:solidFill>
            <a:srgbClr val="9966FF"/>
          </a:solidFill>
          <a:ln w="9525">
            <a:noFill/>
            <a:miter lim="800000"/>
            <a:headEnd/>
            <a:tailEnd/>
          </a:ln>
          <a:effectLst/>
        </p:spPr>
        <p:txBody>
          <a:bodyPr>
            <a:spAutoFit/>
          </a:bodyPr>
          <a:lstStyle/>
          <a:p>
            <a:pPr>
              <a:lnSpc>
                <a:spcPct val="80000"/>
              </a:lnSpc>
            </a:pPr>
            <a:r>
              <a:rPr lang="en-GB" sz="2800"/>
              <a:t>Video clip/Demo:</a:t>
            </a:r>
          </a:p>
        </p:txBody>
      </p:sp>
      <p:sp>
        <p:nvSpPr>
          <p:cNvPr id="4103"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a:effectLst/>
        </p:spPr>
        <p:txBody>
          <a:bodyPr>
            <a:spAutoFit/>
          </a:bodyPr>
          <a:lstStyle/>
          <a:p>
            <a:pPr>
              <a:lnSpc>
                <a:spcPct val="80000"/>
              </a:lnSpc>
            </a:pPr>
            <a:r>
              <a:rPr lang="en-GB" sz="2800"/>
              <a:t>Quick Discussion:</a:t>
            </a:r>
          </a:p>
          <a:p>
            <a:pPr>
              <a:lnSpc>
                <a:spcPct val="80000"/>
              </a:lnSpc>
            </a:pPr>
            <a:r>
              <a:rPr lang="en-GB" sz="2800"/>
              <a:t>What do you already know?</a:t>
            </a:r>
          </a:p>
        </p:txBody>
      </p:sp>
      <p:sp>
        <p:nvSpPr>
          <p:cNvPr id="4104" name="Text Box 8"/>
          <p:cNvSpPr txBox="1">
            <a:spLocks noChangeArrowheads="1"/>
          </p:cNvSpPr>
          <p:nvPr/>
        </p:nvSpPr>
        <p:spPr bwMode="auto">
          <a:xfrm>
            <a:off x="6838950" y="1052513"/>
            <a:ext cx="2305050" cy="3122612"/>
          </a:xfrm>
          <a:prstGeom prst="rect">
            <a:avLst/>
          </a:prstGeom>
          <a:solidFill>
            <a:srgbClr val="CC3399"/>
          </a:solidFill>
          <a:ln w="9525">
            <a:noFill/>
            <a:miter lim="800000"/>
            <a:headEnd/>
            <a:tailEnd/>
          </a:ln>
          <a:effectLst/>
        </p:spPr>
        <p:txBody>
          <a:bodyPr>
            <a:spAutoFit/>
          </a:bodyPr>
          <a:lstStyle/>
          <a:p>
            <a:pPr>
              <a:lnSpc>
                <a:spcPct val="80000"/>
              </a:lnSpc>
            </a:pPr>
            <a:r>
              <a:rPr lang="en-GB" sz="2800"/>
              <a:t>How is this lesson relevant to every day life? (WRL/CIT/SMSC)</a:t>
            </a:r>
          </a:p>
          <a:p>
            <a:pPr>
              <a:lnSpc>
                <a:spcPct val="100000"/>
              </a:lnSpc>
              <a:spcBef>
                <a:spcPct val="50000"/>
              </a:spcBef>
              <a:buFontTx/>
              <a:buNone/>
            </a:pPr>
            <a:endParaRPr lang="en-GB" sz="2800"/>
          </a:p>
        </p:txBody>
      </p:sp>
      <p:sp>
        <p:nvSpPr>
          <p:cNvPr id="4105" name="Text Box 9"/>
          <p:cNvSpPr txBox="1">
            <a:spLocks noChangeArrowheads="1"/>
          </p:cNvSpPr>
          <p:nvPr/>
        </p:nvSpPr>
        <p:spPr bwMode="auto">
          <a:xfrm>
            <a:off x="5867400" y="4076700"/>
            <a:ext cx="3276600" cy="1015663"/>
          </a:xfrm>
          <a:prstGeom prst="rect">
            <a:avLst/>
          </a:prstGeom>
          <a:solidFill>
            <a:srgbClr val="FFCC00"/>
          </a:solidFill>
          <a:ln w="9525">
            <a:noFill/>
            <a:miter lim="800000"/>
            <a:headEnd/>
            <a:tailEnd/>
          </a:ln>
          <a:effectLst/>
        </p:spPr>
        <p:txBody>
          <a:bodyPr>
            <a:spAutoFit/>
          </a:bodyPr>
          <a:lstStyle/>
          <a:p>
            <a:pPr>
              <a:lnSpc>
                <a:spcPct val="100000"/>
              </a:lnSpc>
              <a:spcBef>
                <a:spcPct val="50000"/>
              </a:spcBef>
              <a:buFontTx/>
              <a:buNone/>
            </a:pPr>
            <a:r>
              <a:rPr lang="en-GB" sz="2000" b="1" dirty="0" smtClean="0">
                <a:solidFill>
                  <a:schemeClr val="bg1"/>
                </a:solidFill>
              </a:rPr>
              <a:t>Why is conservation of fossil fuels important for the future of mankind?</a:t>
            </a:r>
            <a:endParaRPr lang="en-GB" sz="2000" b="1" dirty="0">
              <a:solidFill>
                <a:schemeClr val="bg1"/>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1"/>
          </p:nvPr>
        </p:nvSpPr>
        <p:spPr/>
        <p:txBody>
          <a:bodyPr/>
          <a:lstStyle/>
          <a:p>
            <a:fld id="{E245DEDD-94B2-46D5-BC7C-01D209D887C0}" type="datetime10">
              <a:rPr lang="en-GB"/>
              <a:pPr/>
              <a:t>09:00</a:t>
            </a:fld>
            <a:endParaRPr lang="en-GB"/>
          </a:p>
        </p:txBody>
      </p:sp>
      <p:sp>
        <p:nvSpPr>
          <p:cNvPr id="37890" name="Rectangle 2"/>
          <p:cNvSpPr>
            <a:spLocks noGrp="1" noChangeArrowheads="1"/>
          </p:cNvSpPr>
          <p:nvPr>
            <p:ph type="title"/>
          </p:nvPr>
        </p:nvSpPr>
        <p:spPr>
          <a:xfrm>
            <a:off x="0" y="0"/>
            <a:ext cx="9144000" cy="1417638"/>
          </a:xfrm>
          <a:solidFill>
            <a:srgbClr val="9966FF"/>
          </a:solidFill>
        </p:spPr>
        <p:txBody>
          <a:bodyPr/>
          <a:lstStyle/>
          <a:p>
            <a:r>
              <a:rPr lang="en-GB"/>
              <a:t>Keywords:</a:t>
            </a:r>
          </a:p>
        </p:txBody>
      </p:sp>
      <p:sp>
        <p:nvSpPr>
          <p:cNvPr id="37891" name="Rectangle 3"/>
          <p:cNvSpPr>
            <a:spLocks noGrp="1" noChangeArrowheads="1"/>
          </p:cNvSpPr>
          <p:nvPr>
            <p:ph type="body" idx="1"/>
          </p:nvPr>
        </p:nvSpPr>
        <p:spPr/>
        <p:txBody>
          <a:bodyPr/>
          <a:lstStyle/>
          <a:p>
            <a:r>
              <a:rPr lang="en-GB" dirty="0"/>
              <a:t>Create sentences that correctly use the keywords below.   </a:t>
            </a:r>
            <a:endParaRPr lang="en-GB" dirty="0" smtClean="0"/>
          </a:p>
          <a:p>
            <a:r>
              <a:rPr lang="en-GB" dirty="0" smtClean="0"/>
              <a:t> </a:t>
            </a:r>
            <a:r>
              <a:rPr lang="en-GB" b="1" dirty="0">
                <a:solidFill>
                  <a:schemeClr val="tx1"/>
                </a:solidFill>
                <a:latin typeface="+mn-lt"/>
                <a:ea typeface="+mn-ea"/>
                <a:cs typeface="+mn-cs"/>
              </a:rPr>
              <a:t>photocell </a:t>
            </a:r>
            <a:endParaRPr lang="en-GB" b="1" dirty="0" smtClean="0">
              <a:solidFill>
                <a:schemeClr val="tx1"/>
              </a:solidFill>
              <a:latin typeface="+mn-lt"/>
              <a:ea typeface="+mn-ea"/>
              <a:cs typeface="+mn-cs"/>
            </a:endParaRPr>
          </a:p>
          <a:p>
            <a:r>
              <a:rPr lang="en-GB" b="1" dirty="0" smtClean="0">
                <a:solidFill>
                  <a:schemeClr val="tx1"/>
                </a:solidFill>
                <a:latin typeface="+mn-lt"/>
                <a:ea typeface="+mn-ea"/>
                <a:cs typeface="+mn-cs"/>
              </a:rPr>
              <a:t> </a:t>
            </a:r>
            <a:r>
              <a:rPr lang="en-GB" b="1" dirty="0">
                <a:solidFill>
                  <a:schemeClr val="tx1"/>
                </a:solidFill>
                <a:latin typeface="+mn-lt"/>
                <a:ea typeface="+mn-ea"/>
                <a:cs typeface="+mn-cs"/>
              </a:rPr>
              <a:t>solar cell </a:t>
            </a:r>
            <a:endParaRPr lang="en-GB" b="1" dirty="0" smtClean="0">
              <a:solidFill>
                <a:schemeClr val="tx1"/>
              </a:solidFill>
              <a:latin typeface="+mn-lt"/>
              <a:ea typeface="+mn-ea"/>
              <a:cs typeface="+mn-cs"/>
            </a:endParaRPr>
          </a:p>
          <a:p>
            <a:r>
              <a:rPr lang="en-GB" b="1" dirty="0" smtClean="0">
                <a:solidFill>
                  <a:schemeClr val="tx1"/>
                </a:solidFill>
                <a:latin typeface="+mn-lt"/>
                <a:ea typeface="+mn-ea"/>
                <a:cs typeface="+mn-cs"/>
              </a:rPr>
              <a:t> </a:t>
            </a:r>
            <a:r>
              <a:rPr lang="en-GB" b="1" dirty="0">
                <a:solidFill>
                  <a:schemeClr val="tx1"/>
                </a:solidFill>
                <a:latin typeface="+mn-lt"/>
                <a:ea typeface="+mn-ea"/>
                <a:cs typeface="+mn-cs"/>
              </a:rPr>
              <a:t>p-n junction </a:t>
            </a:r>
            <a:endParaRPr lang="en-GB" b="1" dirty="0" smtClean="0">
              <a:solidFill>
                <a:schemeClr val="tx1"/>
              </a:solidFill>
              <a:latin typeface="+mn-lt"/>
              <a:ea typeface="+mn-ea"/>
              <a:cs typeface="+mn-cs"/>
            </a:endParaRPr>
          </a:p>
          <a:p>
            <a:r>
              <a:rPr lang="en-GB" b="1" dirty="0" smtClean="0">
                <a:solidFill>
                  <a:schemeClr val="tx1"/>
                </a:solidFill>
                <a:latin typeface="+mn-lt"/>
                <a:ea typeface="+mn-ea"/>
                <a:cs typeface="+mn-cs"/>
              </a:rPr>
              <a:t> </a:t>
            </a:r>
            <a:r>
              <a:rPr lang="en-GB" b="1" dirty="0">
                <a:solidFill>
                  <a:schemeClr val="tx1"/>
                </a:solidFill>
                <a:latin typeface="+mn-lt"/>
                <a:ea typeface="+mn-ea"/>
                <a:cs typeface="+mn-cs"/>
              </a:rPr>
              <a:t>direct current </a:t>
            </a:r>
            <a:endParaRPr lang="en-GB" b="1" dirty="0" smtClean="0">
              <a:solidFill>
                <a:schemeClr val="tx1"/>
              </a:solidFill>
              <a:latin typeface="+mn-lt"/>
              <a:ea typeface="+mn-ea"/>
              <a:cs typeface="+mn-cs"/>
            </a:endParaRPr>
          </a:p>
          <a:p>
            <a:r>
              <a:rPr lang="en-GB" b="1" dirty="0" smtClean="0">
                <a:solidFill>
                  <a:schemeClr val="tx1"/>
                </a:solidFill>
                <a:latin typeface="+mn-lt"/>
                <a:ea typeface="+mn-ea"/>
                <a:cs typeface="+mn-cs"/>
              </a:rPr>
              <a:t> </a:t>
            </a:r>
            <a:r>
              <a:rPr lang="en-GB" b="1" dirty="0">
                <a:solidFill>
                  <a:schemeClr val="tx1"/>
                </a:solidFill>
                <a:latin typeface="+mn-lt"/>
                <a:ea typeface="+mn-ea"/>
                <a:cs typeface="+mn-cs"/>
              </a:rPr>
              <a:t>silicon </a:t>
            </a:r>
            <a:endParaRPr lang="en-GB" b="1" dirty="0" smtClean="0">
              <a:solidFill>
                <a:schemeClr val="tx1"/>
              </a:solidFill>
              <a:latin typeface="+mn-lt"/>
              <a:ea typeface="+mn-ea"/>
              <a:cs typeface="+mn-cs"/>
            </a:endParaRPr>
          </a:p>
          <a:p>
            <a:r>
              <a:rPr lang="en-GB" b="1" dirty="0" smtClean="0">
                <a:solidFill>
                  <a:schemeClr val="tx1"/>
                </a:solidFill>
                <a:latin typeface="+mn-lt"/>
                <a:ea typeface="+mn-ea"/>
                <a:cs typeface="+mn-cs"/>
              </a:rPr>
              <a:t> </a:t>
            </a:r>
            <a:r>
              <a:rPr lang="en-GB" b="1" dirty="0">
                <a:solidFill>
                  <a:schemeClr val="tx1"/>
                </a:solidFill>
                <a:latin typeface="+mn-lt"/>
                <a:ea typeface="+mn-ea"/>
                <a:cs typeface="+mn-cs"/>
              </a:rPr>
              <a:t>intensity</a:t>
            </a:r>
            <a:endParaRPr lang="en-US" b="1" dirty="0">
              <a:solidFill>
                <a:schemeClr val="tx1"/>
              </a:solidFill>
              <a:latin typeface="+mn-lt"/>
              <a:ea typeface="+mn-ea"/>
              <a:cs typeface="+mn-cs"/>
            </a:endParaRPr>
          </a:p>
          <a:p>
            <a:endParaRPr lang="en-GB" dirty="0"/>
          </a:p>
        </p:txBody>
      </p:sp>
      <p:sp>
        <p:nvSpPr>
          <p:cNvPr id="37892" name="Text Box 4"/>
          <p:cNvSpPr txBox="1">
            <a:spLocks noChangeArrowheads="1"/>
          </p:cNvSpPr>
          <p:nvPr/>
        </p:nvSpPr>
        <p:spPr bwMode="auto">
          <a:xfrm>
            <a:off x="5867400" y="2349500"/>
            <a:ext cx="2808288" cy="2282825"/>
          </a:xfrm>
          <a:prstGeom prst="rect">
            <a:avLst/>
          </a:prstGeom>
          <a:solidFill>
            <a:srgbClr val="FFCC00"/>
          </a:solidFill>
          <a:ln w="9525">
            <a:noFill/>
            <a:miter lim="800000"/>
            <a:headEnd/>
            <a:tailEnd/>
          </a:ln>
          <a:effectLst/>
        </p:spPr>
        <p:txBody>
          <a:bodyPr>
            <a:spAutoFit/>
          </a:bodyPr>
          <a:lstStyle/>
          <a:p>
            <a:pPr>
              <a:lnSpc>
                <a:spcPct val="100000"/>
              </a:lnSpc>
              <a:spcBef>
                <a:spcPct val="50000"/>
              </a:spcBef>
              <a:buFontTx/>
              <a:buNone/>
            </a:pPr>
            <a:r>
              <a:rPr lang="en-GB" b="1">
                <a:solidFill>
                  <a:schemeClr val="bg1"/>
                </a:solidFill>
              </a:rPr>
              <a:t>Put your hand up if there is any key word from the list that you don’t know the meaning of.</a:t>
            </a:r>
          </a:p>
        </p:txBody>
      </p:sp>
      <p:pic>
        <p:nvPicPr>
          <p:cNvPr id="37894"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350"/>
          </a:xfrm>
          <a:solidFill>
            <a:srgbClr val="00B0F0"/>
          </a:solidFill>
        </p:spPr>
        <p:txBody>
          <a:bodyPr/>
          <a:lstStyle/>
          <a:p>
            <a:r>
              <a:rPr lang="en-US" dirty="0" smtClean="0">
                <a:solidFill>
                  <a:schemeClr val="bg1"/>
                </a:solidFill>
              </a:rPr>
              <a:t>New information task 1</a:t>
            </a:r>
            <a:endParaRPr lang="en-US" dirty="0">
              <a:solidFill>
                <a:schemeClr val="bg1"/>
              </a:solidFill>
            </a:endParaRPr>
          </a:p>
        </p:txBody>
      </p:sp>
      <p:sp>
        <p:nvSpPr>
          <p:cNvPr id="4" name="Date Placeholder 3"/>
          <p:cNvSpPr>
            <a:spLocks noGrp="1"/>
          </p:cNvSpPr>
          <p:nvPr>
            <p:ph type="dt" sz="half" idx="11"/>
          </p:nvPr>
        </p:nvSpPr>
        <p:spPr/>
        <p:txBody>
          <a:bodyPr/>
          <a:lstStyle/>
          <a:p>
            <a:fld id="{3A8C1939-4151-44E1-BB53-B063D7CFAA7B}" type="datetime10">
              <a:rPr lang="en-GB" smtClean="0"/>
              <a:pPr/>
              <a:t>09:34</a:t>
            </a:fld>
            <a:endParaRPr lang="en-GB"/>
          </a:p>
        </p:txBody>
      </p:sp>
      <p:sp>
        <p:nvSpPr>
          <p:cNvPr id="6" name="Content Placeholder 5"/>
          <p:cNvSpPr>
            <a:spLocks noGrp="1"/>
          </p:cNvSpPr>
          <p:nvPr>
            <p:ph idx="1"/>
          </p:nvPr>
        </p:nvSpPr>
        <p:spPr>
          <a:xfrm>
            <a:off x="467544" y="2636912"/>
            <a:ext cx="8229600" cy="3911609"/>
          </a:xfrm>
        </p:spPr>
        <p:txBody>
          <a:bodyPr/>
          <a:lstStyle/>
          <a:p>
            <a:r>
              <a:rPr lang="en-GB" dirty="0" smtClean="0">
                <a:solidFill>
                  <a:srgbClr val="00B0F0"/>
                </a:solidFill>
              </a:rPr>
              <a:t>Visual:</a:t>
            </a:r>
            <a:r>
              <a:rPr lang="en-GB" dirty="0" smtClean="0"/>
              <a:t> Watch </a:t>
            </a:r>
            <a:r>
              <a:rPr lang="en-GB" dirty="0" smtClean="0"/>
              <a:t>the clip above.  </a:t>
            </a:r>
          </a:p>
          <a:p>
            <a:r>
              <a:rPr lang="en-GB" dirty="0" smtClean="0">
                <a:solidFill>
                  <a:srgbClr val="00B0F0"/>
                </a:solidFill>
              </a:rPr>
              <a:t>Audio:</a:t>
            </a:r>
            <a:r>
              <a:rPr lang="en-GB" dirty="0" smtClean="0"/>
              <a:t> Discuss </a:t>
            </a:r>
            <a:r>
              <a:rPr lang="en-GB" dirty="0" smtClean="0"/>
              <a:t>how this energy could be harnessed?  </a:t>
            </a:r>
          </a:p>
          <a:p>
            <a:r>
              <a:rPr lang="en-GB" dirty="0" smtClean="0"/>
              <a:t>What are the major obstacles in the way?</a:t>
            </a:r>
          </a:p>
          <a:p>
            <a:r>
              <a:rPr lang="en-GB" dirty="0" smtClean="0"/>
              <a:t>How could these obstacles be overcome?</a:t>
            </a:r>
          </a:p>
        </p:txBody>
      </p:sp>
      <p:sp>
        <p:nvSpPr>
          <p:cNvPr id="8" name="Rectangle 7"/>
          <p:cNvSpPr/>
          <p:nvPr/>
        </p:nvSpPr>
        <p:spPr>
          <a:xfrm>
            <a:off x="899592" y="1916832"/>
            <a:ext cx="7488832" cy="757130"/>
          </a:xfrm>
          <a:prstGeom prst="rect">
            <a:avLst/>
          </a:prstGeom>
        </p:spPr>
        <p:txBody>
          <a:bodyPr wrap="square">
            <a:spAutoFit/>
          </a:bodyPr>
          <a:lstStyle/>
          <a:p>
            <a:r>
              <a:rPr lang="en-GB" dirty="0" smtClean="0">
                <a:hlinkClick r:id="rId2"/>
              </a:rPr>
              <a:t>http://www.youtube.com/watch?v=1gta2ICarDw&amp;feature=related</a:t>
            </a:r>
            <a:endParaRPr lang="en-GB"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350"/>
          </a:xfrm>
          <a:solidFill>
            <a:srgbClr val="00B0F0"/>
          </a:solidFill>
        </p:spPr>
        <p:txBody>
          <a:bodyPr/>
          <a:lstStyle/>
          <a:p>
            <a:r>
              <a:rPr lang="en-US" dirty="0" smtClean="0">
                <a:solidFill>
                  <a:schemeClr val="bg1"/>
                </a:solidFill>
              </a:rPr>
              <a:t>New information task 1</a:t>
            </a:r>
            <a:endParaRPr lang="en-US" dirty="0">
              <a:solidFill>
                <a:schemeClr val="bg1"/>
              </a:solidFill>
            </a:endParaRPr>
          </a:p>
        </p:txBody>
      </p:sp>
      <p:sp>
        <p:nvSpPr>
          <p:cNvPr id="6" name="Content Placeholder 5"/>
          <p:cNvSpPr>
            <a:spLocks noGrp="1"/>
          </p:cNvSpPr>
          <p:nvPr>
            <p:ph idx="1"/>
          </p:nvPr>
        </p:nvSpPr>
        <p:spPr/>
        <p:txBody>
          <a:bodyPr/>
          <a:lstStyle/>
          <a:p>
            <a:r>
              <a:rPr lang="en-GB" sz="2800" dirty="0" smtClean="0"/>
              <a:t>Photocells have no moving parts. They do not need to be connected to the National Grid, so no cables are needed and they can work in remote locations. For example, they are used to power the lights for some road signs.</a:t>
            </a:r>
          </a:p>
          <a:p>
            <a:r>
              <a:rPr lang="en-GB" sz="2800" dirty="0" smtClean="0"/>
              <a:t>The output of photocells depends on the </a:t>
            </a:r>
            <a:r>
              <a:rPr lang="en-GB" sz="2800" b="1" dirty="0" smtClean="0">
                <a:solidFill>
                  <a:srgbClr val="00B0F0"/>
                </a:solidFill>
              </a:rPr>
              <a:t>surface area that is exposed to light</a:t>
            </a:r>
            <a:r>
              <a:rPr lang="en-GB" sz="2800" dirty="0" smtClean="0"/>
              <a:t>. For a given </a:t>
            </a:r>
            <a:r>
              <a:rPr lang="en-GB" sz="2800" b="1" dirty="0" smtClean="0">
                <a:solidFill>
                  <a:srgbClr val="00B0F0"/>
                </a:solidFill>
              </a:rPr>
              <a:t>light intensity</a:t>
            </a:r>
            <a:r>
              <a:rPr lang="en-GB" sz="2800" dirty="0" smtClean="0"/>
              <a:t>, the larger the area, the greater the power output.</a:t>
            </a:r>
          </a:p>
          <a:p>
            <a:endParaRPr lang="en-GB" sz="2800" dirty="0" smtClean="0"/>
          </a:p>
        </p:txBody>
      </p:sp>
      <p:sp>
        <p:nvSpPr>
          <p:cNvPr id="4" name="Date Placeholder 3"/>
          <p:cNvSpPr>
            <a:spLocks noGrp="1"/>
          </p:cNvSpPr>
          <p:nvPr>
            <p:ph type="dt" sz="half" idx="11"/>
          </p:nvPr>
        </p:nvSpPr>
        <p:spPr/>
        <p:txBody>
          <a:bodyPr/>
          <a:lstStyle/>
          <a:p>
            <a:fld id="{3A8C1939-4151-44E1-BB53-B063D7CFAA7B}" type="datetime10">
              <a:rPr lang="en-GB" smtClean="0"/>
              <a:pPr/>
              <a:t>09:13</a:t>
            </a:fld>
            <a:endParaRPr lang="en-GB"/>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403350"/>
          </a:xfrm>
          <a:solidFill>
            <a:srgbClr val="00B0F0"/>
          </a:solidFill>
        </p:spPr>
        <p:txBody>
          <a:bodyPr/>
          <a:lstStyle/>
          <a:p>
            <a:r>
              <a:rPr lang="en-GB" dirty="0" smtClean="0">
                <a:solidFill>
                  <a:schemeClr val="bg1"/>
                </a:solidFill>
              </a:rPr>
              <a:t>Photocell</a:t>
            </a:r>
            <a:endParaRPr lang="en-GB" dirty="0">
              <a:solidFill>
                <a:schemeClr val="bg1"/>
              </a:solidFill>
            </a:endParaRPr>
          </a:p>
        </p:txBody>
      </p:sp>
      <p:sp>
        <p:nvSpPr>
          <p:cNvPr id="4" name="Date Placeholder 3"/>
          <p:cNvSpPr>
            <a:spLocks noGrp="1"/>
          </p:cNvSpPr>
          <p:nvPr>
            <p:ph type="dt" sz="half" idx="11"/>
          </p:nvPr>
        </p:nvSpPr>
        <p:spPr/>
        <p:txBody>
          <a:bodyPr/>
          <a:lstStyle/>
          <a:p>
            <a:fld id="{3A8C1939-4151-44E1-BB53-B063D7CFAA7B}" type="datetime10">
              <a:rPr lang="en-GB" smtClean="0"/>
              <a:pPr/>
              <a:t>09:39</a:t>
            </a:fld>
            <a:endParaRPr lang="en-GB"/>
          </a:p>
        </p:txBody>
      </p:sp>
      <p:pic>
        <p:nvPicPr>
          <p:cNvPr id="78850" name="Picture 2" descr="http://express.howstuffworks.com/gif/solar-power-diagram.jpg"/>
          <p:cNvPicPr>
            <a:picLocks noChangeAspect="1" noChangeArrowheads="1"/>
          </p:cNvPicPr>
          <p:nvPr/>
        </p:nvPicPr>
        <p:blipFill>
          <a:blip r:embed="rId2" cstate="print"/>
          <a:srcRect/>
          <a:stretch>
            <a:fillRect/>
          </a:stretch>
        </p:blipFill>
        <p:spPr bwMode="auto">
          <a:xfrm>
            <a:off x="323528" y="2060848"/>
            <a:ext cx="3810000" cy="2971801"/>
          </a:xfrm>
          <a:prstGeom prst="rect">
            <a:avLst/>
          </a:prstGeom>
          <a:noFill/>
        </p:spPr>
      </p:pic>
      <p:pic>
        <p:nvPicPr>
          <p:cNvPr id="78852" name="Picture 4" descr="http://www.silexsolar.com/images/how_solar_works_diagram.gif"/>
          <p:cNvPicPr>
            <a:picLocks noChangeAspect="1" noChangeArrowheads="1"/>
          </p:cNvPicPr>
          <p:nvPr/>
        </p:nvPicPr>
        <p:blipFill>
          <a:blip r:embed="rId3" cstate="print"/>
          <a:srcRect/>
          <a:stretch>
            <a:fillRect/>
          </a:stretch>
        </p:blipFill>
        <p:spPr bwMode="auto">
          <a:xfrm>
            <a:off x="4427984" y="2060848"/>
            <a:ext cx="4000500" cy="2667000"/>
          </a:xfrm>
          <a:prstGeom prst="rect">
            <a:avLst/>
          </a:prstGeom>
          <a:noFill/>
        </p:spPr>
      </p:pic>
    </p:spTree>
  </p:cSld>
  <p:clrMapOvr>
    <a:masterClrMapping/>
  </p:clrMapOvr>
  <p:transition spd="med" advClick="0" advTm="1200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4"/>
          <p:cNvSpPr>
            <a:spLocks noGrp="1"/>
          </p:cNvSpPr>
          <p:nvPr>
            <p:ph type="dt" sz="quarter" idx="11"/>
          </p:nvPr>
        </p:nvSpPr>
        <p:spPr>
          <a:noFill/>
        </p:spPr>
        <p:txBody>
          <a:bodyPr/>
          <a:lstStyle/>
          <a:p>
            <a:fld id="{70BBDEB4-22C9-4855-B0A9-E6F648A2254E}" type="datetime10">
              <a:rPr lang="en-GB" smtClean="0"/>
              <a:pPr/>
              <a:t>09:26</a:t>
            </a:fld>
            <a:endParaRPr lang="en-GB" smtClean="0"/>
          </a:p>
        </p:txBody>
      </p:sp>
      <p:sp>
        <p:nvSpPr>
          <p:cNvPr id="61443"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7203" name="Group 35"/>
          <p:cNvGraphicFramePr>
            <a:graphicFrameLocks noGrp="1"/>
          </p:cNvGraphicFramePr>
          <p:nvPr>
            <p:ph idx="1"/>
          </p:nvPr>
        </p:nvGraphicFramePr>
        <p:xfrm>
          <a:off x="468313" y="3141663"/>
          <a:ext cx="8229600" cy="21596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lang="en-GB" sz="2000" kern="1200" dirty="0" smtClean="0">
                          <a:solidFill>
                            <a:schemeClr val="tx1"/>
                          </a:solidFill>
                          <a:latin typeface="+mn-lt"/>
                          <a:ea typeface="+mn-ea"/>
                          <a:cs typeface="+mn-cs"/>
                        </a:rPr>
                        <a:t>Describe  how light produces electricity in a photocell</a:t>
                      </a:r>
                      <a:endParaRPr kumimoji="0" lang="en-GB" sz="2000" b="0" i="0" u="none" strike="noStrike" cap="none" normalizeH="0" baseline="0" dirty="0" smtClean="0">
                        <a:ln>
                          <a:noFill/>
                        </a:ln>
                        <a:solidFill>
                          <a:srgbClr val="66FF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61458"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a:lnSpc>
                <a:spcPct val="100000"/>
              </a:lnSpc>
              <a:spcBef>
                <a:spcPct val="50000"/>
              </a:spcBef>
              <a:buFontTx/>
              <a:buNone/>
            </a:pPr>
            <a:r>
              <a:rPr lang="en-GB" sz="2800"/>
              <a:t>Go back to your Learning Outcome grid and fill out the ‘How I did’ and the ‘Targets’ column.</a:t>
            </a:r>
          </a:p>
        </p:txBody>
      </p:sp>
      <p:pic>
        <p:nvPicPr>
          <p:cNvPr id="61459"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2228</TotalTime>
  <Words>3320</Words>
  <Application>Microsoft Office PowerPoint</Application>
  <PresentationFormat>On-screen Show (4:3)</PresentationFormat>
  <Paragraphs>582</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1_Default Design</vt:lpstr>
      <vt:lpstr>Slide 1</vt:lpstr>
      <vt:lpstr>Syllabus/Unit: code:  Lesson number: 1 Lesson Title: Collecting energy from the sun</vt:lpstr>
      <vt:lpstr>Extended Learning</vt:lpstr>
      <vt:lpstr>BIG picture</vt:lpstr>
      <vt:lpstr>Keywords:</vt:lpstr>
      <vt:lpstr>New information task 1</vt:lpstr>
      <vt:lpstr>New information task 1</vt:lpstr>
      <vt:lpstr>Photocell</vt:lpstr>
      <vt:lpstr>Learning Outcome 1: Review</vt:lpstr>
      <vt:lpstr>Demonstrate your Learning for Outcome 1</vt:lpstr>
      <vt:lpstr>To analyse the advantages and disadvantages of photocells- Task 2</vt:lpstr>
      <vt:lpstr>Parking meter </vt:lpstr>
      <vt:lpstr>Slide 13</vt:lpstr>
      <vt:lpstr>Why use solar cells to power satellites? </vt:lpstr>
      <vt:lpstr>Passive solar heating and solar panels</vt:lpstr>
      <vt:lpstr>Demonstrate your Learning for Outcome 2</vt:lpstr>
      <vt:lpstr>Learning Outcome 2: Review</vt:lpstr>
      <vt:lpstr>New  Information for Learning Outcome 3</vt:lpstr>
      <vt:lpstr>How do solar cells work?</vt:lpstr>
      <vt:lpstr>Task 3</vt:lpstr>
      <vt:lpstr>Task 3- Equipment set up</vt:lpstr>
      <vt:lpstr>Task 3</vt:lpstr>
      <vt:lpstr>Learning Outcome 3: Review</vt:lpstr>
      <vt:lpstr>Review- 6 Marks</vt:lpstr>
      <vt:lpstr>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RSeward</cp:lastModifiedBy>
  <cp:revision>207</cp:revision>
  <dcterms:created xsi:type="dcterms:W3CDTF">2002-02-17T22:22:16Z</dcterms:created>
  <dcterms:modified xsi:type="dcterms:W3CDTF">2012-03-23T10:23:43Z</dcterms:modified>
</cp:coreProperties>
</file>