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activeX/activeX2.xml" ContentType="application/vnd.ms-office.activeX+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9" r:id="rId4"/>
    <p:sldMasterId id="2147483712" r:id="rId5"/>
    <p:sldMasterId id="2147483724" r:id="rId6"/>
  </p:sldMasterIdLst>
  <p:notesMasterIdLst>
    <p:notesMasterId r:id="rId30"/>
  </p:notesMasterIdLst>
  <p:sldIdLst>
    <p:sldId id="261" r:id="rId7"/>
    <p:sldId id="262" r:id="rId8"/>
    <p:sldId id="256" r:id="rId9"/>
    <p:sldId id="257" r:id="rId10"/>
    <p:sldId id="258" r:id="rId11"/>
    <p:sldId id="259" r:id="rId12"/>
    <p:sldId id="265" r:id="rId13"/>
    <p:sldId id="260" r:id="rId14"/>
    <p:sldId id="263" r:id="rId15"/>
    <p:sldId id="264" r:id="rId16"/>
    <p:sldId id="266" r:id="rId17"/>
    <p:sldId id="273" r:id="rId18"/>
    <p:sldId id="267" r:id="rId19"/>
    <p:sldId id="268" r:id="rId20"/>
    <p:sldId id="269" r:id="rId21"/>
    <p:sldId id="270" r:id="rId22"/>
    <p:sldId id="271" r:id="rId23"/>
    <p:sldId id="272" r:id="rId24"/>
    <p:sldId id="274" r:id="rId25"/>
    <p:sldId id="275" r:id="rId26"/>
    <p:sldId id="277" r:id="rId27"/>
    <p:sldId id="276"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8"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E08E8-2995-4FBD-A7FF-EB026C9BE015}" type="datetimeFigureOut">
              <a:rPr lang="en-GB" smtClean="0"/>
              <a:pPr/>
              <a:t>22/02/2012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695BF-DEBD-48B1-8DD5-00BC7152B51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0" y="303213"/>
            <a:ext cx="1588" cy="1587"/>
          </a:xfrm>
          <a:ln/>
        </p:spPr>
      </p:sp>
      <p:sp>
        <p:nvSpPr>
          <p:cNvPr id="56323" name="Text Box 3"/>
          <p:cNvSpPr txBox="1">
            <a:spLocks noGrp="1" noChangeArrowheads="1"/>
          </p:cNvSpPr>
          <p:nvPr>
            <p:ph type="body" idx="1"/>
          </p:nvPr>
        </p:nvSpPr>
        <p:spPr>
          <a:xfrm>
            <a:off x="503238" y="4316413"/>
            <a:ext cx="5856287" cy="4060825"/>
          </a:xfrm>
          <a:noFill/>
          <a:ln/>
        </p:spPr>
        <p:txBody>
          <a:bodyPr wrap="none" anchor="ctr"/>
          <a:lstStyle/>
          <a:p>
            <a:r>
              <a:rPr lang="en-GB" smtClean="0"/>
              <a:t>Potential antidote - </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0" y="303213"/>
            <a:ext cx="1588" cy="1587"/>
          </a:xfrm>
          <a:ln/>
        </p:spPr>
      </p:sp>
      <p:sp>
        <p:nvSpPr>
          <p:cNvPr id="55299" name="Rectangle 3"/>
          <p:cNvSpPr txBox="1">
            <a:spLocks noGrp="1" noChangeArrowheads="1"/>
          </p:cNvSpPr>
          <p:nvPr>
            <p:ph type="body" idx="1"/>
          </p:nvPr>
        </p:nvSpPr>
        <p:spPr>
          <a:xfrm>
            <a:off x="503238" y="4316413"/>
            <a:ext cx="5856287" cy="4060825"/>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0" y="303213"/>
            <a:ext cx="1588" cy="1587"/>
          </a:xfrm>
          <a:ln/>
        </p:spPr>
      </p:sp>
      <p:sp>
        <p:nvSpPr>
          <p:cNvPr id="57347" name="Rectangle 3"/>
          <p:cNvSpPr txBox="1">
            <a:spLocks noGrp="1" noChangeArrowheads="1"/>
          </p:cNvSpPr>
          <p:nvPr>
            <p:ph type="body" idx="1"/>
          </p:nvPr>
        </p:nvSpPr>
        <p:spPr>
          <a:xfrm>
            <a:off x="503238" y="4316413"/>
            <a:ext cx="5856287" cy="4060825"/>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E2988-DC3D-4E14-B6EA-F108395863EE}" type="slidenum">
              <a:rPr lang="en-US">
                <a:solidFill>
                  <a:prstClr val="white"/>
                </a:solidFill>
              </a:rPr>
              <a:pPr/>
              <a:t>20</a:t>
            </a:fld>
            <a:endParaRPr lang="en-US">
              <a:solidFill>
                <a:prstClr val="white"/>
              </a:solidFill>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xfrm>
            <a:off x="914400" y="4343400"/>
            <a:ext cx="5029200" cy="4114800"/>
          </a:xfrm>
        </p:spPr>
        <p:txBody>
          <a:bodyPr/>
          <a:lstStyle/>
          <a:p>
            <a:r>
              <a:rPr lang="en-GB" b="1"/>
              <a:t>Photo credit:</a:t>
            </a:r>
            <a:r>
              <a:rPr lang="en-GB"/>
              <a:t> BNFL</a:t>
            </a:r>
          </a:p>
          <a:p>
            <a:r>
              <a:rPr lang="en-GB"/>
              <a:t>Checking a drum filled with intermediate level nuclear waste at a Waste Encapsulation Plant - (WEP).</a:t>
            </a:r>
          </a:p>
          <a:p>
            <a:r>
              <a:rPr lang="en-GB"/>
              <a:t>Intermediate-level waste is made up of such things as fuel element cladding, contaminated equipment and sludge that come from the treatment processes. The waste is put into cement inside steel drums. This is then put into a concrete store, above ground, before it is eventually disposed of in a repository. The waste is in a solid form, which means that it is very difficult for radioactivity to escape into the environment.</a:t>
            </a:r>
          </a:p>
          <a:p>
            <a:r>
              <a:rPr lang="en-GB"/>
              <a:t>More information about nuclear fuel and waste is available at www.bnfl.com. </a:t>
            </a:r>
          </a:p>
          <a:p>
            <a:endParaRPr lang="en-GB"/>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C1A5E5CB-B859-449E-A6A9-9A107C8449E9}" type="datetime1">
              <a:rPr lang="en-GB">
                <a:solidFill>
                  <a:srgbClr val="808080"/>
                </a:solidFill>
              </a:rPr>
              <a:pPr/>
              <a:t>22/02/2012</a:t>
            </a:fld>
            <a:endParaRPr lang="en-GB">
              <a:solidFill>
                <a:srgbClr val="808080"/>
              </a:solidFill>
            </a:endParaRPr>
          </a:p>
        </p:txBody>
      </p:sp>
      <p:sp>
        <p:nvSpPr>
          <p:cNvPr id="5" name="Slide Number Placeholder 4"/>
          <p:cNvSpPr>
            <a:spLocks noGrp="1"/>
          </p:cNvSpPr>
          <p:nvPr>
            <p:ph type="sldNum" sz="quarter" idx="11"/>
          </p:nvPr>
        </p:nvSpPr>
        <p:spPr/>
        <p:txBody>
          <a:bodyPr/>
          <a:lstStyle>
            <a:lvl1pPr>
              <a:defRPr/>
            </a:lvl1pPr>
          </a:lstStyle>
          <a:p>
            <a:fld id="{D0A56427-6FF2-4BBC-8B37-DB99C6EBE30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6D72368-BE53-4C33-A722-CCCA9F6F7E72}" type="datetime1">
              <a:rPr lang="en-GB">
                <a:solidFill>
                  <a:srgbClr val="808080"/>
                </a:solidFill>
              </a:rPr>
              <a:pPr/>
              <a:t>22/02/2012</a:t>
            </a:fld>
            <a:endParaRPr lang="en-GB">
              <a:solidFill>
                <a:srgbClr val="808080"/>
              </a:solidFill>
            </a:endParaRPr>
          </a:p>
        </p:txBody>
      </p:sp>
      <p:sp>
        <p:nvSpPr>
          <p:cNvPr id="5" name="Slide Number Placeholder 4"/>
          <p:cNvSpPr>
            <a:spLocks noGrp="1"/>
          </p:cNvSpPr>
          <p:nvPr>
            <p:ph type="sldNum" sz="quarter" idx="11"/>
          </p:nvPr>
        </p:nvSpPr>
        <p:spPr/>
        <p:txBody>
          <a:bodyPr/>
          <a:lstStyle>
            <a:lvl1pPr>
              <a:defRPr/>
            </a:lvl1pPr>
          </a:lstStyle>
          <a:p>
            <a:fld id="{F557C303-E140-42E2-A1D8-19B9975A1453}"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92EED0F-E87C-4D29-8780-806DB8CAEECD}" type="datetime1">
              <a:rPr lang="en-GB">
                <a:solidFill>
                  <a:srgbClr val="808080"/>
                </a:solidFill>
              </a:rPr>
              <a:pPr/>
              <a:t>22/02/2012</a:t>
            </a:fld>
            <a:endParaRPr lang="en-GB">
              <a:solidFill>
                <a:srgbClr val="808080"/>
              </a:solidFill>
            </a:endParaRPr>
          </a:p>
        </p:txBody>
      </p:sp>
      <p:sp>
        <p:nvSpPr>
          <p:cNvPr id="5" name="Slide Number Placeholder 4"/>
          <p:cNvSpPr>
            <a:spLocks noGrp="1"/>
          </p:cNvSpPr>
          <p:nvPr>
            <p:ph type="sldNum" sz="quarter" idx="11"/>
          </p:nvPr>
        </p:nvSpPr>
        <p:spPr/>
        <p:txBody>
          <a:bodyPr/>
          <a:lstStyle>
            <a:lvl1pPr>
              <a:defRPr/>
            </a:lvl1pPr>
          </a:lstStyle>
          <a:p>
            <a:fld id="{6DAA6562-6619-498D-915E-332D9C60F09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7239000" y="0"/>
            <a:ext cx="1905000" cy="457200"/>
          </a:xfrm>
        </p:spPr>
        <p:txBody>
          <a:bodyPr/>
          <a:lstStyle>
            <a:lvl1pPr>
              <a:defRPr/>
            </a:lvl1pPr>
          </a:lstStyle>
          <a:p>
            <a:fld id="{6A22A813-B90E-44C2-A978-FFD3942A4086}" type="datetime1">
              <a:rPr lang="en-GB">
                <a:solidFill>
                  <a:srgbClr val="808080"/>
                </a:solidFill>
              </a:rPr>
              <a:pPr/>
              <a:t>22/02/2012</a:t>
            </a:fld>
            <a:endParaRPr lang="en-GB">
              <a:solidFill>
                <a:srgbClr val="808080"/>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7EC77634-28FA-4AA1-91F4-1C99000DBC45}"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7239000" y="0"/>
            <a:ext cx="1905000" cy="457200"/>
          </a:xfrm>
        </p:spPr>
        <p:txBody>
          <a:bodyPr/>
          <a:lstStyle>
            <a:lvl1pPr>
              <a:defRPr/>
            </a:lvl1pPr>
          </a:lstStyle>
          <a:p>
            <a:fld id="{029F27BA-6E7A-4815-AE44-D65A39AB0B18}" type="datetime1">
              <a:rPr lang="en-GB">
                <a:solidFill>
                  <a:srgbClr val="808080"/>
                </a:solidFill>
              </a:rPr>
              <a:pPr/>
              <a:t>22/02/2012</a:t>
            </a:fld>
            <a:endParaRPr lang="en-GB">
              <a:solidFill>
                <a:srgbClr val="808080"/>
              </a:solidFill>
            </a:endParaRP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CD9B738A-2C31-4B18-AF3B-F45583CDAEE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BEB8C3-8745-492C-B0BA-1DCF13ED1CC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543D50-36E2-4286-A88C-3E0477E11EF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12D8A6-2188-4216-8C7D-2F6BAD092CF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0CB208B-4780-4CA5-AB47-279EFFE5642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B4FB0EE-BF22-43E2-83C5-178BACA3FF0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F088924-AEB1-4014-9614-BEA6803FD8A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719DD05-7AD2-4075-B3BD-9EE2ACA4712F}" type="datetime1">
              <a:rPr lang="en-GB">
                <a:solidFill>
                  <a:srgbClr val="808080"/>
                </a:solidFill>
              </a:rPr>
              <a:pPr/>
              <a:t>22/02/2012</a:t>
            </a:fld>
            <a:endParaRPr lang="en-GB">
              <a:solidFill>
                <a:srgbClr val="808080"/>
              </a:solidFill>
            </a:endParaRPr>
          </a:p>
        </p:txBody>
      </p:sp>
      <p:sp>
        <p:nvSpPr>
          <p:cNvPr id="5" name="Slide Number Placeholder 4"/>
          <p:cNvSpPr>
            <a:spLocks noGrp="1"/>
          </p:cNvSpPr>
          <p:nvPr>
            <p:ph type="sldNum" sz="quarter" idx="11"/>
          </p:nvPr>
        </p:nvSpPr>
        <p:spPr/>
        <p:txBody>
          <a:bodyPr/>
          <a:lstStyle>
            <a:lvl1pPr>
              <a:defRPr/>
            </a:lvl1pPr>
          </a:lstStyle>
          <a:p>
            <a:fld id="{C8B880EE-4E59-4AF0-8000-EE1C53656A7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8207056-CEE9-4C63-950C-3A8236983A7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29BB13-B1C0-4CC2-8FF5-8C0FC067D3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091DFA-0CD4-4EA6-B574-CAC11AD6CB7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071645-69F5-4F8A-B0BD-ABE6B5128B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E10EF6-F5A4-4012-924F-1708C67152D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5B26AA4-7EDB-46C4-8C46-D27385BDDC1F}" type="datetime1">
              <a:rPr lang="en-GB">
                <a:solidFill>
                  <a:srgbClr val="808080"/>
                </a:solidFill>
              </a:rPr>
              <a:pPr/>
              <a:t>22/02/2012</a:t>
            </a:fld>
            <a:endParaRPr lang="en-GB">
              <a:solidFill>
                <a:srgbClr val="808080"/>
              </a:solidFill>
            </a:endParaRPr>
          </a:p>
        </p:txBody>
      </p:sp>
      <p:sp>
        <p:nvSpPr>
          <p:cNvPr id="5" name="Slide Number Placeholder 4"/>
          <p:cNvSpPr>
            <a:spLocks noGrp="1"/>
          </p:cNvSpPr>
          <p:nvPr>
            <p:ph type="sldNum" sz="quarter" idx="11"/>
          </p:nvPr>
        </p:nvSpPr>
        <p:spPr/>
        <p:txBody>
          <a:bodyPr/>
          <a:lstStyle>
            <a:lvl1pPr>
              <a:defRPr/>
            </a:lvl1pPr>
          </a:lstStyle>
          <a:p>
            <a:fld id="{92564965-F650-47B0-8E48-52FB7D9725B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1FEC9C3-CC68-4986-B3C1-F8C1BD37BDF2}" type="datetime1">
              <a:rPr lang="en-GB">
                <a:solidFill>
                  <a:srgbClr val="808080"/>
                </a:solidFill>
              </a:rPr>
              <a:pPr>
                <a:defRPr/>
              </a:pPr>
              <a:t>22/02/2012</a:t>
            </a:fld>
            <a:endParaRPr lang="en-GB">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6B9DF0-7DD6-47D6-AF97-7D18D59298DF}"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368623-6639-44FB-B57A-F41174DB0FCA}" type="datetime1">
              <a:rPr lang="en-GB">
                <a:solidFill>
                  <a:srgbClr val="808080"/>
                </a:solidFill>
              </a:rPr>
              <a:pPr>
                <a:defRPr/>
              </a:pPr>
              <a:t>22/02/2012</a:t>
            </a:fld>
            <a:endParaRPr lang="en-GB">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CF8F72-EE11-46BA-9625-0F77BA25ED4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008BEAD-AA72-43DA-9EAB-2D27BA4ACEC7}" type="datetime1">
              <a:rPr lang="en-GB">
                <a:solidFill>
                  <a:srgbClr val="808080"/>
                </a:solidFill>
              </a:rPr>
              <a:pPr>
                <a:defRPr/>
              </a:pPr>
              <a:t>22/02/2012</a:t>
            </a:fld>
            <a:endParaRPr lang="en-GB">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87F16-0451-4C10-AE64-2E71ACDF03C8}"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C926E013-876A-4CAE-BD74-A6D1D8B65EF5}" type="datetime1">
              <a:rPr lang="en-GB">
                <a:solidFill>
                  <a:srgbClr val="808080"/>
                </a:solidFill>
              </a:rPr>
              <a:pPr/>
              <a:t>22/02/2012</a:t>
            </a:fld>
            <a:endParaRPr lang="en-GB">
              <a:solidFill>
                <a:srgbClr val="808080"/>
              </a:solidFill>
            </a:endParaRPr>
          </a:p>
        </p:txBody>
      </p:sp>
      <p:sp>
        <p:nvSpPr>
          <p:cNvPr id="6" name="Slide Number Placeholder 5"/>
          <p:cNvSpPr>
            <a:spLocks noGrp="1"/>
          </p:cNvSpPr>
          <p:nvPr>
            <p:ph type="sldNum" sz="quarter" idx="11"/>
          </p:nvPr>
        </p:nvSpPr>
        <p:spPr/>
        <p:txBody>
          <a:bodyPr/>
          <a:lstStyle>
            <a:lvl1pPr>
              <a:defRPr/>
            </a:lvl1pPr>
          </a:lstStyle>
          <a:p>
            <a:fld id="{638CF93D-C3A1-46D9-8BA2-76D6A9E72E15}"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2D3341C-F9BB-4A45-9C4E-C6BE0D8F55A7}" type="datetime1">
              <a:rPr lang="en-GB">
                <a:solidFill>
                  <a:srgbClr val="808080"/>
                </a:solidFill>
              </a:rPr>
              <a:pPr>
                <a:defRPr/>
              </a:pPr>
              <a:t>22/02/2012</a:t>
            </a:fld>
            <a:endParaRPr lang="en-GB">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32E93F-74AF-475A-86A0-260A9C4DAA5B}"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6F2EB30-6C5B-43E6-97C1-9FD529766AD9}" type="datetime1">
              <a:rPr lang="en-GB">
                <a:solidFill>
                  <a:srgbClr val="808080"/>
                </a:solidFill>
              </a:rPr>
              <a:pPr>
                <a:defRPr/>
              </a:pPr>
              <a:t>22/02/2012</a:t>
            </a:fld>
            <a:endParaRPr lang="en-GB">
              <a:solidFill>
                <a:srgbClr val="80808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B3E5EDC-88B3-4DDC-BE08-000FD33DB28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A17924D-7185-4015-B5F2-B160EFE058F2}" type="datetime1">
              <a:rPr lang="en-GB">
                <a:solidFill>
                  <a:srgbClr val="808080"/>
                </a:solidFill>
              </a:rPr>
              <a:pPr>
                <a:defRPr/>
              </a:pPr>
              <a:t>22/02/2012</a:t>
            </a:fld>
            <a:endParaRPr lang="en-GB">
              <a:solidFill>
                <a:srgbClr val="80808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C3B3CC-8762-409D-B6A1-1E4B685D4046}"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0899D31-65F7-4EFB-A8E8-7A5A634D3300}" type="datetime1">
              <a:rPr lang="en-GB">
                <a:solidFill>
                  <a:srgbClr val="808080"/>
                </a:solidFill>
              </a:rPr>
              <a:pPr>
                <a:defRPr/>
              </a:pPr>
              <a:t>22/02/2012</a:t>
            </a:fld>
            <a:endParaRPr lang="en-GB">
              <a:solidFill>
                <a:srgbClr val="80808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042F03-D390-4924-B5E2-F7C060A5DD44}"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F7AAB87-878A-4334-98C9-C859B1651C56}" type="datetime1">
              <a:rPr lang="en-GB">
                <a:solidFill>
                  <a:srgbClr val="808080"/>
                </a:solidFill>
              </a:rPr>
              <a:pPr>
                <a:defRPr/>
              </a:pPr>
              <a:t>22/02/2012</a:t>
            </a:fld>
            <a:endParaRPr lang="en-GB">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014588-5071-4D1A-A1D0-B348070C287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EEBE634-9683-4AD5-A9A3-90F2A9B4AE33}" type="datetime1">
              <a:rPr lang="en-GB">
                <a:solidFill>
                  <a:srgbClr val="808080"/>
                </a:solidFill>
              </a:rPr>
              <a:pPr>
                <a:defRPr/>
              </a:pPr>
              <a:t>22/02/2012</a:t>
            </a:fld>
            <a:endParaRPr lang="en-GB">
              <a:solidFill>
                <a:srgbClr val="80808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33C347-B9F7-4233-92D4-E9DDD670F7F8}"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46A5AC5-3D39-4255-B454-A72E72EB2B54}" type="datetime1">
              <a:rPr lang="en-GB">
                <a:solidFill>
                  <a:srgbClr val="808080"/>
                </a:solidFill>
              </a:rPr>
              <a:pPr>
                <a:defRPr/>
              </a:pPr>
              <a:t>22/02/2012</a:t>
            </a:fld>
            <a:endParaRPr lang="en-GB">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9F8CB8-210B-44C1-A158-E2AD8F55DDD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8A7F6EC-5D54-49C2-BCBC-9A1874BC5D90}" type="datetime1">
              <a:rPr lang="en-GB">
                <a:solidFill>
                  <a:srgbClr val="808080"/>
                </a:solidFill>
              </a:rPr>
              <a:pPr>
                <a:defRPr/>
              </a:pPr>
              <a:t>22/02/2012</a:t>
            </a:fld>
            <a:endParaRPr lang="en-GB">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74F732-4636-4B1C-B676-94531082C7A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6A74A1D8-A6A0-4026-9D2F-F87E19DA33B5}" type="datetime1">
              <a:rPr lang="en-GB">
                <a:solidFill>
                  <a:srgbClr val="808080"/>
                </a:solidFill>
              </a:rPr>
              <a:pPr>
                <a:defRPr/>
              </a:pPr>
              <a:t>22/02/2012</a:t>
            </a:fld>
            <a:endParaRPr lang="en-GB">
              <a:solidFill>
                <a:srgbClr val="80808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DEBE62-A132-46B8-AE42-D94F1897A888}"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0466" name="Picture 2" descr="PA12_title_slide_pics_v2_RC"/>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0467" name="Text Box 3"/>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fontAlgn="base">
              <a:spcBef>
                <a:spcPct val="50000"/>
              </a:spcBef>
              <a:spcAft>
                <a:spcPct val="0"/>
              </a:spcAft>
            </a:pPr>
            <a:fld id="{F7FD3129-E561-42FF-87FD-BE26CD768F69}" type="slidenum">
              <a:rPr lang="en-GB" sz="1000" smtClean="0">
                <a:solidFill>
                  <a:srgbClr val="5B0091"/>
                </a:solidFill>
                <a:cs typeface="Arial" charset="0"/>
              </a:rPr>
              <a:pPr algn="ctr" fontAlgn="base">
                <a:spcBef>
                  <a:spcPct val="50000"/>
                </a:spcBef>
                <a:spcAft>
                  <a:spcPct val="0"/>
                </a:spcAft>
              </a:pPr>
              <a:t>‹#›</a:t>
            </a:fld>
            <a:r>
              <a:rPr lang="en-GB" sz="1000" smtClean="0">
                <a:solidFill>
                  <a:srgbClr val="5B0091"/>
                </a:solidFill>
                <a:cs typeface="Arial" charset="0"/>
              </a:rPr>
              <a:t> of 39</a:t>
            </a:r>
          </a:p>
        </p:txBody>
      </p:sp>
      <p:sp>
        <p:nvSpPr>
          <p:cNvPr id="190468" name="Text Box 4"/>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pPr>
            <a:r>
              <a:rPr lang="en-GB" sz="1000" smtClean="0">
                <a:solidFill>
                  <a:srgbClr val="5B0091"/>
                </a:solidFill>
                <a:cs typeface="Arial" charset="0"/>
              </a:rPr>
              <a:t>© Boardworks Ltd 2007</a:t>
            </a:r>
          </a:p>
        </p:txBody>
      </p:sp>
      <p:pic>
        <p:nvPicPr>
          <p:cNvPr id="190469" name="Picture 5" descr="forward_arrow_colour">
            <a:hlinkClick r:id="" action="ppaction://hlinkshowjump?jump=nextslide"/>
          </p:cNvPr>
          <p:cNvPicPr>
            <a:picLocks noChangeAspect="1" noChangeArrowheads="1"/>
          </p:cNvPicPr>
          <p:nvPr userDrawn="1"/>
        </p:nvPicPr>
        <p:blipFill>
          <a:blip r:embed="rId3"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28F42A89-6AF8-4D49-A3A9-0C1CEFEC3C97}" type="datetime1">
              <a:rPr lang="en-GB">
                <a:solidFill>
                  <a:srgbClr val="808080"/>
                </a:solidFill>
              </a:rPr>
              <a:pPr/>
              <a:t>22/02/2012</a:t>
            </a:fld>
            <a:endParaRPr lang="en-GB">
              <a:solidFill>
                <a:srgbClr val="808080"/>
              </a:solidFill>
            </a:endParaRPr>
          </a:p>
        </p:txBody>
      </p:sp>
      <p:sp>
        <p:nvSpPr>
          <p:cNvPr id="8" name="Slide Number Placeholder 7"/>
          <p:cNvSpPr>
            <a:spLocks noGrp="1"/>
          </p:cNvSpPr>
          <p:nvPr>
            <p:ph type="sldNum" sz="quarter" idx="11"/>
          </p:nvPr>
        </p:nvSpPr>
        <p:spPr/>
        <p:txBody>
          <a:bodyPr/>
          <a:lstStyle>
            <a:lvl1pPr>
              <a:defRPr/>
            </a:lvl1pPr>
          </a:lstStyle>
          <a:p>
            <a:fld id="{B439742E-C5EC-44DA-8526-7B6296FAF52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DE6CEE22-0190-4501-8474-23BD9C4EFBA9}" type="datetime1">
              <a:rPr lang="en-GB">
                <a:solidFill>
                  <a:srgbClr val="808080"/>
                </a:solidFill>
              </a:rPr>
              <a:pPr/>
              <a:t>22/02/2012</a:t>
            </a:fld>
            <a:endParaRPr lang="en-GB">
              <a:solidFill>
                <a:srgbClr val="808080"/>
              </a:solidFill>
            </a:endParaRPr>
          </a:p>
        </p:txBody>
      </p:sp>
      <p:sp>
        <p:nvSpPr>
          <p:cNvPr id="4" name="Slide Number Placeholder 3"/>
          <p:cNvSpPr>
            <a:spLocks noGrp="1"/>
          </p:cNvSpPr>
          <p:nvPr>
            <p:ph type="sldNum" sz="quarter" idx="11"/>
          </p:nvPr>
        </p:nvSpPr>
        <p:spPr/>
        <p:txBody>
          <a:bodyPr/>
          <a:lstStyle>
            <a:lvl1pPr>
              <a:defRPr/>
            </a:lvl1pPr>
          </a:lstStyle>
          <a:p>
            <a:fld id="{F2EA3296-7A7C-4B9F-BC6D-1F3182FBB74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FADEF5-E4D8-469B-9437-AEB8992B671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4BC381-9252-4034-82FF-783CAA543A3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7E2C94-E114-4E76-A24A-8405BF3E089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BACC61-5A0F-41C4-A9D9-036D04DF2C6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3553A77-BE8C-4E02-8720-B1D8F172083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265C031-A142-43F7-9DDF-D59C34647148}"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B25C622-6144-46D3-AC13-5B77E7C8ACC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7EDF00-587F-4577-95F8-97DD5CFB704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F48EA-5988-40FD-AB8C-8E1B3521174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AF9E10-21A6-4AF6-9810-4A75DFE1DB9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E00C6CC-06E3-4209-834D-0187312E0EEE}" type="datetime1">
              <a:rPr lang="en-GB">
                <a:solidFill>
                  <a:srgbClr val="808080"/>
                </a:solidFill>
              </a:rPr>
              <a:pPr/>
              <a:t>22/02/2012</a:t>
            </a:fld>
            <a:endParaRPr lang="en-GB">
              <a:solidFill>
                <a:srgbClr val="808080"/>
              </a:solidFill>
            </a:endParaRPr>
          </a:p>
        </p:txBody>
      </p:sp>
      <p:sp>
        <p:nvSpPr>
          <p:cNvPr id="3" name="Slide Number Placeholder 2"/>
          <p:cNvSpPr>
            <a:spLocks noGrp="1"/>
          </p:cNvSpPr>
          <p:nvPr>
            <p:ph type="sldNum" sz="quarter" idx="11"/>
          </p:nvPr>
        </p:nvSpPr>
        <p:spPr/>
        <p:txBody>
          <a:bodyPr/>
          <a:lstStyle>
            <a:lvl1pPr>
              <a:defRPr/>
            </a:lvl1pPr>
          </a:lstStyle>
          <a:p>
            <a:fld id="{A96E928F-E7E5-4E7D-94E2-0888B216553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631299-D06C-4C55-9184-BBB8096250F8}"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7BE4092-1402-428E-BCB4-E7AC80551AFB}" type="datetime1">
              <a:rPr lang="en-GB">
                <a:solidFill>
                  <a:srgbClr val="808080"/>
                </a:solidFill>
              </a:rPr>
              <a:pPr/>
              <a:t>22/02/2012</a:t>
            </a:fld>
            <a:endParaRPr lang="en-GB">
              <a:solidFill>
                <a:srgbClr val="808080"/>
              </a:solidFill>
            </a:endParaRPr>
          </a:p>
        </p:txBody>
      </p:sp>
      <p:sp>
        <p:nvSpPr>
          <p:cNvPr id="6" name="Slide Number Placeholder 5"/>
          <p:cNvSpPr>
            <a:spLocks noGrp="1"/>
          </p:cNvSpPr>
          <p:nvPr>
            <p:ph type="sldNum" sz="quarter" idx="11"/>
          </p:nvPr>
        </p:nvSpPr>
        <p:spPr/>
        <p:txBody>
          <a:bodyPr/>
          <a:lstStyle>
            <a:lvl1pPr>
              <a:defRPr/>
            </a:lvl1pPr>
          </a:lstStyle>
          <a:p>
            <a:fld id="{C72E3032-1271-46CB-A13E-C1EE7CFFB5F8}"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73E9D4B-5D15-48A8-AA81-82F8268D7B97}" type="datetime1">
              <a:rPr lang="en-GB">
                <a:solidFill>
                  <a:srgbClr val="808080"/>
                </a:solidFill>
              </a:rPr>
              <a:pPr/>
              <a:t>22/02/2012</a:t>
            </a:fld>
            <a:endParaRPr lang="en-GB">
              <a:solidFill>
                <a:srgbClr val="808080"/>
              </a:solidFill>
            </a:endParaRPr>
          </a:p>
        </p:txBody>
      </p:sp>
      <p:sp>
        <p:nvSpPr>
          <p:cNvPr id="6" name="Slide Number Placeholder 5"/>
          <p:cNvSpPr>
            <a:spLocks noGrp="1"/>
          </p:cNvSpPr>
          <p:nvPr>
            <p:ph type="sldNum" sz="quarter" idx="11"/>
          </p:nvPr>
        </p:nvSpPr>
        <p:spPr/>
        <p:txBody>
          <a:bodyPr/>
          <a:lstStyle>
            <a:lvl1pPr>
              <a:defRPr/>
            </a:lvl1pPr>
          </a:lstStyle>
          <a:p>
            <a:fld id="{0A18C1B4-DE92-4DAC-A0DA-E2440894DFFE}" type="slidenum">
              <a:rPr lang="en-GB">
                <a:solidFill>
                  <a:srgbClr val="000000"/>
                </a:solidFill>
              </a:rPr>
              <a:pPr/>
              <a:t>‹#›</a:t>
            </a:fld>
            <a:endParaRPr lang="en-GB">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2"/>
                </a:solidFill>
              </a:defRPr>
            </a:lvl1pPr>
          </a:lstStyle>
          <a:p>
            <a:pPr fontAlgn="base">
              <a:spcBef>
                <a:spcPct val="0"/>
              </a:spcBef>
              <a:spcAft>
                <a:spcPct val="0"/>
              </a:spcAft>
            </a:pPr>
            <a:fld id="{50C38817-B5EA-47D8-B4FF-E46553236F27}" type="datetime1">
              <a:rPr lang="en-GB" smtClean="0">
                <a:solidFill>
                  <a:srgbClr val="808080"/>
                </a:solidFill>
              </a:rPr>
              <a:pPr fontAlgn="base">
                <a:spcBef>
                  <a:spcPct val="0"/>
                </a:spcBef>
                <a:spcAft>
                  <a:spcPct val="0"/>
                </a:spcAft>
              </a:pPr>
              <a:t>22/02/2012</a:t>
            </a:fld>
            <a:endParaRPr lang="en-GB" smtClean="0">
              <a:solidFill>
                <a:srgbClr val="80808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fontAlgn="base">
              <a:spcBef>
                <a:spcPct val="0"/>
              </a:spcBef>
              <a:spcAft>
                <a:spcPct val="0"/>
              </a:spcAft>
            </a:pPr>
            <a:fld id="{054B2800-337E-4D65-9361-711D552C2047}"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ctr" rtl="0" fontAlgn="base">
        <a:spcBef>
          <a:spcPct val="0"/>
        </a:spcBef>
        <a:spcAft>
          <a:spcPct val="0"/>
        </a:spcAft>
        <a:defRPr sz="4000" b="1">
          <a:solidFill>
            <a:schemeClr val="bg1"/>
          </a:solidFill>
          <a:effectLst>
            <a:outerShdw blurRad="38100" dist="38100" dir="2700000" algn="tl">
              <a:srgbClr val="808080"/>
            </a:outerShdw>
          </a:effectLst>
          <a:latin typeface="+mj-lt"/>
          <a:ea typeface="+mj-ea"/>
          <a:cs typeface="+mj-cs"/>
        </a:defRPr>
      </a:lvl1pPr>
      <a:lvl2pPr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2pPr>
      <a:lvl3pPr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3pPr>
      <a:lvl4pPr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4pPr>
      <a:lvl5pPr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5pPr>
      <a:lvl6pPr marL="457200"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6pPr>
      <a:lvl7pPr marL="914400"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7pPr>
      <a:lvl8pPr marL="1371600"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8pPr>
      <a:lvl9pPr marL="1828800"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661A2B6-D096-4347-8ECE-0220EF62C08A}" type="slidenum">
              <a:rPr lang="en-US" smtClean="0">
                <a:solidFill>
                  <a:srgbClr val="000000"/>
                </a:solidFill>
                <a:latin typeface="Arial" charset="0"/>
              </a:rPr>
              <a:pPr fontAlgn="base">
                <a:spcBef>
                  <a:spcPct val="0"/>
                </a:spcBef>
                <a:spcAft>
                  <a:spcPct val="0"/>
                </a:spcAft>
              </a:pPr>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b="1">
          <a:solidFill>
            <a:schemeClr val="bg1"/>
          </a:solidFill>
          <a:effectLst>
            <a:outerShdw blurRad="38100" dist="38100" dir="2700000" algn="tl">
              <a:srgbClr val="808080"/>
            </a:outerShdw>
          </a:effectLst>
          <a:latin typeface="+mj-lt"/>
          <a:ea typeface="+mj-ea"/>
          <a:cs typeface="+mj-cs"/>
        </a:defRPr>
      </a:lvl1pPr>
      <a:lvl2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cs typeface="Arial" charset="0"/>
        </a:defRPr>
      </a:lvl2pPr>
      <a:lvl3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cs typeface="Arial" charset="0"/>
        </a:defRPr>
      </a:lvl3pPr>
      <a:lvl4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cs typeface="Arial" charset="0"/>
        </a:defRPr>
      </a:lvl4pPr>
      <a:lvl5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cs typeface="Arial" charset="0"/>
        </a:defRPr>
      </a:lvl5pPr>
      <a:lvl6pPr marL="4572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cs typeface="Arial" charset="0"/>
        </a:defRPr>
      </a:lvl6pPr>
      <a:lvl7pPr marL="9144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cs typeface="Arial" charset="0"/>
        </a:defRPr>
      </a:lvl7pPr>
      <a:lvl8pPr marL="13716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cs typeface="Arial" charset="0"/>
        </a:defRPr>
      </a:lvl8pPr>
      <a:lvl9pPr marL="18288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cs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cs typeface="+mn-cs"/>
        </a:defRPr>
      </a:lvl2pPr>
      <a:lvl3pPr marL="1143000" indent="-228600" algn="l" rtl="0" fontAlgn="base">
        <a:spcBef>
          <a:spcPct val="20000"/>
        </a:spcBef>
        <a:spcAft>
          <a:spcPct val="0"/>
        </a:spcAft>
        <a:buChar char="•"/>
        <a:defRPr sz="2400">
          <a:solidFill>
            <a:schemeClr val="bg1"/>
          </a:solidFill>
          <a:latin typeface="+mn-lt"/>
          <a:cs typeface="+mn-cs"/>
        </a:defRPr>
      </a:lvl3pPr>
      <a:lvl4pPr marL="1600200" indent="-228600" algn="l" rtl="0" fontAlgn="base">
        <a:spcBef>
          <a:spcPct val="20000"/>
        </a:spcBef>
        <a:spcAft>
          <a:spcPct val="0"/>
        </a:spcAft>
        <a:buChar char="–"/>
        <a:defRPr sz="2000">
          <a:solidFill>
            <a:schemeClr val="bg1"/>
          </a:solidFill>
          <a:latin typeface="+mn-lt"/>
          <a:cs typeface="+mn-cs"/>
        </a:defRPr>
      </a:lvl4pPr>
      <a:lvl5pPr marL="2057400" indent="-228600" algn="l" rtl="0" fontAlgn="base">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4838" cy="1138237"/>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457200" y="1600200"/>
            <a:ext cx="8224838"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5pPr>
      <a:lvl6pPr marL="457200" algn="l" defTabSz="457200" rtl="0" fontAlgn="base">
        <a:spcBef>
          <a:spcPct val="0"/>
        </a:spcBef>
        <a:spcAft>
          <a:spcPct val="0"/>
        </a:spcAft>
        <a:buClr>
          <a:srgbClr val="000000"/>
        </a:buClr>
        <a:buSzPct val="100000"/>
        <a:buFont typeface="Arial" charset="0"/>
        <a:defRPr sz="4400">
          <a:solidFill>
            <a:srgbClr val="000000"/>
          </a:solidFill>
          <a:latin typeface="Times New Roman" pitchFamily="18" charset="0"/>
        </a:defRPr>
      </a:lvl6pPr>
      <a:lvl7pPr marL="914400" algn="l" defTabSz="457200" rtl="0" fontAlgn="base">
        <a:spcBef>
          <a:spcPct val="0"/>
        </a:spcBef>
        <a:spcAft>
          <a:spcPct val="0"/>
        </a:spcAft>
        <a:buClr>
          <a:srgbClr val="000000"/>
        </a:buClr>
        <a:buSzPct val="100000"/>
        <a:buFont typeface="Arial" charset="0"/>
        <a:defRPr sz="4400">
          <a:solidFill>
            <a:srgbClr val="000000"/>
          </a:solidFill>
          <a:latin typeface="Times New Roman" pitchFamily="18" charset="0"/>
        </a:defRPr>
      </a:lvl7pPr>
      <a:lvl8pPr marL="1371600" algn="l" defTabSz="457200" rtl="0" fontAlgn="base">
        <a:spcBef>
          <a:spcPct val="0"/>
        </a:spcBef>
        <a:spcAft>
          <a:spcPct val="0"/>
        </a:spcAft>
        <a:buClr>
          <a:srgbClr val="000000"/>
        </a:buClr>
        <a:buSzPct val="100000"/>
        <a:buFont typeface="Arial" charset="0"/>
        <a:defRPr sz="4400">
          <a:solidFill>
            <a:srgbClr val="000000"/>
          </a:solidFill>
          <a:latin typeface="Times New Roman" pitchFamily="18" charset="0"/>
        </a:defRPr>
      </a:lvl8pPr>
      <a:lvl9pPr marL="1828800" algn="l" defTabSz="457200" rtl="0" fontAlgn="base">
        <a:spcBef>
          <a:spcPct val="0"/>
        </a:spcBef>
        <a:spcAft>
          <a:spcPct val="0"/>
        </a:spcAft>
        <a:buClr>
          <a:srgbClr val="000000"/>
        </a:buClr>
        <a:buSzPct val="100000"/>
        <a:buFont typeface="Arial" charset="0"/>
        <a:defRPr sz="4400">
          <a:solidFill>
            <a:srgbClr val="000000"/>
          </a:solidFill>
          <a:latin typeface="Times New Roman" pitchFamily="18" charset="0"/>
        </a:defRPr>
      </a:lvl9pPr>
    </p:titleStyle>
    <p:bodyStyle>
      <a:lvl1pPr marL="338138" indent="-338138" algn="l" defTabSz="457200"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8188" indent="-280988" algn="l" defTabSz="457200" rtl="0" eaLnBrk="0" fontAlgn="base" hangingPunct="0">
        <a:spcBef>
          <a:spcPts val="700"/>
        </a:spcBef>
        <a:spcAft>
          <a:spcPct val="0"/>
        </a:spcAft>
        <a:buClr>
          <a:srgbClr val="000000"/>
        </a:buClr>
        <a:buSzPct val="100000"/>
        <a:buFont typeface="Arial" charset="0"/>
        <a:buChar char="–"/>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Arial" charset="0"/>
        <a:buChar char="•"/>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Arial"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Arial" charset="0"/>
        <a:buChar char="»"/>
        <a:defRPr sz="2000">
          <a:solidFill>
            <a:srgbClr val="000000"/>
          </a:solidFill>
          <a:latin typeface="+mn-lt"/>
        </a:defRPr>
      </a:lvl5pPr>
      <a:lvl6pPr marL="25146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2"/>
                </a:solidFill>
              </a:defRPr>
            </a:lvl1pPr>
          </a:lstStyle>
          <a:p>
            <a:pPr fontAlgn="base">
              <a:spcBef>
                <a:spcPct val="0"/>
              </a:spcBef>
              <a:spcAft>
                <a:spcPct val="0"/>
              </a:spcAft>
              <a:defRPr/>
            </a:pPr>
            <a:fld id="{9192FD58-0ED8-43B9-A730-87BD1DE09B7C}" type="datetime1">
              <a:rPr lang="en-GB">
                <a:solidFill>
                  <a:srgbClr val="808080"/>
                </a:solidFill>
              </a:rPr>
              <a:pPr fontAlgn="base">
                <a:spcBef>
                  <a:spcPct val="0"/>
                </a:spcBef>
                <a:spcAft>
                  <a:spcPct val="0"/>
                </a:spcAft>
                <a:defRPr/>
              </a:pPr>
              <a:t>22/02/2012</a:t>
            </a:fld>
            <a:endParaRPr lang="en-GB">
              <a:solidFill>
                <a:srgbClr val="80808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lgn="ct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fontAlgn="base">
              <a:spcBef>
                <a:spcPct val="0"/>
              </a:spcBef>
              <a:spcAft>
                <a:spcPct val="0"/>
              </a:spcAft>
              <a:defRPr/>
            </a:pPr>
            <a:fld id="{D2A685DF-31F2-469A-9D94-569180D327BB}" type="slidenum">
              <a:rPr lang="en-GB">
                <a:solidFill>
                  <a:srgbClr val="000000"/>
                </a:solidFill>
              </a:rPr>
              <a:pPr fontAlgn="base">
                <a:spcBef>
                  <a:spcPct val="0"/>
                </a:spcBef>
                <a:spcAft>
                  <a:spcPct val="0"/>
                </a:spcAft>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p:txStyles>
    <p:titleStyle>
      <a:lvl1pPr algn="ctr" rtl="0" eaLnBrk="0" fontAlgn="base" hangingPunct="0">
        <a:spcBef>
          <a:spcPct val="0"/>
        </a:spcBef>
        <a:spcAft>
          <a:spcPct val="0"/>
        </a:spcAft>
        <a:defRPr sz="4000" b="1">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2pPr>
      <a:lvl3pPr algn="ctr" rtl="0" eaLnBrk="0" fontAlgn="base" hangingPunct="0">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3pPr>
      <a:lvl4pPr algn="ctr" rtl="0" eaLnBrk="0" fontAlgn="base" hangingPunct="0">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4pPr>
      <a:lvl5pPr algn="ctr" rtl="0" eaLnBrk="0" fontAlgn="base" hangingPunct="0">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5pPr>
      <a:lvl6pPr marL="457200"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6pPr>
      <a:lvl7pPr marL="914400"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7pPr>
      <a:lvl8pPr marL="1371600"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8pPr>
      <a:lvl9pPr marL="1828800" algn="ctr" rtl="0" fontAlgn="base">
        <a:spcBef>
          <a:spcPct val="0"/>
        </a:spcBef>
        <a:spcAft>
          <a:spcPct val="0"/>
        </a:spcAft>
        <a:defRPr sz="40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9442" name="Picture 2" descr="slide_background"/>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p:spPr>
      </p:pic>
      <p:sp>
        <p:nvSpPr>
          <p:cNvPr id="189443" name="Text Box 3"/>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fontAlgn="base">
              <a:spcBef>
                <a:spcPct val="50000"/>
              </a:spcBef>
              <a:spcAft>
                <a:spcPct val="0"/>
              </a:spcAft>
            </a:pPr>
            <a:fld id="{D7ACC29B-D6C2-43D7-9DC2-F78E74C09CAD}" type="slidenum">
              <a:rPr lang="en-GB" sz="1000" smtClean="0">
                <a:solidFill>
                  <a:srgbClr val="5B0091"/>
                </a:solidFill>
                <a:cs typeface="Arial" charset="0"/>
              </a:rPr>
              <a:pPr algn="ctr" fontAlgn="base">
                <a:spcBef>
                  <a:spcPct val="50000"/>
                </a:spcBef>
                <a:spcAft>
                  <a:spcPct val="0"/>
                </a:spcAft>
              </a:pPr>
              <a:t>‹#›</a:t>
            </a:fld>
            <a:r>
              <a:rPr lang="en-GB" sz="1000" smtClean="0">
                <a:solidFill>
                  <a:srgbClr val="5B0091"/>
                </a:solidFill>
                <a:cs typeface="Arial" charset="0"/>
              </a:rPr>
              <a:t> of 39</a:t>
            </a:r>
          </a:p>
        </p:txBody>
      </p:sp>
      <p:sp>
        <p:nvSpPr>
          <p:cNvPr id="189444" name="Text Box 4"/>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fontAlgn="base" hangingPunct="0">
              <a:spcBef>
                <a:spcPct val="0"/>
              </a:spcBef>
              <a:spcAft>
                <a:spcPct val="0"/>
              </a:spcAft>
            </a:pPr>
            <a:r>
              <a:rPr lang="en-GB" sz="1000" smtClean="0">
                <a:solidFill>
                  <a:srgbClr val="5B0091"/>
                </a:solidFill>
                <a:cs typeface="Arial" charset="0"/>
              </a:rPr>
              <a:t>© Boardworks Ltd 2007</a:t>
            </a:r>
          </a:p>
        </p:txBody>
      </p:sp>
      <p:pic>
        <p:nvPicPr>
          <p:cNvPr id="189445" name="Picture 5" descr="back_arrow_trans">
            <a:hlinkClick r:id="" action="ppaction://hlinkshowjump?jump=previousslide"/>
          </p:cNvPr>
          <p:cNvPicPr>
            <a:picLocks noChangeAspect="1" noChangeArrowheads="1"/>
          </p:cNvPicPr>
          <p:nvPr userDrawn="1"/>
        </p:nvPicPr>
        <p:blipFill>
          <a:blip r:embed="rId14" cstate="print"/>
          <a:srcRect/>
          <a:stretch>
            <a:fillRect/>
          </a:stretch>
        </p:blipFill>
        <p:spPr bwMode="auto">
          <a:xfrm>
            <a:off x="107950" y="6167438"/>
            <a:ext cx="630238" cy="574675"/>
          </a:xfrm>
          <a:prstGeom prst="rect">
            <a:avLst/>
          </a:prstGeom>
          <a:noFill/>
        </p:spPr>
      </p:pic>
      <p:sp>
        <p:nvSpPr>
          <p:cNvPr id="189446" name="Rectangle 6"/>
          <p:cNvSpPr>
            <a:spLocks noGrp="1" noChangeArrowheads="1"/>
          </p:cNvSpPr>
          <p:nvPr>
            <p:ph type="title"/>
          </p:nvPr>
        </p:nvSpPr>
        <p:spPr bwMode="auto">
          <a:xfrm>
            <a:off x="557213" y="53975"/>
            <a:ext cx="7240587"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pic>
        <p:nvPicPr>
          <p:cNvPr id="189447" name="Picture 7" descr="forward_arrow_grey">
            <a:hlinkClick r:id="" action="ppaction://hlinkshowjump?jump=nextslide"/>
          </p:cNvPr>
          <p:cNvPicPr>
            <a:picLocks noChangeAspect="1" noChangeArrowheads="1"/>
          </p:cNvPicPr>
          <p:nvPr userDrawn="1"/>
        </p:nvPicPr>
        <p:blipFill>
          <a:blip r:embed="rId15" cstate="print"/>
          <a:srcRect/>
          <a:stretch>
            <a:fillRect/>
          </a:stretch>
        </p:blipFill>
        <p:spPr bwMode="auto">
          <a:xfrm>
            <a:off x="8447088" y="6167438"/>
            <a:ext cx="630237" cy="574675"/>
          </a:xfrm>
          <a:prstGeom prst="rect">
            <a:avLst/>
          </a:prstGeom>
          <a:noFill/>
        </p:spPr>
      </p:pic>
      <p:grpSp>
        <p:nvGrpSpPr>
          <p:cNvPr id="2" name="Group 8"/>
          <p:cNvGrpSpPr>
            <a:grpSpLocks/>
          </p:cNvGrpSpPr>
          <p:nvPr userDrawn="1"/>
        </p:nvGrpSpPr>
        <p:grpSpPr bwMode="auto">
          <a:xfrm>
            <a:off x="222250" y="146050"/>
            <a:ext cx="360363" cy="360363"/>
            <a:chOff x="660" y="819"/>
            <a:chExt cx="227" cy="227"/>
          </a:xfrm>
        </p:grpSpPr>
        <p:sp>
          <p:nvSpPr>
            <p:cNvPr id="189449" name="Oval 9"/>
            <p:cNvSpPr>
              <a:spLocks noChangeArrowheads="1"/>
            </p:cNvSpPr>
            <p:nvPr userDrawn="1"/>
          </p:nvSpPr>
          <p:spPr bwMode="auto">
            <a:xfrm>
              <a:off x="660" y="819"/>
              <a:ext cx="227" cy="227"/>
            </a:xfrm>
            <a:prstGeom prst="ellipse">
              <a:avLst/>
            </a:prstGeom>
            <a:solidFill>
              <a:srgbClr val="CC00CC"/>
            </a:solidFill>
            <a:ln w="9525">
              <a:solidFill>
                <a:srgbClr val="000066"/>
              </a:solidFill>
              <a:round/>
              <a:headEnd/>
              <a:tailEnd/>
            </a:ln>
            <a:effectLst/>
          </p:spPr>
          <p:txBody>
            <a:bodyPr wrap="none" anchor="ctr"/>
            <a:lstStyle/>
            <a:p>
              <a:pPr algn="ctr" fontAlgn="base">
                <a:spcBef>
                  <a:spcPct val="50000"/>
                </a:spcBef>
                <a:spcAft>
                  <a:spcPct val="0"/>
                </a:spcAft>
              </a:pPr>
              <a:endParaRPr lang="en-US" sz="2400" smtClean="0">
                <a:solidFill>
                  <a:srgbClr val="CC00CC"/>
                </a:solidFill>
              </a:endParaRPr>
            </a:p>
          </p:txBody>
        </p:sp>
        <p:pic>
          <p:nvPicPr>
            <p:cNvPr id="189450" name="Picture 10" descr="small circle"/>
            <p:cNvPicPr>
              <a:picLocks noChangeAspect="1" noChangeArrowheads="1"/>
            </p:cNvPicPr>
            <p:nvPr userDrawn="1"/>
          </p:nvPicPr>
          <p:blipFill>
            <a:blip r:embed="rId16" cstate="print"/>
            <a:srcRect/>
            <a:stretch>
              <a:fillRect/>
            </a:stretch>
          </p:blipFill>
          <p:spPr bwMode="auto">
            <a:xfrm>
              <a:off x="672" y="830"/>
              <a:ext cx="204" cy="20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l" rtl="0" fontAlgn="base">
        <a:spcBef>
          <a:spcPct val="0"/>
        </a:spcBef>
        <a:spcAft>
          <a:spcPct val="0"/>
        </a:spcAft>
        <a:defRPr sz="2800" b="1">
          <a:solidFill>
            <a:srgbClr val="CC00CC"/>
          </a:solidFill>
          <a:latin typeface="+mj-lt"/>
          <a:ea typeface="+mj-ea"/>
          <a:cs typeface="+mj-cs"/>
        </a:defRPr>
      </a:lvl1pPr>
      <a:lvl2pPr algn="l" rtl="0" fontAlgn="base">
        <a:spcBef>
          <a:spcPct val="0"/>
        </a:spcBef>
        <a:spcAft>
          <a:spcPct val="0"/>
        </a:spcAft>
        <a:defRPr sz="2800" b="1">
          <a:solidFill>
            <a:srgbClr val="CC00CC"/>
          </a:solidFill>
          <a:latin typeface="Arial" charset="0"/>
        </a:defRPr>
      </a:lvl2pPr>
      <a:lvl3pPr algn="l" rtl="0" fontAlgn="base">
        <a:spcBef>
          <a:spcPct val="0"/>
        </a:spcBef>
        <a:spcAft>
          <a:spcPct val="0"/>
        </a:spcAft>
        <a:defRPr sz="2800" b="1">
          <a:solidFill>
            <a:srgbClr val="CC00CC"/>
          </a:solidFill>
          <a:latin typeface="Arial" charset="0"/>
        </a:defRPr>
      </a:lvl3pPr>
      <a:lvl4pPr algn="l" rtl="0" fontAlgn="base">
        <a:spcBef>
          <a:spcPct val="0"/>
        </a:spcBef>
        <a:spcAft>
          <a:spcPct val="0"/>
        </a:spcAft>
        <a:defRPr sz="2800" b="1">
          <a:solidFill>
            <a:srgbClr val="CC00CC"/>
          </a:solidFill>
          <a:latin typeface="Arial" charset="0"/>
        </a:defRPr>
      </a:lvl4pPr>
      <a:lvl5pPr algn="l" rtl="0" fontAlgn="base">
        <a:spcBef>
          <a:spcPct val="0"/>
        </a:spcBef>
        <a:spcAft>
          <a:spcPct val="0"/>
        </a:spcAft>
        <a:defRPr sz="2800" b="1">
          <a:solidFill>
            <a:srgbClr val="CC00CC"/>
          </a:solidFill>
          <a:latin typeface="Arial" charset="0"/>
        </a:defRPr>
      </a:lvl5pPr>
      <a:lvl6pPr marL="457200" algn="l" rtl="0" fontAlgn="base">
        <a:spcBef>
          <a:spcPct val="0"/>
        </a:spcBef>
        <a:spcAft>
          <a:spcPct val="0"/>
        </a:spcAft>
        <a:defRPr sz="2800" b="1">
          <a:solidFill>
            <a:srgbClr val="CC00CC"/>
          </a:solidFill>
          <a:latin typeface="Arial" charset="0"/>
        </a:defRPr>
      </a:lvl6pPr>
      <a:lvl7pPr marL="914400" algn="l" rtl="0" fontAlgn="base">
        <a:spcBef>
          <a:spcPct val="0"/>
        </a:spcBef>
        <a:spcAft>
          <a:spcPct val="0"/>
        </a:spcAft>
        <a:defRPr sz="2800" b="1">
          <a:solidFill>
            <a:srgbClr val="CC00CC"/>
          </a:solidFill>
          <a:latin typeface="Arial" charset="0"/>
        </a:defRPr>
      </a:lvl7pPr>
      <a:lvl8pPr marL="1371600" algn="l" rtl="0" fontAlgn="base">
        <a:spcBef>
          <a:spcPct val="0"/>
        </a:spcBef>
        <a:spcAft>
          <a:spcPct val="0"/>
        </a:spcAft>
        <a:defRPr sz="2800" b="1">
          <a:solidFill>
            <a:srgbClr val="CC00CC"/>
          </a:solidFill>
          <a:latin typeface="Arial" charset="0"/>
        </a:defRPr>
      </a:lvl8pPr>
      <a:lvl9pPr marL="1828800" algn="l" rtl="0" fontAlgn="base">
        <a:spcBef>
          <a:spcPct val="0"/>
        </a:spcBef>
        <a:spcAft>
          <a:spcPct val="0"/>
        </a:spcAft>
        <a:defRPr sz="2800" b="1">
          <a:solidFill>
            <a:srgbClr val="CC00CC"/>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2A7FF"/>
            </a:gs>
            <a:gs pos="50000">
              <a:srgbClr val="9900CC"/>
            </a:gs>
            <a:gs pos="100000">
              <a:srgbClr val="E2A7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7640460-A02E-4684-89A7-F87C1634953F}"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k.youtube.com/watch?v=qW6OrdLkCLU" TargetMode="External"/><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control" Target="../activeX/activeX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control" Target="../activeX/activeX3.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control" Target="../activeX/activeX4.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0.xml"/><Relationship Id="rId5" Type="http://schemas.openxmlformats.org/officeDocument/2006/relationships/image" Target="../media/image6.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6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en/9/99/AlexanderLitvinenko.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WXoYmnx0K5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GB"/>
          </a:p>
        </p:txBody>
      </p:sp>
      <p:sp>
        <p:nvSpPr>
          <p:cNvPr id="2051" name="Rectangle 3"/>
          <p:cNvSpPr>
            <a:spLocks noGrp="1" noChangeArrowheads="1"/>
          </p:cNvSpPr>
          <p:nvPr>
            <p:ph type="subTitle" idx="1"/>
          </p:nvPr>
        </p:nvSpPr>
        <p:spPr/>
        <p:txBody>
          <a:bodyPr/>
          <a:lstStyle/>
          <a:p>
            <a:endParaRPr lang="en-GB"/>
          </a:p>
        </p:txBody>
      </p:sp>
      <p:pic>
        <p:nvPicPr>
          <p:cNvPr id="2053" name="Picture 5" descr="radiation_warning_symbol"/>
          <p:cNvPicPr>
            <a:picLocks noChangeAspect="1" noChangeArrowheads="1"/>
          </p:cNvPicPr>
          <p:nvPr/>
        </p:nvPicPr>
        <p:blipFill>
          <a:blip r:embed="rId2" cstate="print"/>
          <a:srcRect/>
          <a:stretch>
            <a:fillRect/>
          </a:stretch>
        </p:blipFill>
        <p:spPr bwMode="auto">
          <a:xfrm>
            <a:off x="0" y="3933825"/>
            <a:ext cx="2376488" cy="2314575"/>
          </a:xfrm>
          <a:prstGeom prst="rect">
            <a:avLst/>
          </a:prstGeom>
          <a:noFill/>
        </p:spPr>
      </p:pic>
      <p:sp>
        <p:nvSpPr>
          <p:cNvPr id="2055" name="WordArt 7">
            <a:hlinkClick r:id="rId3"/>
          </p:cNvPr>
          <p:cNvSpPr>
            <a:spLocks noChangeArrowheads="1" noChangeShapeType="1" noTextEdit="1"/>
          </p:cNvSpPr>
          <p:nvPr/>
        </p:nvSpPr>
        <p:spPr bwMode="auto">
          <a:xfrm>
            <a:off x="1116013" y="908050"/>
            <a:ext cx="6732587" cy="24479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b="1" kern="10" smtClean="0">
                <a:ln w="9525">
                  <a:noFill/>
                  <a:round/>
                  <a:headEnd/>
                  <a:tailEnd/>
                </a:ln>
                <a:solidFill>
                  <a:srgbClr val="FFFF00"/>
                </a:solidFill>
                <a:effectLst>
                  <a:outerShdw dist="35921" dir="2700000" algn="ctr" rotWithShape="0">
                    <a:srgbClr val="C0C0C0">
                      <a:alpha val="80000"/>
                    </a:srgbClr>
                  </a:outerShdw>
                </a:effectLst>
                <a:latin typeface="Impact"/>
              </a:rPr>
              <a:t>IS RADIATION WORTH </a:t>
            </a:r>
          </a:p>
          <a:p>
            <a:pPr algn="ctr" fontAlgn="base">
              <a:spcBef>
                <a:spcPct val="0"/>
              </a:spcBef>
              <a:spcAft>
                <a:spcPct val="0"/>
              </a:spcAft>
            </a:pPr>
            <a:r>
              <a:rPr lang="en-GB" sz="3600" b="1" kern="10" smtClean="0">
                <a:ln w="9525">
                  <a:noFill/>
                  <a:round/>
                  <a:headEnd/>
                  <a:tailEnd/>
                </a:ln>
                <a:solidFill>
                  <a:srgbClr val="FFFF00"/>
                </a:solidFill>
                <a:effectLst>
                  <a:outerShdw dist="35921" dir="2700000" algn="ctr" rotWithShape="0">
                    <a:srgbClr val="C0C0C0">
                      <a:alpha val="80000"/>
                    </a:srgbClr>
                  </a:outerShdw>
                </a:effectLst>
                <a:latin typeface="Impact"/>
              </a:rPr>
              <a:t>THE RISK??</a:t>
            </a:r>
          </a:p>
        </p:txBody>
      </p:sp>
      <p:pic>
        <p:nvPicPr>
          <p:cNvPr id="2057" name="Picture 9" descr="alexander_litvinenko_GI11"/>
          <p:cNvPicPr>
            <a:picLocks noChangeAspect="1" noChangeArrowheads="1"/>
          </p:cNvPicPr>
          <p:nvPr/>
        </p:nvPicPr>
        <p:blipFill>
          <a:blip r:embed="rId4" cstate="print"/>
          <a:srcRect/>
          <a:stretch>
            <a:fillRect/>
          </a:stretch>
        </p:blipFill>
        <p:spPr bwMode="auto">
          <a:xfrm>
            <a:off x="3348038" y="3933825"/>
            <a:ext cx="2305050" cy="2305050"/>
          </a:xfrm>
          <a:prstGeom prst="rect">
            <a:avLst/>
          </a:prstGeom>
          <a:noFill/>
        </p:spPr>
      </p:pic>
      <p:pic>
        <p:nvPicPr>
          <p:cNvPr id="2058" name="Picture 10" descr="radiation_warning_symbol"/>
          <p:cNvPicPr>
            <a:picLocks noChangeAspect="1" noChangeArrowheads="1"/>
          </p:cNvPicPr>
          <p:nvPr/>
        </p:nvPicPr>
        <p:blipFill>
          <a:blip r:embed="rId2" cstate="print"/>
          <a:srcRect/>
          <a:stretch>
            <a:fillRect/>
          </a:stretch>
        </p:blipFill>
        <p:spPr bwMode="auto">
          <a:xfrm>
            <a:off x="6588125" y="3933825"/>
            <a:ext cx="2376488" cy="23145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1938"/>
            <a:ext cx="8229600" cy="1143000"/>
          </a:xfrm>
        </p:spPr>
        <p:txBody>
          <a:bodyPr/>
          <a:lstStyle/>
          <a:p>
            <a:pPr eaLnBrk="1" hangingPunct="1">
              <a:lnSpc>
                <a:spcPct val="90000"/>
              </a:lnSpc>
              <a:buFont typeface="Comic Sans MS" pitchFamily="6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u="sng" dirty="0" smtClean="0">
                <a:latin typeface="Lucida Sans" pitchFamily="34" charset="0"/>
              </a:rPr>
              <a:t>External Effects</a:t>
            </a:r>
            <a:endParaRPr lang="en-GB" dirty="0" smtClean="0"/>
          </a:p>
        </p:txBody>
      </p:sp>
      <p:sp>
        <p:nvSpPr>
          <p:cNvPr id="19461" name="Line 5"/>
          <p:cNvSpPr>
            <a:spLocks noChangeShapeType="1"/>
          </p:cNvSpPr>
          <p:nvPr/>
        </p:nvSpPr>
        <p:spPr bwMode="auto">
          <a:xfrm>
            <a:off x="1331913" y="404813"/>
            <a:ext cx="7812087" cy="1587"/>
          </a:xfrm>
          <a:prstGeom prst="line">
            <a:avLst/>
          </a:prstGeom>
          <a:noFill/>
          <a:ln w="9360">
            <a:solidFill>
              <a:srgbClr val="000000"/>
            </a:solidFill>
            <a:round/>
            <a:headEnd/>
            <a:tailEnd/>
          </a:ln>
        </p:spPr>
        <p:txBody>
          <a:bodyPr/>
          <a:lstStyle/>
          <a:p>
            <a:pPr eaLnBrk="0" fontAlgn="base" hangingPunct="0">
              <a:spcBef>
                <a:spcPct val="0"/>
              </a:spcBef>
              <a:spcAft>
                <a:spcPct val="0"/>
              </a:spcAft>
            </a:pPr>
            <a:endParaRPr lang="en-GB" sz="1400" smtClean="0">
              <a:solidFill>
                <a:srgbClr val="000000"/>
              </a:solidFill>
              <a:latin typeface="Comic Sans MS" pitchFamily="66" charset="0"/>
            </a:endParaRPr>
          </a:p>
        </p:txBody>
      </p:sp>
      <p:pic>
        <p:nvPicPr>
          <p:cNvPr id="19463" name="Picture 14" descr="Defaul1"/>
          <p:cNvPicPr>
            <a:picLocks noChangeAspect="1" noChangeArrowheads="1"/>
          </p:cNvPicPr>
          <p:nvPr/>
        </p:nvPicPr>
        <p:blipFill>
          <a:blip r:embed="rId3" cstate="print"/>
          <a:srcRect/>
          <a:stretch>
            <a:fillRect/>
          </a:stretch>
        </p:blipFill>
        <p:spPr bwMode="auto">
          <a:xfrm>
            <a:off x="1417638" y="1403350"/>
            <a:ext cx="3057525" cy="2374900"/>
          </a:xfrm>
          <a:prstGeom prst="rect">
            <a:avLst/>
          </a:prstGeom>
          <a:noFill/>
          <a:ln w="9525">
            <a:noFill/>
            <a:miter lim="800000"/>
            <a:headEnd/>
            <a:tailEnd/>
          </a:ln>
        </p:spPr>
      </p:pic>
      <p:sp>
        <p:nvSpPr>
          <p:cNvPr id="19464" name="Text Box 15"/>
          <p:cNvSpPr txBox="1">
            <a:spLocks noChangeArrowheads="1"/>
          </p:cNvSpPr>
          <p:nvPr/>
        </p:nvSpPr>
        <p:spPr bwMode="auto">
          <a:xfrm>
            <a:off x="2336800" y="1270000"/>
            <a:ext cx="4140200" cy="314325"/>
          </a:xfrm>
          <a:prstGeom prst="rect">
            <a:avLst/>
          </a:prstGeom>
          <a:solidFill>
            <a:schemeClr val="bg1"/>
          </a:solidFill>
          <a:ln w="9525">
            <a:solidFill>
              <a:schemeClr val="tx1"/>
            </a:solidFill>
            <a:miter lim="800000"/>
            <a:headEnd/>
            <a:tailEnd/>
          </a:ln>
        </p:spPr>
        <p:txBody>
          <a:bodyPr>
            <a:spAutoFit/>
          </a:bodyPr>
          <a:lstStyle/>
          <a:p>
            <a:pPr eaLnBrk="0" fontAlgn="base" hangingPunct="0">
              <a:spcBef>
                <a:spcPct val="50000"/>
              </a:spcBef>
              <a:spcAft>
                <a:spcPct val="0"/>
              </a:spcAft>
            </a:pPr>
            <a:r>
              <a:rPr lang="en-GB" sz="1400" b="1" i="1" smtClean="0">
                <a:solidFill>
                  <a:srgbClr val="000000"/>
                </a:solidFill>
                <a:latin typeface="Lucida Sans" pitchFamily="34" charset="0"/>
              </a:rPr>
              <a:t>Hydrogen peroxide production in the eye</a:t>
            </a:r>
            <a:endParaRPr lang="en-US" sz="1400" b="1" i="1" smtClean="0">
              <a:solidFill>
                <a:srgbClr val="000000"/>
              </a:solidFill>
              <a:latin typeface="Lucida Sans" pitchFamily="34" charset="0"/>
            </a:endParaRPr>
          </a:p>
        </p:txBody>
      </p:sp>
      <p:pic>
        <p:nvPicPr>
          <p:cNvPr id="19465" name="Picture 17" descr="WE11"/>
          <p:cNvPicPr>
            <a:picLocks noChangeAspect="1" noChangeArrowheads="1"/>
          </p:cNvPicPr>
          <p:nvPr/>
        </p:nvPicPr>
        <p:blipFill>
          <a:blip r:embed="rId4" cstate="print"/>
          <a:srcRect/>
          <a:stretch>
            <a:fillRect/>
          </a:stretch>
        </p:blipFill>
        <p:spPr bwMode="auto">
          <a:xfrm>
            <a:off x="622300" y="4013200"/>
            <a:ext cx="2679700" cy="2679700"/>
          </a:xfrm>
          <a:prstGeom prst="rect">
            <a:avLst/>
          </a:prstGeom>
          <a:noFill/>
          <a:ln w="9525">
            <a:noFill/>
            <a:miter lim="800000"/>
            <a:headEnd/>
            <a:tailEnd/>
          </a:ln>
        </p:spPr>
      </p:pic>
      <p:pic>
        <p:nvPicPr>
          <p:cNvPr id="19466" name="Picture 19" descr="Keloids"/>
          <p:cNvPicPr>
            <a:picLocks noChangeAspect="1" noChangeArrowheads="1"/>
          </p:cNvPicPr>
          <p:nvPr/>
        </p:nvPicPr>
        <p:blipFill>
          <a:blip r:embed="rId5" cstate="print"/>
          <a:srcRect/>
          <a:stretch>
            <a:fillRect/>
          </a:stretch>
        </p:blipFill>
        <p:spPr bwMode="auto">
          <a:xfrm>
            <a:off x="5640388" y="2192338"/>
            <a:ext cx="3311525" cy="4510087"/>
          </a:xfrm>
          <a:prstGeom prst="rect">
            <a:avLst/>
          </a:prstGeom>
          <a:noFill/>
          <a:ln w="9525">
            <a:noFill/>
            <a:miter lim="800000"/>
            <a:headEnd/>
            <a:tailEnd/>
          </a:ln>
        </p:spPr>
      </p:pic>
      <p:sp>
        <p:nvSpPr>
          <p:cNvPr id="19467" name="Text Box 10"/>
          <p:cNvSpPr txBox="1">
            <a:spLocks noChangeArrowheads="1"/>
          </p:cNvSpPr>
          <p:nvPr/>
        </p:nvSpPr>
        <p:spPr bwMode="auto">
          <a:xfrm>
            <a:off x="7302500" y="2057400"/>
            <a:ext cx="1714500" cy="314325"/>
          </a:xfrm>
          <a:prstGeom prst="rect">
            <a:avLst/>
          </a:prstGeom>
          <a:solidFill>
            <a:schemeClr val="bg1"/>
          </a:solidFill>
          <a:ln w="9525">
            <a:solidFill>
              <a:schemeClr val="tx1"/>
            </a:solidFill>
            <a:miter lim="800000"/>
            <a:headEnd/>
            <a:tailEnd/>
          </a:ln>
        </p:spPr>
        <p:txBody>
          <a:bodyPr>
            <a:spAutoFit/>
          </a:bodyPr>
          <a:lstStyle/>
          <a:p>
            <a:pPr eaLnBrk="0" fontAlgn="base" hangingPunct="0">
              <a:spcBef>
                <a:spcPct val="50000"/>
              </a:spcBef>
              <a:spcAft>
                <a:spcPct val="0"/>
              </a:spcAft>
            </a:pPr>
            <a:r>
              <a:rPr lang="en-GB" sz="1400" b="1" i="1" smtClean="0">
                <a:solidFill>
                  <a:srgbClr val="000000"/>
                </a:solidFill>
                <a:latin typeface="Lucida Sans" pitchFamily="34" charset="0"/>
              </a:rPr>
              <a:t>Radiation Burns</a:t>
            </a:r>
            <a:endParaRPr lang="en-US" sz="1400" b="1" i="1" smtClean="0">
              <a:solidFill>
                <a:srgbClr val="000000"/>
              </a:solidFill>
              <a:latin typeface="Lucida Sans" pitchFamily="34" charset="0"/>
            </a:endParaRPr>
          </a:p>
        </p:txBody>
      </p:sp>
      <p:pic>
        <p:nvPicPr>
          <p:cNvPr id="19468" name="Picture 21" descr="mutatedhand"/>
          <p:cNvPicPr>
            <a:picLocks noChangeAspect="1" noChangeArrowheads="1"/>
          </p:cNvPicPr>
          <p:nvPr/>
        </p:nvPicPr>
        <p:blipFill>
          <a:blip r:embed="rId6" cstate="print"/>
          <a:srcRect/>
          <a:stretch>
            <a:fillRect/>
          </a:stretch>
        </p:blipFill>
        <p:spPr bwMode="auto">
          <a:xfrm>
            <a:off x="3757613" y="4462463"/>
            <a:ext cx="1476375" cy="1971675"/>
          </a:xfrm>
          <a:prstGeom prst="rect">
            <a:avLst/>
          </a:prstGeom>
          <a:noFill/>
          <a:ln w="9525">
            <a:noFill/>
            <a:miter lim="800000"/>
            <a:headEnd/>
            <a:tailEnd/>
          </a:ln>
        </p:spPr>
      </p:pic>
      <p:sp>
        <p:nvSpPr>
          <p:cNvPr id="19469" name="Text Box 22"/>
          <p:cNvSpPr txBox="1">
            <a:spLocks noChangeArrowheads="1"/>
          </p:cNvSpPr>
          <p:nvPr/>
        </p:nvSpPr>
        <p:spPr bwMode="auto">
          <a:xfrm>
            <a:off x="4495800" y="4356100"/>
            <a:ext cx="1041400" cy="314325"/>
          </a:xfrm>
          <a:prstGeom prst="rect">
            <a:avLst/>
          </a:prstGeom>
          <a:solidFill>
            <a:schemeClr val="bg1"/>
          </a:solidFill>
          <a:ln w="9525">
            <a:solidFill>
              <a:schemeClr val="tx1"/>
            </a:solidFill>
            <a:miter lim="800000"/>
            <a:headEnd/>
            <a:tailEnd/>
          </a:ln>
        </p:spPr>
        <p:txBody>
          <a:bodyPr>
            <a:spAutoFit/>
          </a:bodyPr>
          <a:lstStyle/>
          <a:p>
            <a:pPr eaLnBrk="0" fontAlgn="base" hangingPunct="0">
              <a:spcBef>
                <a:spcPct val="50000"/>
              </a:spcBef>
              <a:spcAft>
                <a:spcPct val="0"/>
              </a:spcAft>
            </a:pPr>
            <a:r>
              <a:rPr lang="en-GB" sz="1400" b="1" i="1" smtClean="0">
                <a:solidFill>
                  <a:srgbClr val="000000"/>
                </a:solidFill>
                <a:latin typeface="Lucida Sans" pitchFamily="34" charset="0"/>
              </a:rPr>
              <a:t>Mutation</a:t>
            </a:r>
            <a:endParaRPr lang="en-US" sz="1400" b="1" i="1" smtClean="0">
              <a:solidFill>
                <a:srgbClr val="000000"/>
              </a:solidFill>
              <a:latin typeface="Lucida Sans" pitchFamily="34" charset="0"/>
            </a:endParaRPr>
          </a:p>
        </p:txBody>
      </p:sp>
      <p:sp>
        <p:nvSpPr>
          <p:cNvPr id="19470" name="Text Box 23"/>
          <p:cNvSpPr txBox="1">
            <a:spLocks noChangeArrowheads="1"/>
          </p:cNvSpPr>
          <p:nvPr/>
        </p:nvSpPr>
        <p:spPr bwMode="auto">
          <a:xfrm>
            <a:off x="2311400" y="3886200"/>
            <a:ext cx="1092200" cy="314325"/>
          </a:xfrm>
          <a:prstGeom prst="rect">
            <a:avLst/>
          </a:prstGeom>
          <a:solidFill>
            <a:schemeClr val="bg1"/>
          </a:solidFill>
          <a:ln w="9525">
            <a:solidFill>
              <a:schemeClr val="tx1"/>
            </a:solidFill>
            <a:miter lim="800000"/>
            <a:headEnd/>
            <a:tailEnd/>
          </a:ln>
        </p:spPr>
        <p:txBody>
          <a:bodyPr>
            <a:spAutoFit/>
          </a:bodyPr>
          <a:lstStyle/>
          <a:p>
            <a:pPr eaLnBrk="0" fontAlgn="base" hangingPunct="0">
              <a:spcBef>
                <a:spcPct val="50000"/>
              </a:spcBef>
              <a:spcAft>
                <a:spcPct val="0"/>
              </a:spcAft>
            </a:pPr>
            <a:r>
              <a:rPr lang="en-GB" sz="1400" b="1" i="1" smtClean="0">
                <a:solidFill>
                  <a:srgbClr val="000000"/>
                </a:solidFill>
                <a:latin typeface="Lucida Sans" pitchFamily="34" charset="0"/>
              </a:rPr>
              <a:t>Hair Loss</a:t>
            </a:r>
            <a:endParaRPr lang="en-US" sz="1400" b="1" i="1" smtClean="0">
              <a:solidFill>
                <a:srgbClr val="000000"/>
              </a:solidFill>
              <a:latin typeface="Lucida San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additive="base">
                                        <p:cTn id="7" dur="500" fill="hold"/>
                                        <p:tgtEl>
                                          <p:spTgt spid="19463"/>
                                        </p:tgtEl>
                                        <p:attrNameLst>
                                          <p:attrName>ppt_x</p:attrName>
                                        </p:attrNameLst>
                                      </p:cBhvr>
                                      <p:tavLst>
                                        <p:tav tm="0">
                                          <p:val>
                                            <p:strVal val="#ppt_x"/>
                                          </p:val>
                                        </p:tav>
                                        <p:tav tm="100000">
                                          <p:val>
                                            <p:strVal val="#ppt_x"/>
                                          </p:val>
                                        </p:tav>
                                      </p:tavLst>
                                    </p:anim>
                                    <p:anim calcmode="lin" valueType="num">
                                      <p:cBhvr additive="base">
                                        <p:cTn id="8" dur="500" fill="hold"/>
                                        <p:tgtEl>
                                          <p:spTgt spid="194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464"/>
                                        </p:tgtEl>
                                        <p:attrNameLst>
                                          <p:attrName>style.visibility</p:attrName>
                                        </p:attrNameLst>
                                      </p:cBhvr>
                                      <p:to>
                                        <p:strVal val="visible"/>
                                      </p:to>
                                    </p:set>
                                    <p:anim calcmode="lin" valueType="num">
                                      <p:cBhvr additive="base">
                                        <p:cTn id="11" dur="500" fill="hold"/>
                                        <p:tgtEl>
                                          <p:spTgt spid="19464"/>
                                        </p:tgtEl>
                                        <p:attrNameLst>
                                          <p:attrName>ppt_x</p:attrName>
                                        </p:attrNameLst>
                                      </p:cBhvr>
                                      <p:tavLst>
                                        <p:tav tm="0">
                                          <p:val>
                                            <p:strVal val="#ppt_x"/>
                                          </p:val>
                                        </p:tav>
                                        <p:tav tm="100000">
                                          <p:val>
                                            <p:strVal val="#ppt_x"/>
                                          </p:val>
                                        </p:tav>
                                      </p:tavLst>
                                    </p:anim>
                                    <p:anim calcmode="lin" valueType="num">
                                      <p:cBhvr additive="base">
                                        <p:cTn id="12"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66"/>
                                        </p:tgtEl>
                                        <p:attrNameLst>
                                          <p:attrName>style.visibility</p:attrName>
                                        </p:attrNameLst>
                                      </p:cBhvr>
                                      <p:to>
                                        <p:strVal val="visible"/>
                                      </p:to>
                                    </p:set>
                                    <p:anim calcmode="lin" valueType="num">
                                      <p:cBhvr additive="base">
                                        <p:cTn id="17" dur="500" fill="hold"/>
                                        <p:tgtEl>
                                          <p:spTgt spid="19466"/>
                                        </p:tgtEl>
                                        <p:attrNameLst>
                                          <p:attrName>ppt_x</p:attrName>
                                        </p:attrNameLst>
                                      </p:cBhvr>
                                      <p:tavLst>
                                        <p:tav tm="0">
                                          <p:val>
                                            <p:strVal val="#ppt_x"/>
                                          </p:val>
                                        </p:tav>
                                        <p:tav tm="100000">
                                          <p:val>
                                            <p:strVal val="#ppt_x"/>
                                          </p:val>
                                        </p:tav>
                                      </p:tavLst>
                                    </p:anim>
                                    <p:anim calcmode="lin" valueType="num">
                                      <p:cBhvr additive="base">
                                        <p:cTn id="18" dur="500" fill="hold"/>
                                        <p:tgtEl>
                                          <p:spTgt spid="1946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467"/>
                                        </p:tgtEl>
                                        <p:attrNameLst>
                                          <p:attrName>style.visibility</p:attrName>
                                        </p:attrNameLst>
                                      </p:cBhvr>
                                      <p:to>
                                        <p:strVal val="visible"/>
                                      </p:to>
                                    </p:set>
                                    <p:anim calcmode="lin" valueType="num">
                                      <p:cBhvr additive="base">
                                        <p:cTn id="21" dur="500" fill="hold"/>
                                        <p:tgtEl>
                                          <p:spTgt spid="19467"/>
                                        </p:tgtEl>
                                        <p:attrNameLst>
                                          <p:attrName>ppt_x</p:attrName>
                                        </p:attrNameLst>
                                      </p:cBhvr>
                                      <p:tavLst>
                                        <p:tav tm="0">
                                          <p:val>
                                            <p:strVal val="#ppt_x"/>
                                          </p:val>
                                        </p:tav>
                                        <p:tav tm="100000">
                                          <p:val>
                                            <p:strVal val="#ppt_x"/>
                                          </p:val>
                                        </p:tav>
                                      </p:tavLst>
                                    </p:anim>
                                    <p:anim calcmode="lin" valueType="num">
                                      <p:cBhvr additive="base">
                                        <p:cTn id="22"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468"/>
                                        </p:tgtEl>
                                        <p:attrNameLst>
                                          <p:attrName>style.visibility</p:attrName>
                                        </p:attrNameLst>
                                      </p:cBhvr>
                                      <p:to>
                                        <p:strVal val="visible"/>
                                      </p:to>
                                    </p:set>
                                    <p:anim calcmode="lin" valueType="num">
                                      <p:cBhvr additive="base">
                                        <p:cTn id="27" dur="500" fill="hold"/>
                                        <p:tgtEl>
                                          <p:spTgt spid="19468"/>
                                        </p:tgtEl>
                                        <p:attrNameLst>
                                          <p:attrName>ppt_x</p:attrName>
                                        </p:attrNameLst>
                                      </p:cBhvr>
                                      <p:tavLst>
                                        <p:tav tm="0">
                                          <p:val>
                                            <p:strVal val="#ppt_x"/>
                                          </p:val>
                                        </p:tav>
                                        <p:tav tm="100000">
                                          <p:val>
                                            <p:strVal val="#ppt_x"/>
                                          </p:val>
                                        </p:tav>
                                      </p:tavLst>
                                    </p:anim>
                                    <p:anim calcmode="lin" valueType="num">
                                      <p:cBhvr additive="base">
                                        <p:cTn id="28" dur="500" fill="hold"/>
                                        <p:tgtEl>
                                          <p:spTgt spid="194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469"/>
                                        </p:tgtEl>
                                        <p:attrNameLst>
                                          <p:attrName>style.visibility</p:attrName>
                                        </p:attrNameLst>
                                      </p:cBhvr>
                                      <p:to>
                                        <p:strVal val="visible"/>
                                      </p:to>
                                    </p:set>
                                    <p:anim calcmode="lin" valueType="num">
                                      <p:cBhvr additive="base">
                                        <p:cTn id="31" dur="500" fill="hold"/>
                                        <p:tgtEl>
                                          <p:spTgt spid="19469"/>
                                        </p:tgtEl>
                                        <p:attrNameLst>
                                          <p:attrName>ppt_x</p:attrName>
                                        </p:attrNameLst>
                                      </p:cBhvr>
                                      <p:tavLst>
                                        <p:tav tm="0">
                                          <p:val>
                                            <p:strVal val="#ppt_x"/>
                                          </p:val>
                                        </p:tav>
                                        <p:tav tm="100000">
                                          <p:val>
                                            <p:strVal val="#ppt_x"/>
                                          </p:val>
                                        </p:tav>
                                      </p:tavLst>
                                    </p:anim>
                                    <p:anim calcmode="lin" valueType="num">
                                      <p:cBhvr additive="base">
                                        <p:cTn id="32"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465"/>
                                        </p:tgtEl>
                                        <p:attrNameLst>
                                          <p:attrName>style.visibility</p:attrName>
                                        </p:attrNameLst>
                                      </p:cBhvr>
                                      <p:to>
                                        <p:strVal val="visible"/>
                                      </p:to>
                                    </p:set>
                                    <p:anim calcmode="lin" valueType="num">
                                      <p:cBhvr additive="base">
                                        <p:cTn id="37" dur="500" fill="hold"/>
                                        <p:tgtEl>
                                          <p:spTgt spid="19465"/>
                                        </p:tgtEl>
                                        <p:attrNameLst>
                                          <p:attrName>ppt_x</p:attrName>
                                        </p:attrNameLst>
                                      </p:cBhvr>
                                      <p:tavLst>
                                        <p:tav tm="0">
                                          <p:val>
                                            <p:strVal val="#ppt_x"/>
                                          </p:val>
                                        </p:tav>
                                        <p:tav tm="100000">
                                          <p:val>
                                            <p:strVal val="#ppt_x"/>
                                          </p:val>
                                        </p:tav>
                                      </p:tavLst>
                                    </p:anim>
                                    <p:anim calcmode="lin" valueType="num">
                                      <p:cBhvr additive="base">
                                        <p:cTn id="38" dur="500" fill="hold"/>
                                        <p:tgtEl>
                                          <p:spTgt spid="1946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470"/>
                                        </p:tgtEl>
                                        <p:attrNameLst>
                                          <p:attrName>style.visibility</p:attrName>
                                        </p:attrNameLst>
                                      </p:cBhvr>
                                      <p:to>
                                        <p:strVal val="visible"/>
                                      </p:to>
                                    </p:set>
                                    <p:anim calcmode="lin" valueType="num">
                                      <p:cBhvr additive="base">
                                        <p:cTn id="41" dur="500" fill="hold"/>
                                        <p:tgtEl>
                                          <p:spTgt spid="19470"/>
                                        </p:tgtEl>
                                        <p:attrNameLst>
                                          <p:attrName>ppt_x</p:attrName>
                                        </p:attrNameLst>
                                      </p:cBhvr>
                                      <p:tavLst>
                                        <p:tav tm="0">
                                          <p:val>
                                            <p:strVal val="#ppt_x"/>
                                          </p:val>
                                        </p:tav>
                                        <p:tav tm="100000">
                                          <p:val>
                                            <p:strVal val="#ppt_x"/>
                                          </p:val>
                                        </p:tav>
                                      </p:tavLst>
                                    </p:anim>
                                    <p:anim calcmode="lin" valueType="num">
                                      <p:cBhvr additive="base">
                                        <p:cTn id="42"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7" grpId="0" animBg="1"/>
      <p:bldP spid="19469" grpId="0" animBg="1"/>
      <p:bldP spid="1947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46050" y="3086100"/>
            <a:ext cx="4616450" cy="4406900"/>
            <a:chOff x="2572" y="1880"/>
            <a:chExt cx="3132" cy="2944"/>
          </a:xfrm>
        </p:grpSpPr>
        <p:pic>
          <p:nvPicPr>
            <p:cNvPr id="21520" name="Picture 11" descr="anniv2"/>
            <p:cNvPicPr>
              <a:picLocks noChangeAspect="1" noChangeArrowheads="1"/>
            </p:cNvPicPr>
            <p:nvPr/>
          </p:nvPicPr>
          <p:blipFill>
            <a:blip r:embed="rId3" cstate="print"/>
            <a:srcRect/>
            <a:stretch>
              <a:fillRect/>
            </a:stretch>
          </p:blipFill>
          <p:spPr bwMode="auto">
            <a:xfrm>
              <a:off x="2758" y="1974"/>
              <a:ext cx="2913" cy="2809"/>
            </a:xfrm>
            <a:prstGeom prst="rect">
              <a:avLst/>
            </a:prstGeom>
            <a:noFill/>
            <a:ln w="9525">
              <a:noFill/>
              <a:miter lim="800000"/>
              <a:headEnd/>
              <a:tailEnd/>
            </a:ln>
          </p:spPr>
        </p:pic>
        <p:sp>
          <p:nvSpPr>
            <p:cNvPr id="21521" name="Rectangle 12"/>
            <p:cNvSpPr>
              <a:spLocks noChangeArrowheads="1"/>
            </p:cNvSpPr>
            <p:nvPr/>
          </p:nvSpPr>
          <p:spPr bwMode="auto">
            <a:xfrm>
              <a:off x="2684" y="4225"/>
              <a:ext cx="3020" cy="599"/>
            </a:xfrm>
            <a:prstGeom prst="rect">
              <a:avLst/>
            </a:prstGeom>
            <a:solidFill>
              <a:schemeClr val="bg1"/>
            </a:solidFill>
            <a:ln w="9525">
              <a:noFill/>
              <a:miter lim="800000"/>
              <a:headEnd/>
              <a:tailEnd/>
            </a:ln>
          </p:spPr>
          <p:txBody>
            <a:bodyPr wrap="none" anchor="ctr"/>
            <a:lstStyle/>
            <a:p>
              <a:pPr eaLnBrk="0" fontAlgn="base" hangingPunct="0">
                <a:spcBef>
                  <a:spcPct val="0"/>
                </a:spcBef>
                <a:spcAft>
                  <a:spcPct val="0"/>
                </a:spcAft>
              </a:pPr>
              <a:endParaRPr lang="en-US" sz="1400" smtClean="0">
                <a:solidFill>
                  <a:srgbClr val="000000"/>
                </a:solidFill>
                <a:latin typeface="Comic Sans MS" pitchFamily="66" charset="0"/>
              </a:endParaRPr>
            </a:p>
          </p:txBody>
        </p:sp>
        <p:sp>
          <p:nvSpPr>
            <p:cNvPr id="21522" name="Rectangle 13"/>
            <p:cNvSpPr>
              <a:spLocks noChangeArrowheads="1"/>
            </p:cNvSpPr>
            <p:nvPr/>
          </p:nvSpPr>
          <p:spPr bwMode="auto">
            <a:xfrm>
              <a:off x="2572" y="1880"/>
              <a:ext cx="491" cy="2764"/>
            </a:xfrm>
            <a:prstGeom prst="rect">
              <a:avLst/>
            </a:prstGeom>
            <a:solidFill>
              <a:schemeClr val="bg1"/>
            </a:solidFill>
            <a:ln w="9525">
              <a:noFill/>
              <a:miter lim="800000"/>
              <a:headEnd/>
              <a:tailEnd/>
            </a:ln>
          </p:spPr>
          <p:txBody>
            <a:bodyPr wrap="none" anchor="ctr"/>
            <a:lstStyle/>
            <a:p>
              <a:pPr eaLnBrk="0" fontAlgn="base" hangingPunct="0">
                <a:spcBef>
                  <a:spcPct val="0"/>
                </a:spcBef>
                <a:spcAft>
                  <a:spcPct val="0"/>
                </a:spcAft>
              </a:pPr>
              <a:endParaRPr lang="en-US" sz="1400" smtClean="0">
                <a:solidFill>
                  <a:srgbClr val="000000"/>
                </a:solidFill>
                <a:latin typeface="Comic Sans MS" pitchFamily="66" charset="0"/>
              </a:endParaRPr>
            </a:p>
          </p:txBody>
        </p:sp>
      </p:grpSp>
      <p:sp>
        <p:nvSpPr>
          <p:cNvPr id="21507" name="Rectangle 2"/>
          <p:cNvSpPr>
            <a:spLocks noGrp="1" noChangeArrowheads="1"/>
          </p:cNvSpPr>
          <p:nvPr>
            <p:ph type="title"/>
          </p:nvPr>
        </p:nvSpPr>
        <p:spPr>
          <a:xfrm>
            <a:off x="457200" y="261938"/>
            <a:ext cx="8229600" cy="1143000"/>
          </a:xfrm>
        </p:spPr>
        <p:txBody>
          <a:bodyPr/>
          <a:lstStyle/>
          <a:p>
            <a:pPr eaLnBrk="1" hangingPunct="1">
              <a:lnSpc>
                <a:spcPct val="90000"/>
              </a:lnSpc>
              <a:buFont typeface="Comic Sans MS" pitchFamily="6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u="sng" smtClean="0">
                <a:latin typeface="Lucida Sans" pitchFamily="34" charset="0"/>
              </a:rPr>
              <a:t>Radiation Hormesis</a:t>
            </a:r>
            <a:endParaRPr lang="en-GB" smtClean="0"/>
          </a:p>
        </p:txBody>
      </p:sp>
      <p:sp>
        <p:nvSpPr>
          <p:cNvPr id="21508" name="Line 3"/>
          <p:cNvSpPr>
            <a:spLocks noChangeShapeType="1"/>
          </p:cNvSpPr>
          <p:nvPr/>
        </p:nvSpPr>
        <p:spPr bwMode="auto">
          <a:xfrm flipV="1">
            <a:off x="395288" y="1047750"/>
            <a:ext cx="1587" cy="5815013"/>
          </a:xfrm>
          <a:prstGeom prst="line">
            <a:avLst/>
          </a:prstGeom>
          <a:noFill/>
          <a:ln w="9360">
            <a:solidFill>
              <a:srgbClr val="000000"/>
            </a:solidFill>
            <a:round/>
            <a:headEnd/>
            <a:tailEnd/>
          </a:ln>
        </p:spPr>
        <p:txBody>
          <a:bodyPr/>
          <a:lstStyle/>
          <a:p>
            <a:pPr eaLnBrk="0" fontAlgn="base" hangingPunct="0">
              <a:spcBef>
                <a:spcPct val="0"/>
              </a:spcBef>
              <a:spcAft>
                <a:spcPct val="0"/>
              </a:spcAft>
            </a:pPr>
            <a:endParaRPr lang="en-GB" sz="1400" smtClean="0">
              <a:solidFill>
                <a:srgbClr val="000000"/>
              </a:solidFill>
              <a:latin typeface="Comic Sans MS" pitchFamily="66" charset="0"/>
            </a:endParaRPr>
          </a:p>
        </p:txBody>
      </p:sp>
      <p:sp>
        <p:nvSpPr>
          <p:cNvPr id="21509" name="Text Box 4"/>
          <p:cNvSpPr txBox="1">
            <a:spLocks noChangeArrowheads="1"/>
          </p:cNvSpPr>
          <p:nvPr/>
        </p:nvSpPr>
        <p:spPr bwMode="auto">
          <a:xfrm rot="-5400000">
            <a:off x="-2304256" y="4204494"/>
            <a:ext cx="4967287" cy="257175"/>
          </a:xfrm>
          <a:prstGeom prst="rect">
            <a:avLst/>
          </a:prstGeom>
          <a:noFill/>
          <a:ln w="9525">
            <a:noFill/>
            <a:miter lim="800000"/>
            <a:headEnd/>
            <a:tailEnd/>
          </a:ln>
        </p:spPr>
        <p:txBody>
          <a:bodyPr lIns="90000" tIns="46800" rIns="90000" bIns="46800">
            <a:spAutoFit/>
          </a:bodyPr>
          <a:lstStyle/>
          <a:p>
            <a:pPr fontAlgn="base">
              <a:lnSpc>
                <a:spcPct val="90000"/>
              </a:lnSpc>
              <a:spcBef>
                <a:spcPts val="750"/>
              </a:spcBef>
              <a:spcAft>
                <a:spcPct val="0"/>
              </a:spcAft>
              <a:buClr>
                <a:srgbClr val="000000"/>
              </a:buClr>
              <a:buSzPct val="100000"/>
              <a:buFont typeface="Comic Sans MS" pitchFamily="6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smtClean="0">
                <a:solidFill>
                  <a:srgbClr val="000000"/>
                </a:solidFill>
                <a:latin typeface="Lucida Sans" pitchFamily="34" charset="0"/>
              </a:rPr>
              <a:t>Ionising Radiation </a:t>
            </a:r>
          </a:p>
        </p:txBody>
      </p:sp>
      <p:sp>
        <p:nvSpPr>
          <p:cNvPr id="21510" name="Line 5"/>
          <p:cNvSpPr>
            <a:spLocks noChangeShapeType="1"/>
          </p:cNvSpPr>
          <p:nvPr/>
        </p:nvSpPr>
        <p:spPr bwMode="auto">
          <a:xfrm>
            <a:off x="1331913" y="404813"/>
            <a:ext cx="7812087" cy="1587"/>
          </a:xfrm>
          <a:prstGeom prst="line">
            <a:avLst/>
          </a:prstGeom>
          <a:noFill/>
          <a:ln w="9360">
            <a:solidFill>
              <a:srgbClr val="000000"/>
            </a:solidFill>
            <a:round/>
            <a:headEnd/>
            <a:tailEnd/>
          </a:ln>
        </p:spPr>
        <p:txBody>
          <a:bodyPr/>
          <a:lstStyle/>
          <a:p>
            <a:pPr eaLnBrk="0" fontAlgn="base" hangingPunct="0">
              <a:spcBef>
                <a:spcPct val="0"/>
              </a:spcBef>
              <a:spcAft>
                <a:spcPct val="0"/>
              </a:spcAft>
            </a:pPr>
            <a:endParaRPr lang="en-GB" sz="1400" smtClean="0">
              <a:solidFill>
                <a:srgbClr val="000000"/>
              </a:solidFill>
              <a:latin typeface="Comic Sans MS" pitchFamily="66" charset="0"/>
            </a:endParaRPr>
          </a:p>
        </p:txBody>
      </p:sp>
      <p:sp>
        <p:nvSpPr>
          <p:cNvPr id="21511" name="Text Box 6"/>
          <p:cNvSpPr txBox="1">
            <a:spLocks noChangeArrowheads="1"/>
          </p:cNvSpPr>
          <p:nvPr/>
        </p:nvSpPr>
        <p:spPr bwMode="auto">
          <a:xfrm>
            <a:off x="0" y="0"/>
            <a:ext cx="449263" cy="304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400" b="1" smtClean="0">
                <a:solidFill>
                  <a:srgbClr val="000000"/>
                </a:solidFill>
                <a:latin typeface="Lucida Sans" pitchFamily="34" charset="0"/>
              </a:rPr>
              <a:t>19</a:t>
            </a:r>
            <a:endParaRPr lang="en-US" sz="1400" b="1" smtClean="0">
              <a:solidFill>
                <a:srgbClr val="000000"/>
              </a:solidFill>
              <a:latin typeface="Lucida Sans" pitchFamily="34" charset="0"/>
            </a:endParaRPr>
          </a:p>
        </p:txBody>
      </p:sp>
      <p:sp>
        <p:nvSpPr>
          <p:cNvPr id="21512" name="Text Box 7"/>
          <p:cNvSpPr txBox="1">
            <a:spLocks noChangeArrowheads="1"/>
          </p:cNvSpPr>
          <p:nvPr/>
        </p:nvSpPr>
        <p:spPr bwMode="auto">
          <a:xfrm>
            <a:off x="622300" y="1460500"/>
            <a:ext cx="7861300" cy="3365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600" b="1" u="sng" smtClean="0">
                <a:solidFill>
                  <a:srgbClr val="000000"/>
                </a:solidFill>
                <a:latin typeface="Lucida Sans" pitchFamily="34" charset="0"/>
              </a:rPr>
              <a:t>It might not all be bad news……can radiation be good for you?</a:t>
            </a:r>
            <a:endParaRPr lang="en-US" sz="1600" b="1" u="sng" smtClean="0">
              <a:solidFill>
                <a:srgbClr val="000000"/>
              </a:solidFill>
              <a:latin typeface="Lucida Sans" pitchFamily="34" charset="0"/>
            </a:endParaRPr>
          </a:p>
        </p:txBody>
      </p:sp>
      <p:sp>
        <p:nvSpPr>
          <p:cNvPr id="21513" name="Text Box 9"/>
          <p:cNvSpPr txBox="1">
            <a:spLocks noChangeArrowheads="1"/>
          </p:cNvSpPr>
          <p:nvPr/>
        </p:nvSpPr>
        <p:spPr bwMode="auto">
          <a:xfrm>
            <a:off x="609600" y="1854200"/>
            <a:ext cx="8293100" cy="1192213"/>
          </a:xfrm>
          <a:prstGeom prst="rect">
            <a:avLst/>
          </a:prstGeom>
          <a:noFill/>
          <a:ln w="9525">
            <a:noFill/>
            <a:miter lim="800000"/>
            <a:headEnd/>
            <a:tailEnd/>
          </a:ln>
        </p:spPr>
        <p:txBody>
          <a:bodyPr>
            <a:spAutoFit/>
          </a:bodyPr>
          <a:lstStyle/>
          <a:p>
            <a:pPr eaLnBrk="0" fontAlgn="base" hangingPunct="0">
              <a:spcBef>
                <a:spcPct val="50000"/>
              </a:spcBef>
              <a:spcAft>
                <a:spcPct val="0"/>
              </a:spcAft>
              <a:buFontTx/>
              <a:buChar char="o"/>
            </a:pPr>
            <a:r>
              <a:rPr lang="en-GB" sz="1600" smtClean="0">
                <a:solidFill>
                  <a:srgbClr val="000000"/>
                </a:solidFill>
                <a:latin typeface="Lucida Sans" pitchFamily="34" charset="0"/>
              </a:rPr>
              <a:t> There are some studies which suggest that a little bit of radiation might actually be good for you!</a:t>
            </a:r>
          </a:p>
          <a:p>
            <a:pPr eaLnBrk="0" fontAlgn="base" hangingPunct="0">
              <a:spcBef>
                <a:spcPct val="50000"/>
              </a:spcBef>
              <a:spcAft>
                <a:spcPct val="0"/>
              </a:spcAft>
              <a:buFontTx/>
              <a:buChar char="o"/>
            </a:pPr>
            <a:r>
              <a:rPr lang="en-GB" sz="1600" smtClean="0">
                <a:solidFill>
                  <a:srgbClr val="000000"/>
                </a:solidFill>
                <a:latin typeface="Lucida Sans" pitchFamily="34" charset="0"/>
              </a:rPr>
              <a:t> Animals exposed to inhalation of uranium dust lived longer and had more offspring than non-contaminated animals</a:t>
            </a:r>
            <a:endParaRPr lang="en-US" sz="1600" smtClean="0">
              <a:solidFill>
                <a:srgbClr val="000000"/>
              </a:solidFill>
              <a:latin typeface="Lucida Sans" pitchFamily="34" charset="0"/>
            </a:endParaRPr>
          </a:p>
        </p:txBody>
      </p:sp>
      <p:sp>
        <p:nvSpPr>
          <p:cNvPr id="173071" name="Text Box 15"/>
          <p:cNvSpPr txBox="1">
            <a:spLocks noChangeArrowheads="1"/>
          </p:cNvSpPr>
          <p:nvPr/>
        </p:nvSpPr>
        <p:spPr bwMode="auto">
          <a:xfrm>
            <a:off x="4076700" y="3149600"/>
            <a:ext cx="3492500" cy="527050"/>
          </a:xfrm>
          <a:prstGeom prst="rect">
            <a:avLst/>
          </a:prstGeom>
          <a:solidFill>
            <a:schemeClr val="bg1"/>
          </a:solidFill>
          <a:ln w="9525">
            <a:solidFill>
              <a:schemeClr val="tx1"/>
            </a:solidFill>
            <a:miter lim="800000"/>
            <a:headEnd/>
            <a:tailEnd/>
          </a:ln>
        </p:spPr>
        <p:txBody>
          <a:bodyPr>
            <a:spAutoFit/>
          </a:bodyPr>
          <a:lstStyle/>
          <a:p>
            <a:pPr algn="ctr" eaLnBrk="0" fontAlgn="base" hangingPunct="0">
              <a:spcBef>
                <a:spcPct val="50000"/>
              </a:spcBef>
              <a:spcAft>
                <a:spcPct val="0"/>
              </a:spcAft>
            </a:pPr>
            <a:r>
              <a:rPr lang="en-GB" sz="1400" b="1" i="1" smtClean="0">
                <a:solidFill>
                  <a:srgbClr val="000000"/>
                </a:solidFill>
                <a:latin typeface="Lucida Sans" pitchFamily="34" charset="0"/>
              </a:rPr>
              <a:t>Death from Leukaemia in Hiroshima survivors</a:t>
            </a:r>
            <a:endParaRPr lang="en-US" sz="1400" b="1" i="1" smtClean="0">
              <a:solidFill>
                <a:srgbClr val="000000"/>
              </a:solidFill>
              <a:latin typeface="Lucida Sans" pitchFamily="34" charset="0"/>
            </a:endParaRPr>
          </a:p>
        </p:txBody>
      </p:sp>
      <p:grpSp>
        <p:nvGrpSpPr>
          <p:cNvPr id="3" name="Group 21"/>
          <p:cNvGrpSpPr>
            <a:grpSpLocks/>
          </p:cNvGrpSpPr>
          <p:nvPr/>
        </p:nvGrpSpPr>
        <p:grpSpPr bwMode="auto">
          <a:xfrm>
            <a:off x="1257300" y="4330700"/>
            <a:ext cx="7772400" cy="1181100"/>
            <a:chOff x="792" y="2728"/>
            <a:chExt cx="4896" cy="744"/>
          </a:xfrm>
        </p:grpSpPr>
        <p:sp>
          <p:nvSpPr>
            <p:cNvPr id="21517" name="Oval 18"/>
            <p:cNvSpPr>
              <a:spLocks noChangeArrowheads="1"/>
            </p:cNvSpPr>
            <p:nvPr/>
          </p:nvSpPr>
          <p:spPr bwMode="auto">
            <a:xfrm>
              <a:off x="792" y="3232"/>
              <a:ext cx="864" cy="240"/>
            </a:xfrm>
            <a:prstGeom prst="ellipse">
              <a:avLst/>
            </a:prstGeom>
            <a:noFill/>
            <a:ln w="31750">
              <a:solidFill>
                <a:srgbClr val="FF0000"/>
              </a:solidFill>
              <a:round/>
              <a:headEnd/>
              <a:tailEnd/>
            </a:ln>
          </p:spPr>
          <p:txBody>
            <a:bodyPr wrap="none" anchor="ctr"/>
            <a:lstStyle/>
            <a:p>
              <a:pPr eaLnBrk="0" fontAlgn="base" hangingPunct="0">
                <a:spcBef>
                  <a:spcPct val="0"/>
                </a:spcBef>
                <a:spcAft>
                  <a:spcPct val="0"/>
                </a:spcAft>
              </a:pPr>
              <a:endParaRPr lang="en-US" sz="1400" smtClean="0">
                <a:solidFill>
                  <a:srgbClr val="000000"/>
                </a:solidFill>
                <a:latin typeface="Comic Sans MS" pitchFamily="66" charset="0"/>
              </a:endParaRPr>
            </a:p>
          </p:txBody>
        </p:sp>
        <p:sp>
          <p:nvSpPr>
            <p:cNvPr id="21518" name="Line 19"/>
            <p:cNvSpPr>
              <a:spLocks noChangeShapeType="1"/>
            </p:cNvSpPr>
            <p:nvPr/>
          </p:nvSpPr>
          <p:spPr bwMode="auto">
            <a:xfrm flipV="1">
              <a:off x="1664" y="2936"/>
              <a:ext cx="2160" cy="400"/>
            </a:xfrm>
            <a:prstGeom prst="line">
              <a:avLst/>
            </a:prstGeom>
            <a:noFill/>
            <a:ln w="28575">
              <a:solidFill>
                <a:srgbClr val="FF0000"/>
              </a:solidFill>
              <a:round/>
              <a:headEnd/>
              <a:tailEnd/>
            </a:ln>
          </p:spPr>
          <p:txBody>
            <a:bodyPr/>
            <a:lstStyle/>
            <a:p>
              <a:pPr eaLnBrk="0" fontAlgn="base" hangingPunct="0">
                <a:spcBef>
                  <a:spcPct val="0"/>
                </a:spcBef>
                <a:spcAft>
                  <a:spcPct val="0"/>
                </a:spcAft>
              </a:pPr>
              <a:endParaRPr lang="en-GB" sz="1400" smtClean="0">
                <a:solidFill>
                  <a:srgbClr val="000000"/>
                </a:solidFill>
                <a:latin typeface="Comic Sans MS" pitchFamily="66" charset="0"/>
              </a:endParaRPr>
            </a:p>
          </p:txBody>
        </p:sp>
        <p:sp>
          <p:nvSpPr>
            <p:cNvPr id="21519" name="Text Box 20"/>
            <p:cNvSpPr txBox="1">
              <a:spLocks noChangeArrowheads="1"/>
            </p:cNvSpPr>
            <p:nvPr/>
          </p:nvSpPr>
          <p:spPr bwMode="auto">
            <a:xfrm>
              <a:off x="3760" y="2728"/>
              <a:ext cx="1928" cy="366"/>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GB" sz="1600" smtClean="0">
                  <a:solidFill>
                    <a:srgbClr val="FF0000"/>
                  </a:solidFill>
                  <a:latin typeface="Comic Sans MS" pitchFamily="66" charset="0"/>
                </a:rPr>
                <a:t>Small doses of radiation seem to reduce the risk of death!!</a:t>
              </a:r>
              <a:endParaRPr lang="en-US" sz="1600" smtClean="0">
                <a:solidFill>
                  <a:srgbClr val="FF0000"/>
                </a:solidFill>
                <a:latin typeface="Comic Sans MS" pitchFamily="66" charset="0"/>
              </a:endParaRPr>
            </a:p>
          </p:txBody>
        </p:sp>
      </p:grpSp>
      <p:sp>
        <p:nvSpPr>
          <p:cNvPr id="173078" name="Text Box 22"/>
          <p:cNvSpPr txBox="1">
            <a:spLocks noChangeArrowheads="1"/>
          </p:cNvSpPr>
          <p:nvPr/>
        </p:nvSpPr>
        <p:spPr bwMode="auto">
          <a:xfrm>
            <a:off x="4787900" y="6146800"/>
            <a:ext cx="4127500" cy="336550"/>
          </a:xfrm>
          <a:prstGeom prst="rect">
            <a:avLst/>
          </a:prstGeom>
          <a:solidFill>
            <a:schemeClr val="accent2"/>
          </a:solidFill>
          <a:ln w="9525">
            <a:noFill/>
            <a:miter lim="800000"/>
            <a:headEnd/>
            <a:tailEnd/>
          </a:ln>
        </p:spPr>
        <p:txBody>
          <a:bodyPr>
            <a:spAutoFit/>
          </a:bodyPr>
          <a:lstStyle/>
          <a:p>
            <a:pPr algn="ctr" eaLnBrk="0" fontAlgn="base" hangingPunct="0">
              <a:spcBef>
                <a:spcPct val="50000"/>
              </a:spcBef>
              <a:spcAft>
                <a:spcPct val="0"/>
              </a:spcAft>
            </a:pPr>
            <a:r>
              <a:rPr lang="en-GB" sz="1600" b="1" smtClean="0">
                <a:solidFill>
                  <a:srgbClr val="FFFFFF"/>
                </a:solidFill>
                <a:latin typeface="Lucida Sans" pitchFamily="34" charset="0"/>
              </a:rPr>
              <a:t>Seems strange but it MIGHT be true</a:t>
            </a:r>
            <a:endParaRPr lang="en-US" sz="1600" b="1" smtClean="0">
              <a:solidFill>
                <a:srgbClr val="FFFFFF"/>
              </a:solidFill>
              <a:latin typeface="Lucida San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30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71" grpId="0" animBg="1"/>
      <p:bldP spid="1730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z="4000">
                <a:solidFill>
                  <a:srgbClr val="FFFF99"/>
                </a:solidFill>
                <a:effectLst/>
              </a:rPr>
              <a:t>Is Radiation Worth the Risk?</a:t>
            </a:r>
            <a:br>
              <a:rPr lang="en-GB" sz="4000">
                <a:solidFill>
                  <a:srgbClr val="FFFF99"/>
                </a:solidFill>
                <a:effectLst/>
              </a:rPr>
            </a:br>
            <a:r>
              <a:rPr lang="en-GB" sz="4000">
                <a:solidFill>
                  <a:srgbClr val="FFFF99"/>
                </a:solidFill>
                <a:effectLst/>
              </a:rPr>
              <a:t>Lesson Outcomes</a:t>
            </a:r>
            <a:endParaRPr lang="en-US" sz="4000">
              <a:solidFill>
                <a:srgbClr val="FFFF99"/>
              </a:solidFill>
              <a:effectLst/>
            </a:endParaRPr>
          </a:p>
        </p:txBody>
      </p:sp>
      <p:sp>
        <p:nvSpPr>
          <p:cNvPr id="3075" name="Rectangle 3"/>
          <p:cNvSpPr>
            <a:spLocks noGrp="1" noChangeArrowheads="1"/>
          </p:cNvSpPr>
          <p:nvPr>
            <p:ph type="body" idx="1"/>
          </p:nvPr>
        </p:nvSpPr>
        <p:spPr/>
        <p:txBody>
          <a:bodyPr/>
          <a:lstStyle/>
          <a:p>
            <a:pPr>
              <a:lnSpc>
                <a:spcPct val="90000"/>
              </a:lnSpc>
            </a:pPr>
            <a:r>
              <a:rPr lang="en-GB" dirty="0" smtClean="0"/>
              <a:t>To </a:t>
            </a:r>
            <a:r>
              <a:rPr lang="en-GB" dirty="0"/>
              <a:t>be able to explain the </a:t>
            </a:r>
            <a:r>
              <a:rPr lang="en-GB" dirty="0" smtClean="0"/>
              <a:t>dangers and risks posed by radiation. </a:t>
            </a:r>
            <a:endParaRPr lang="en-GB" b="1" dirty="0"/>
          </a:p>
          <a:p>
            <a:pPr>
              <a:lnSpc>
                <a:spcPct val="90000"/>
              </a:lnSpc>
            </a:pPr>
            <a:r>
              <a:rPr lang="en-GB" dirty="0" smtClean="0"/>
              <a:t>To </a:t>
            </a:r>
            <a:r>
              <a:rPr lang="en-GB" dirty="0"/>
              <a:t>be able to </a:t>
            </a:r>
            <a:r>
              <a:rPr lang="en-GB" dirty="0" smtClean="0"/>
              <a:t>explain which source of radiation is most dangerous inside and outside the body.  </a:t>
            </a:r>
            <a:endParaRPr lang="en-GB" b="1" dirty="0"/>
          </a:p>
          <a:p>
            <a:pPr>
              <a:lnSpc>
                <a:spcPct val="90000"/>
              </a:lnSpc>
            </a:pPr>
            <a:r>
              <a:rPr lang="en-GB" dirty="0" smtClean="0"/>
              <a:t>To </a:t>
            </a:r>
            <a:r>
              <a:rPr lang="en-GB" dirty="0"/>
              <a:t>be able to collate the benefits and risks of nuclear energy to form a balanced opinion on Nuclear Energy.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E629DC8C-F88B-48D0-95E9-611EB04EBEB7}" type="datetime1">
              <a:rPr lang="en-GB" smtClean="0">
                <a:solidFill>
                  <a:srgbClr val="808080"/>
                </a:solidFill>
              </a:rPr>
              <a:pPr/>
              <a:t>22/02/2012</a:t>
            </a:fld>
            <a:endParaRPr lang="en-GB" smtClean="0">
              <a:solidFill>
                <a:srgbClr val="808080"/>
              </a:solidFill>
            </a:endParaRPr>
          </a:p>
        </p:txBody>
      </p:sp>
      <p:sp>
        <p:nvSpPr>
          <p:cNvPr id="177154" name="Text Box 2"/>
          <p:cNvSpPr txBox="1">
            <a:spLocks noChangeArrowheads="1"/>
          </p:cNvSpPr>
          <p:nvPr/>
        </p:nvSpPr>
        <p:spPr bwMode="auto">
          <a:xfrm>
            <a:off x="2109788" y="1722438"/>
            <a:ext cx="6232525" cy="3743325"/>
          </a:xfrm>
          <a:prstGeom prst="rect">
            <a:avLst/>
          </a:prstGeom>
          <a:noFill/>
          <a:ln w="9525">
            <a:noFill/>
            <a:miter lim="800000"/>
            <a:headEnd/>
            <a:tailEnd/>
          </a:ln>
        </p:spPr>
        <p:txBody>
          <a:bodyPr>
            <a:spAutoFit/>
          </a:bodyPr>
          <a:lstStyle/>
          <a:p>
            <a:pPr marL="342900" indent="-342900" fontAlgn="base">
              <a:spcBef>
                <a:spcPct val="0"/>
              </a:spcBef>
              <a:spcAft>
                <a:spcPct val="0"/>
              </a:spcAft>
            </a:pPr>
            <a:r>
              <a:rPr lang="en-GB" sz="2400" b="1" smtClean="0">
                <a:solidFill>
                  <a:srgbClr val="FFFFFF"/>
                </a:solidFill>
                <a:latin typeface="Arial" charset="0"/>
              </a:rPr>
              <a:t>When sources of radiation are outside</a:t>
            </a:r>
          </a:p>
          <a:p>
            <a:pPr marL="342900" indent="-342900" fontAlgn="base">
              <a:spcBef>
                <a:spcPct val="0"/>
              </a:spcBef>
              <a:spcAft>
                <a:spcPct val="0"/>
              </a:spcAft>
            </a:pPr>
            <a:r>
              <a:rPr lang="en-GB" sz="2400" b="1" smtClean="0">
                <a:solidFill>
                  <a:srgbClr val="FFFFFF"/>
                </a:solidFill>
                <a:latin typeface="Arial" charset="0"/>
              </a:rPr>
              <a:t>the body;</a:t>
            </a:r>
          </a:p>
          <a:p>
            <a:pPr marL="342900" indent="-342900" fontAlgn="base">
              <a:spcBef>
                <a:spcPct val="0"/>
              </a:spcBef>
              <a:spcAft>
                <a:spcPct val="0"/>
              </a:spcAft>
              <a:buFontTx/>
              <a:buAutoNum type="arabicPeriod"/>
            </a:pPr>
            <a:r>
              <a:rPr lang="en-GB" sz="2400" b="1" smtClean="0">
                <a:solidFill>
                  <a:srgbClr val="FFFFFF"/>
                </a:solidFill>
                <a:latin typeface="Arial" charset="0"/>
              </a:rPr>
              <a:t>Beta and gamma radiation are the most dangerous because they may reach the cells of organs and may be absorbed by them</a:t>
            </a:r>
          </a:p>
          <a:p>
            <a:pPr marL="342900" indent="-342900" fontAlgn="base">
              <a:spcBef>
                <a:spcPct val="0"/>
              </a:spcBef>
              <a:spcAft>
                <a:spcPct val="0"/>
              </a:spcAft>
              <a:buFontTx/>
              <a:buAutoNum type="arabicPeriod"/>
            </a:pPr>
            <a:r>
              <a:rPr lang="en-GB" sz="2400" b="1" smtClean="0">
                <a:solidFill>
                  <a:srgbClr val="FFFFFF"/>
                </a:solidFill>
                <a:latin typeface="Arial" charset="0"/>
              </a:rPr>
              <a:t>Alpha radiation is the least dangerous because it is unlikely to reach living cells</a:t>
            </a:r>
          </a:p>
          <a:p>
            <a:pPr marL="342900" indent="-342900" fontAlgn="base">
              <a:spcBef>
                <a:spcPct val="0"/>
              </a:spcBef>
              <a:spcAft>
                <a:spcPct val="0"/>
              </a:spcAft>
              <a:buFontTx/>
              <a:buAutoNum type="arabicPeriod"/>
            </a:pPr>
            <a:endParaRPr lang="en-GB" sz="2400" b="1" smtClean="0">
              <a:solidFill>
                <a:srgbClr val="FFFFFF"/>
              </a:solidFill>
              <a:latin typeface="Arial" charset="0"/>
            </a:endParaRPr>
          </a:p>
        </p:txBody>
      </p:sp>
      <p:sp>
        <p:nvSpPr>
          <p:cNvPr id="177155"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fontAlgn="base">
              <a:spcBef>
                <a:spcPct val="0"/>
              </a:spcBef>
              <a:spcAft>
                <a:spcPct val="0"/>
              </a:spcAft>
              <a:defRPr/>
            </a:pPr>
            <a:r>
              <a:rPr lang="en-GB" sz="2400" b="1" i="1">
                <a:solidFill>
                  <a:srgbClr val="FFFFFF"/>
                </a:solidFill>
                <a:effectLst>
                  <a:outerShdw blurRad="38100" dist="38100" dir="2700000" algn="tl">
                    <a:srgbClr val="000000"/>
                  </a:outerShdw>
                </a:effectLst>
                <a:latin typeface="Arial" charset="0"/>
              </a:rPr>
              <a:t>Radiation outside the body</a:t>
            </a:r>
            <a:endParaRPr lang="en-GB" sz="2400" b="1">
              <a:solidFill>
                <a:srgbClr val="FFFFFF"/>
              </a:solidFill>
              <a:effectLst>
                <a:outerShdw blurRad="38100" dist="38100" dir="2700000" algn="tl">
                  <a:srgbClr val="000000"/>
                </a:outerShdw>
              </a:effectLst>
              <a:latin typeface="Arial" charset="0"/>
            </a:endParaRPr>
          </a:p>
        </p:txBody>
      </p:sp>
      <p:sp>
        <p:nvSpPr>
          <p:cNvPr id="177156" name="Rectangle 4"/>
          <p:cNvSpPr>
            <a:spLocks noGrp="1" noChangeArrowheads="1"/>
          </p:cNvSpPr>
          <p:nvPr>
            <p:ph type="ctrTitle"/>
          </p:nvPr>
        </p:nvSpPr>
        <p:spPr>
          <a:xfrm>
            <a:off x="3106738" y="6794500"/>
            <a:ext cx="2087562" cy="190500"/>
          </a:xfrm>
        </p:spPr>
        <p:txBody>
          <a:bodyPr/>
          <a:lstStyle/>
          <a:p>
            <a:pPr eaLnBrk="1" hangingPunct="1">
              <a:defRPr/>
            </a:pPr>
            <a:r>
              <a:rPr lang="en-GB" sz="600" smtClean="0">
                <a:solidFill>
                  <a:srgbClr val="3333CC"/>
                </a:solidFill>
                <a:effectLst>
                  <a:outerShdw blurRad="38100" dist="38100" dir="2700000" algn="tl">
                    <a:srgbClr val="FFFFFF"/>
                  </a:outerShdw>
                </a:effectLst>
              </a:rPr>
              <a:t>Radiation outside the body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77154">
                                            <p:txEl>
                                              <p:pRg st="0" end="0"/>
                                            </p:txEl>
                                          </p:spTgt>
                                        </p:tgtEl>
                                        <p:attrNameLst>
                                          <p:attrName>style.visibility</p:attrName>
                                        </p:attrNameLst>
                                      </p:cBhvr>
                                      <p:to>
                                        <p:strVal val="visible"/>
                                      </p:to>
                                    </p:set>
                                    <p:anim calcmode="lin" valueType="num">
                                      <p:cBhvr additive="base">
                                        <p:cTn id="7" dur="500" fill="hold"/>
                                        <p:tgtEl>
                                          <p:spTgt spid="1771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1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77154">
                                            <p:txEl>
                                              <p:pRg st="1" end="1"/>
                                            </p:txEl>
                                          </p:spTgt>
                                        </p:tgtEl>
                                        <p:attrNameLst>
                                          <p:attrName>style.visibility</p:attrName>
                                        </p:attrNameLst>
                                      </p:cBhvr>
                                      <p:to>
                                        <p:strVal val="visible"/>
                                      </p:to>
                                    </p:set>
                                    <p:anim calcmode="lin" valueType="num">
                                      <p:cBhvr additive="base">
                                        <p:cTn id="13" dur="500" fill="hold"/>
                                        <p:tgtEl>
                                          <p:spTgt spid="17715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71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177154">
                                            <p:txEl>
                                              <p:pRg st="2" end="2"/>
                                            </p:txEl>
                                          </p:spTgt>
                                        </p:tgtEl>
                                        <p:attrNameLst>
                                          <p:attrName>style.visibility</p:attrName>
                                        </p:attrNameLst>
                                      </p:cBhvr>
                                      <p:to>
                                        <p:strVal val="visible"/>
                                      </p:to>
                                    </p:set>
                                    <p:anim calcmode="lin" valueType="num">
                                      <p:cBhvr additive="base">
                                        <p:cTn id="19" dur="500" fill="hold"/>
                                        <p:tgtEl>
                                          <p:spTgt spid="17715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715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177154">
                                            <p:txEl>
                                              <p:pRg st="3" end="3"/>
                                            </p:txEl>
                                          </p:spTgt>
                                        </p:tgtEl>
                                        <p:attrNameLst>
                                          <p:attrName>style.visibility</p:attrName>
                                        </p:attrNameLst>
                                      </p:cBhvr>
                                      <p:to>
                                        <p:strVal val="visible"/>
                                      </p:to>
                                    </p:set>
                                    <p:anim calcmode="lin" valueType="num">
                                      <p:cBhvr additive="base">
                                        <p:cTn id="25" dur="500" fill="hold"/>
                                        <p:tgtEl>
                                          <p:spTgt spid="17715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715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3"/>
          <p:cNvSpPr>
            <a:spLocks noGrp="1"/>
          </p:cNvSpPr>
          <p:nvPr>
            <p:ph type="dt" sz="quarter" idx="10"/>
          </p:nvPr>
        </p:nvSpPr>
        <p:spPr>
          <a:noFill/>
        </p:spPr>
        <p:txBody>
          <a:bodyPr/>
          <a:lstStyle/>
          <a:p>
            <a:fld id="{F4CCE61D-D5E3-4750-89A4-88E9D86E499F}" type="datetime1">
              <a:rPr lang="en-GB" smtClean="0">
                <a:solidFill>
                  <a:srgbClr val="808080"/>
                </a:solidFill>
              </a:rPr>
              <a:pPr/>
              <a:t>22/02/2012</a:t>
            </a:fld>
            <a:endParaRPr lang="en-GB" smtClean="0">
              <a:solidFill>
                <a:srgbClr val="808080"/>
              </a:solidFill>
            </a:endParaRPr>
          </a:p>
        </p:txBody>
      </p:sp>
      <p:sp>
        <p:nvSpPr>
          <p:cNvPr id="178179"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fontAlgn="base">
              <a:spcBef>
                <a:spcPct val="0"/>
              </a:spcBef>
              <a:spcAft>
                <a:spcPct val="0"/>
              </a:spcAft>
              <a:defRPr/>
            </a:pPr>
            <a:r>
              <a:rPr lang="en-GB" sz="2400" b="1" i="1">
                <a:solidFill>
                  <a:srgbClr val="FFFFFF"/>
                </a:solidFill>
                <a:effectLst>
                  <a:outerShdw blurRad="38100" dist="38100" dir="2700000" algn="tl">
                    <a:srgbClr val="000000"/>
                  </a:outerShdw>
                </a:effectLst>
                <a:latin typeface="Arial" charset="0"/>
              </a:rPr>
              <a:t>Radiation outside the body</a:t>
            </a:r>
            <a:endParaRPr lang="en-GB" b="1">
              <a:solidFill>
                <a:srgbClr val="000000"/>
              </a:solidFill>
              <a:latin typeface="Arial" charset="0"/>
            </a:endParaRPr>
          </a:p>
        </p:txBody>
      </p:sp>
      <p:sp>
        <p:nvSpPr>
          <p:cNvPr id="178180" name="Rectangle 4"/>
          <p:cNvSpPr>
            <a:spLocks noGrp="1" noChangeArrowheads="1"/>
          </p:cNvSpPr>
          <p:nvPr>
            <p:ph type="ctrTitle"/>
          </p:nvPr>
        </p:nvSpPr>
        <p:spPr>
          <a:xfrm>
            <a:off x="3106738" y="6794500"/>
            <a:ext cx="2087562" cy="190500"/>
          </a:xfrm>
        </p:spPr>
        <p:txBody>
          <a:bodyPr/>
          <a:lstStyle/>
          <a:p>
            <a:pPr eaLnBrk="1" hangingPunct="1">
              <a:defRPr/>
            </a:pPr>
            <a:r>
              <a:rPr lang="en-GB" sz="600" smtClean="0">
                <a:solidFill>
                  <a:srgbClr val="3333CC"/>
                </a:solidFill>
                <a:effectLst>
                  <a:outerShdw blurRad="38100" dist="38100" dir="2700000" algn="tl">
                    <a:srgbClr val="FFFFFF"/>
                  </a:outerShdw>
                </a:effectLst>
              </a:rPr>
              <a:t>Radiation outside the body</a:t>
            </a:r>
          </a:p>
        </p:txBody>
      </p:sp>
    </p:spTree>
    <p:controls>
      <p:control spid="5122" name="ShockwaveFlash1" r:id="rId2" imgW="8164065" imgH="5205508"/>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3"/>
          <p:cNvSpPr>
            <a:spLocks noGrp="1"/>
          </p:cNvSpPr>
          <p:nvPr>
            <p:ph type="dt" sz="quarter" idx="10"/>
          </p:nvPr>
        </p:nvSpPr>
        <p:spPr>
          <a:noFill/>
        </p:spPr>
        <p:txBody>
          <a:bodyPr/>
          <a:lstStyle/>
          <a:p>
            <a:fld id="{C8723C07-6DB5-410C-92C8-DF562ED4EE38}" type="datetime1">
              <a:rPr lang="en-GB" smtClean="0">
                <a:solidFill>
                  <a:srgbClr val="808080"/>
                </a:solidFill>
              </a:rPr>
              <a:pPr/>
              <a:t>22/02/2012</a:t>
            </a:fld>
            <a:endParaRPr lang="en-GB" smtClean="0">
              <a:solidFill>
                <a:srgbClr val="808080"/>
              </a:solidFill>
            </a:endParaRPr>
          </a:p>
        </p:txBody>
      </p:sp>
      <p:sp>
        <p:nvSpPr>
          <p:cNvPr id="179203"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fontAlgn="base">
              <a:spcBef>
                <a:spcPct val="0"/>
              </a:spcBef>
              <a:spcAft>
                <a:spcPct val="0"/>
              </a:spcAft>
              <a:defRPr/>
            </a:pPr>
            <a:r>
              <a:rPr lang="en-GB" sz="2400" b="1" i="1">
                <a:solidFill>
                  <a:srgbClr val="FFFFFF"/>
                </a:solidFill>
                <a:effectLst>
                  <a:outerShdw blurRad="38100" dist="38100" dir="2700000" algn="tl">
                    <a:srgbClr val="000000"/>
                  </a:outerShdw>
                </a:effectLst>
                <a:latin typeface="Arial" charset="0"/>
              </a:rPr>
              <a:t>Radiation outside the body</a:t>
            </a:r>
            <a:endParaRPr lang="en-GB" sz="2400" b="1">
              <a:solidFill>
                <a:srgbClr val="FFFFFF"/>
              </a:solidFill>
              <a:effectLst>
                <a:outerShdw blurRad="38100" dist="38100" dir="2700000" algn="tl">
                  <a:srgbClr val="000000"/>
                </a:outerShdw>
              </a:effectLst>
              <a:latin typeface="Arial" charset="0"/>
            </a:endParaRPr>
          </a:p>
        </p:txBody>
      </p:sp>
      <p:sp>
        <p:nvSpPr>
          <p:cNvPr id="179204" name="Rectangle 4"/>
          <p:cNvSpPr>
            <a:spLocks noGrp="1" noChangeArrowheads="1"/>
          </p:cNvSpPr>
          <p:nvPr>
            <p:ph type="ctrTitle"/>
          </p:nvPr>
        </p:nvSpPr>
        <p:spPr>
          <a:xfrm>
            <a:off x="3106738" y="6794500"/>
            <a:ext cx="2087562" cy="190500"/>
          </a:xfrm>
        </p:spPr>
        <p:txBody>
          <a:bodyPr/>
          <a:lstStyle/>
          <a:p>
            <a:pPr eaLnBrk="1" hangingPunct="1">
              <a:defRPr/>
            </a:pPr>
            <a:r>
              <a:rPr lang="en-GB" sz="600" smtClean="0">
                <a:solidFill>
                  <a:srgbClr val="3333CC"/>
                </a:solidFill>
                <a:effectLst>
                  <a:outerShdw blurRad="38100" dist="38100" dir="2700000" algn="tl">
                    <a:srgbClr val="FFFFFF"/>
                  </a:outerShdw>
                </a:effectLst>
              </a:rPr>
              <a:t>Radiation outside the body</a:t>
            </a:r>
          </a:p>
        </p:txBody>
      </p:sp>
    </p:spTree>
    <p:controls>
      <p:control spid="6146" name="ShockwaveFlash1" r:id="rId2" imgW="8164065" imgH="5205508"/>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E165C8CA-44C2-4B78-B370-C71C6169F00E}" type="datetime1">
              <a:rPr lang="en-GB" smtClean="0">
                <a:solidFill>
                  <a:srgbClr val="808080"/>
                </a:solidFill>
              </a:rPr>
              <a:pPr/>
              <a:t>22/02/2012</a:t>
            </a:fld>
            <a:endParaRPr lang="en-GB" smtClean="0">
              <a:solidFill>
                <a:srgbClr val="808080"/>
              </a:solidFill>
            </a:endParaRPr>
          </a:p>
        </p:txBody>
      </p:sp>
      <p:sp>
        <p:nvSpPr>
          <p:cNvPr id="180226" name="Text Box 2"/>
          <p:cNvSpPr txBox="1">
            <a:spLocks noChangeArrowheads="1"/>
          </p:cNvSpPr>
          <p:nvPr/>
        </p:nvSpPr>
        <p:spPr bwMode="auto">
          <a:xfrm>
            <a:off x="1989138" y="1692275"/>
            <a:ext cx="6232525" cy="2647950"/>
          </a:xfrm>
          <a:prstGeom prst="rect">
            <a:avLst/>
          </a:prstGeom>
          <a:noFill/>
          <a:ln w="9525">
            <a:noFill/>
            <a:miter lim="800000"/>
            <a:headEnd/>
            <a:tailEnd/>
          </a:ln>
        </p:spPr>
        <p:txBody>
          <a:bodyPr>
            <a:spAutoFit/>
          </a:bodyPr>
          <a:lstStyle/>
          <a:p>
            <a:pPr marL="342900" indent="-342900" fontAlgn="base">
              <a:spcBef>
                <a:spcPct val="0"/>
              </a:spcBef>
              <a:spcAft>
                <a:spcPct val="0"/>
              </a:spcAft>
            </a:pPr>
            <a:r>
              <a:rPr lang="en-GB" sz="2400" b="1" smtClean="0">
                <a:solidFill>
                  <a:srgbClr val="FFFFFF"/>
                </a:solidFill>
                <a:latin typeface="Arial" charset="0"/>
              </a:rPr>
              <a:t>When sources of radiation are inside the </a:t>
            </a:r>
          </a:p>
          <a:p>
            <a:pPr marL="342900" indent="-342900" fontAlgn="base">
              <a:spcBef>
                <a:spcPct val="0"/>
              </a:spcBef>
              <a:spcAft>
                <a:spcPct val="0"/>
              </a:spcAft>
            </a:pPr>
            <a:r>
              <a:rPr lang="en-GB" sz="2400" b="1" smtClean="0">
                <a:solidFill>
                  <a:srgbClr val="FFFFFF"/>
                </a:solidFill>
                <a:latin typeface="Arial" charset="0"/>
              </a:rPr>
              <a:t>body;</a:t>
            </a:r>
          </a:p>
          <a:p>
            <a:pPr marL="342900" indent="-342900" fontAlgn="base">
              <a:spcBef>
                <a:spcPct val="0"/>
              </a:spcBef>
              <a:spcAft>
                <a:spcPct val="0"/>
              </a:spcAft>
              <a:buFontTx/>
              <a:buAutoNum type="arabicPeriod"/>
            </a:pPr>
            <a:r>
              <a:rPr lang="en-GB" sz="2400" b="1" smtClean="0">
                <a:solidFill>
                  <a:srgbClr val="FFFFFF"/>
                </a:solidFill>
                <a:latin typeface="Arial" charset="0"/>
              </a:rPr>
              <a:t>Alpha radiation is the most dangerous because it is the most ionising</a:t>
            </a:r>
          </a:p>
          <a:p>
            <a:pPr marL="342900" indent="-342900" fontAlgn="base">
              <a:spcBef>
                <a:spcPct val="0"/>
              </a:spcBef>
              <a:spcAft>
                <a:spcPct val="0"/>
              </a:spcAft>
              <a:buFontTx/>
              <a:buAutoNum type="arabicPeriod"/>
            </a:pPr>
            <a:r>
              <a:rPr lang="en-GB" sz="2400" b="1" smtClean="0">
                <a:solidFill>
                  <a:srgbClr val="FFFFFF"/>
                </a:solidFill>
                <a:latin typeface="Arial" charset="0"/>
              </a:rPr>
              <a:t>Beta and gamma are less dangerous because the cells are less likely to absorb the radiation</a:t>
            </a:r>
          </a:p>
        </p:txBody>
      </p:sp>
      <p:sp>
        <p:nvSpPr>
          <p:cNvPr id="180227"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fontAlgn="base">
              <a:spcBef>
                <a:spcPct val="0"/>
              </a:spcBef>
              <a:spcAft>
                <a:spcPct val="0"/>
              </a:spcAft>
              <a:defRPr/>
            </a:pPr>
            <a:r>
              <a:rPr lang="en-GB" sz="2400" b="1" i="1">
                <a:solidFill>
                  <a:srgbClr val="FFFFFF"/>
                </a:solidFill>
                <a:effectLst>
                  <a:outerShdw blurRad="38100" dist="38100" dir="2700000" algn="tl">
                    <a:srgbClr val="000000"/>
                  </a:outerShdw>
                </a:effectLst>
                <a:latin typeface="Arial" charset="0"/>
              </a:rPr>
              <a:t>Radiation inside the body</a:t>
            </a:r>
            <a:endParaRPr lang="en-GB" sz="2400" b="1">
              <a:solidFill>
                <a:srgbClr val="FFFFFF"/>
              </a:solidFill>
              <a:effectLst>
                <a:outerShdw blurRad="38100" dist="38100" dir="2700000" algn="tl">
                  <a:srgbClr val="000000"/>
                </a:outerShdw>
              </a:effectLst>
              <a:latin typeface="Arial" charset="0"/>
            </a:endParaRPr>
          </a:p>
        </p:txBody>
      </p:sp>
      <p:sp>
        <p:nvSpPr>
          <p:cNvPr id="180228" name="Rectangle 4"/>
          <p:cNvSpPr>
            <a:spLocks noGrp="1" noChangeArrowheads="1"/>
          </p:cNvSpPr>
          <p:nvPr>
            <p:ph type="ctrTitle"/>
          </p:nvPr>
        </p:nvSpPr>
        <p:spPr>
          <a:xfrm>
            <a:off x="3106738" y="6794500"/>
            <a:ext cx="2087562" cy="190500"/>
          </a:xfrm>
        </p:spPr>
        <p:txBody>
          <a:bodyPr/>
          <a:lstStyle/>
          <a:p>
            <a:pPr eaLnBrk="1" hangingPunct="1">
              <a:defRPr/>
            </a:pPr>
            <a:r>
              <a:rPr lang="en-GB" sz="600" smtClean="0">
                <a:solidFill>
                  <a:srgbClr val="3333CC"/>
                </a:solidFill>
                <a:effectLst>
                  <a:outerShdw blurRad="38100" dist="38100" dir="2700000" algn="tl">
                    <a:srgbClr val="FFFFFF"/>
                  </a:outerShdw>
                </a:effectLst>
              </a:rPr>
              <a:t>Radiation inside the body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80226">
                                            <p:txEl>
                                              <p:pRg st="0" end="0"/>
                                            </p:txEl>
                                          </p:spTgt>
                                        </p:tgtEl>
                                        <p:attrNameLst>
                                          <p:attrName>style.visibility</p:attrName>
                                        </p:attrNameLst>
                                      </p:cBhvr>
                                      <p:to>
                                        <p:strVal val="visible"/>
                                      </p:to>
                                    </p:set>
                                    <p:anim calcmode="lin" valueType="num">
                                      <p:cBhvr additive="base">
                                        <p:cTn id="7" dur="500" fill="hold"/>
                                        <p:tgtEl>
                                          <p:spTgt spid="1802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80226">
                                            <p:txEl>
                                              <p:pRg st="1" end="1"/>
                                            </p:txEl>
                                          </p:spTgt>
                                        </p:tgtEl>
                                        <p:attrNameLst>
                                          <p:attrName>style.visibility</p:attrName>
                                        </p:attrNameLst>
                                      </p:cBhvr>
                                      <p:to>
                                        <p:strVal val="visible"/>
                                      </p:to>
                                    </p:set>
                                    <p:anim calcmode="lin" valueType="num">
                                      <p:cBhvr additive="base">
                                        <p:cTn id="13" dur="500" fill="hold"/>
                                        <p:tgtEl>
                                          <p:spTgt spid="1802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180226">
                                            <p:txEl>
                                              <p:pRg st="2" end="2"/>
                                            </p:txEl>
                                          </p:spTgt>
                                        </p:tgtEl>
                                        <p:attrNameLst>
                                          <p:attrName>style.visibility</p:attrName>
                                        </p:attrNameLst>
                                      </p:cBhvr>
                                      <p:to>
                                        <p:strVal val="visible"/>
                                      </p:to>
                                    </p:set>
                                    <p:anim calcmode="lin" valueType="num">
                                      <p:cBhvr additive="base">
                                        <p:cTn id="19" dur="500" fill="hold"/>
                                        <p:tgtEl>
                                          <p:spTgt spid="1802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180226">
                                            <p:txEl>
                                              <p:pRg st="3" end="3"/>
                                            </p:txEl>
                                          </p:spTgt>
                                        </p:tgtEl>
                                        <p:attrNameLst>
                                          <p:attrName>style.visibility</p:attrName>
                                        </p:attrNameLst>
                                      </p:cBhvr>
                                      <p:to>
                                        <p:strVal val="visible"/>
                                      </p:to>
                                    </p:set>
                                    <p:anim calcmode="lin" valueType="num">
                                      <p:cBhvr additive="base">
                                        <p:cTn id="25" dur="500" fill="hold"/>
                                        <p:tgtEl>
                                          <p:spTgt spid="18022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022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3"/>
          <p:cNvSpPr>
            <a:spLocks noGrp="1"/>
          </p:cNvSpPr>
          <p:nvPr>
            <p:ph type="dt" sz="quarter" idx="10"/>
          </p:nvPr>
        </p:nvSpPr>
        <p:spPr>
          <a:noFill/>
        </p:spPr>
        <p:txBody>
          <a:bodyPr/>
          <a:lstStyle/>
          <a:p>
            <a:fld id="{0FCF0A1F-3987-4DE9-9EF0-0E635A782106}" type="datetime1">
              <a:rPr lang="en-GB" smtClean="0">
                <a:solidFill>
                  <a:srgbClr val="808080"/>
                </a:solidFill>
              </a:rPr>
              <a:pPr/>
              <a:t>22/02/2012</a:t>
            </a:fld>
            <a:endParaRPr lang="en-GB" smtClean="0">
              <a:solidFill>
                <a:srgbClr val="808080"/>
              </a:solidFill>
            </a:endParaRPr>
          </a:p>
        </p:txBody>
      </p:sp>
      <p:sp>
        <p:nvSpPr>
          <p:cNvPr id="181251"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fontAlgn="base">
              <a:spcBef>
                <a:spcPct val="0"/>
              </a:spcBef>
              <a:spcAft>
                <a:spcPct val="0"/>
              </a:spcAft>
              <a:defRPr/>
            </a:pPr>
            <a:r>
              <a:rPr lang="en-GB" sz="2400" b="1" i="1">
                <a:solidFill>
                  <a:srgbClr val="FFFFFF"/>
                </a:solidFill>
                <a:effectLst>
                  <a:outerShdw blurRad="38100" dist="38100" dir="2700000" algn="tl">
                    <a:srgbClr val="000000"/>
                  </a:outerShdw>
                </a:effectLst>
                <a:latin typeface="Arial" charset="0"/>
              </a:rPr>
              <a:t>Radiation inside the body</a:t>
            </a:r>
            <a:endParaRPr lang="en-GB" sz="2400" b="1">
              <a:solidFill>
                <a:srgbClr val="FFFFFF"/>
              </a:solidFill>
              <a:effectLst>
                <a:outerShdw blurRad="38100" dist="38100" dir="2700000" algn="tl">
                  <a:srgbClr val="000000"/>
                </a:outerShdw>
              </a:effectLst>
              <a:latin typeface="Arial" charset="0"/>
            </a:endParaRPr>
          </a:p>
        </p:txBody>
      </p:sp>
      <p:sp>
        <p:nvSpPr>
          <p:cNvPr id="181252" name="Rectangle 4"/>
          <p:cNvSpPr>
            <a:spLocks noGrp="1" noChangeArrowheads="1"/>
          </p:cNvSpPr>
          <p:nvPr>
            <p:ph type="ctrTitle"/>
          </p:nvPr>
        </p:nvSpPr>
        <p:spPr>
          <a:xfrm>
            <a:off x="3106738" y="6794500"/>
            <a:ext cx="2087562" cy="190500"/>
          </a:xfrm>
        </p:spPr>
        <p:txBody>
          <a:bodyPr/>
          <a:lstStyle/>
          <a:p>
            <a:pPr eaLnBrk="1" hangingPunct="1">
              <a:defRPr/>
            </a:pPr>
            <a:r>
              <a:rPr lang="en-GB" sz="600" smtClean="0">
                <a:solidFill>
                  <a:srgbClr val="3333CC"/>
                </a:solidFill>
                <a:effectLst>
                  <a:outerShdw blurRad="38100" dist="38100" dir="2700000" algn="tl">
                    <a:srgbClr val="FFFFFF"/>
                  </a:outerShdw>
                </a:effectLst>
              </a:rPr>
              <a:t>Radiation inside the body</a:t>
            </a:r>
          </a:p>
        </p:txBody>
      </p:sp>
    </p:spTree>
    <p:controls>
      <p:control spid="7170" name="ShockwaveFlash1" r:id="rId2" imgW="8164065" imgH="5205508"/>
    </p:controls>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noFill/>
        </p:spPr>
        <p:txBody>
          <a:bodyPr/>
          <a:lstStyle/>
          <a:p>
            <a:fld id="{EBA87F62-7543-4EA3-9674-04754A923072}" type="datetime1">
              <a:rPr lang="en-GB" smtClean="0">
                <a:solidFill>
                  <a:srgbClr val="808080"/>
                </a:solidFill>
              </a:rPr>
              <a:pPr/>
              <a:t>22/02/2012</a:t>
            </a:fld>
            <a:endParaRPr lang="en-GB" smtClean="0">
              <a:solidFill>
                <a:srgbClr val="808080"/>
              </a:solidFill>
            </a:endParaRPr>
          </a:p>
        </p:txBody>
      </p:sp>
      <p:sp>
        <p:nvSpPr>
          <p:cNvPr id="182275" name="AutoShape 3"/>
          <p:cNvSpPr>
            <a:spLocks noChangeArrowheads="1"/>
          </p:cNvSpPr>
          <p:nvPr/>
        </p:nvSpPr>
        <p:spPr bwMode="auto">
          <a:xfrm>
            <a:off x="2171700" y="38100"/>
            <a:ext cx="4611688" cy="466725"/>
          </a:xfrm>
          <a:prstGeom prst="flowChartAlternateProcess">
            <a:avLst/>
          </a:prstGeom>
          <a:gradFill rotWithShape="1">
            <a:gsLst>
              <a:gs pos="0">
                <a:srgbClr val="6C92F2"/>
              </a:gs>
              <a:gs pos="100000">
                <a:srgbClr val="819BDD">
                  <a:alpha val="33000"/>
                </a:srgbClr>
              </a:gs>
            </a:gsLst>
            <a:lin ang="5400000" scaled="1"/>
          </a:gradFill>
          <a:ln w="9525">
            <a:noFill/>
            <a:miter lim="800000"/>
            <a:headEnd/>
            <a:tailEnd/>
          </a:ln>
          <a:effectLst>
            <a:prstShdw prst="shdw18" dist="17961" dir="13500000">
              <a:srgbClr val="6C92F2">
                <a:gamma/>
                <a:shade val="60000"/>
                <a:invGamma/>
              </a:srgbClr>
            </a:prstShdw>
          </a:effectLst>
        </p:spPr>
        <p:txBody>
          <a:bodyPr wrap="none" anchor="ctr"/>
          <a:lstStyle/>
          <a:p>
            <a:pPr algn="ctr" fontAlgn="base">
              <a:spcBef>
                <a:spcPct val="0"/>
              </a:spcBef>
              <a:spcAft>
                <a:spcPct val="0"/>
              </a:spcAft>
              <a:defRPr/>
            </a:pPr>
            <a:r>
              <a:rPr lang="en-GB" sz="2400" b="1" i="1">
                <a:solidFill>
                  <a:srgbClr val="FFFFFF"/>
                </a:solidFill>
                <a:effectLst>
                  <a:outerShdw blurRad="38100" dist="38100" dir="2700000" algn="tl">
                    <a:srgbClr val="000000"/>
                  </a:outerShdw>
                </a:effectLst>
                <a:latin typeface="Arial" charset="0"/>
              </a:rPr>
              <a:t>Radiation inside the body</a:t>
            </a:r>
            <a:endParaRPr lang="en-GB" sz="2400" b="1">
              <a:solidFill>
                <a:srgbClr val="FFFFFF"/>
              </a:solidFill>
              <a:effectLst>
                <a:outerShdw blurRad="38100" dist="38100" dir="2700000" algn="tl">
                  <a:srgbClr val="000000"/>
                </a:outerShdw>
              </a:effectLst>
              <a:latin typeface="Arial" charset="0"/>
            </a:endParaRPr>
          </a:p>
        </p:txBody>
      </p:sp>
      <p:sp>
        <p:nvSpPr>
          <p:cNvPr id="182276" name="Rectangle 4"/>
          <p:cNvSpPr>
            <a:spLocks noGrp="1" noChangeArrowheads="1"/>
          </p:cNvSpPr>
          <p:nvPr>
            <p:ph type="ctrTitle"/>
          </p:nvPr>
        </p:nvSpPr>
        <p:spPr>
          <a:xfrm>
            <a:off x="3106738" y="6794500"/>
            <a:ext cx="2087562" cy="190500"/>
          </a:xfrm>
        </p:spPr>
        <p:txBody>
          <a:bodyPr/>
          <a:lstStyle/>
          <a:p>
            <a:pPr eaLnBrk="1" hangingPunct="1">
              <a:defRPr/>
            </a:pPr>
            <a:r>
              <a:rPr lang="en-GB" sz="600" smtClean="0">
                <a:solidFill>
                  <a:srgbClr val="3333CC"/>
                </a:solidFill>
                <a:effectLst>
                  <a:outerShdw blurRad="38100" dist="38100" dir="2700000" algn="tl">
                    <a:srgbClr val="FFFFFF"/>
                  </a:outerShdw>
                </a:effectLst>
              </a:rPr>
              <a:t>Radiation inside the body</a:t>
            </a:r>
          </a:p>
        </p:txBody>
      </p:sp>
    </p:spTree>
    <p:controls>
      <p:control spid="8194" name="ShockwaveFlash1" r:id="rId2" imgW="8164065" imgH="5205508"/>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533400"/>
            <a:ext cx="9144000" cy="838200"/>
          </a:xfrm>
        </p:spPr>
        <p:txBody>
          <a:bodyPr/>
          <a:lstStyle/>
          <a:p>
            <a:r>
              <a:rPr lang="en-GB" sz="4000" dirty="0">
                <a:solidFill>
                  <a:srgbClr val="FFFF99"/>
                </a:solidFill>
                <a:effectLst/>
              </a:rPr>
              <a:t>Is Radiation Worth the Risk?</a:t>
            </a:r>
            <a:br>
              <a:rPr lang="en-GB" sz="4000" dirty="0">
                <a:solidFill>
                  <a:srgbClr val="FFFF99"/>
                </a:solidFill>
                <a:effectLst/>
              </a:rPr>
            </a:br>
            <a:r>
              <a:rPr lang="en-GB" sz="4000" dirty="0">
                <a:solidFill>
                  <a:srgbClr val="FFFF99"/>
                </a:solidFill>
                <a:effectLst/>
              </a:rPr>
              <a:t>Lesson Outcomes</a:t>
            </a:r>
            <a:endParaRPr lang="en-US" sz="4000" dirty="0">
              <a:solidFill>
                <a:srgbClr val="FFFF99"/>
              </a:solidFill>
              <a:effectLst/>
            </a:endParaRPr>
          </a:p>
        </p:txBody>
      </p:sp>
      <p:sp>
        <p:nvSpPr>
          <p:cNvPr id="3075" name="Rectangle 3"/>
          <p:cNvSpPr>
            <a:spLocks noGrp="1" noChangeArrowheads="1"/>
          </p:cNvSpPr>
          <p:nvPr>
            <p:ph type="body" idx="1"/>
          </p:nvPr>
        </p:nvSpPr>
        <p:spPr/>
        <p:txBody>
          <a:bodyPr/>
          <a:lstStyle/>
          <a:p>
            <a:pPr>
              <a:lnSpc>
                <a:spcPct val="90000"/>
              </a:lnSpc>
            </a:pPr>
            <a:r>
              <a:rPr lang="en-GB" dirty="0" smtClean="0"/>
              <a:t>To </a:t>
            </a:r>
            <a:r>
              <a:rPr lang="en-GB" dirty="0"/>
              <a:t>be able to explain the </a:t>
            </a:r>
            <a:r>
              <a:rPr lang="en-GB" dirty="0" smtClean="0"/>
              <a:t>dangers and risks posed by radiation. </a:t>
            </a:r>
            <a:endParaRPr lang="en-GB" b="1" dirty="0"/>
          </a:p>
          <a:p>
            <a:pPr>
              <a:lnSpc>
                <a:spcPct val="90000"/>
              </a:lnSpc>
            </a:pPr>
            <a:r>
              <a:rPr lang="en-GB" dirty="0" smtClean="0"/>
              <a:t>To </a:t>
            </a:r>
            <a:r>
              <a:rPr lang="en-GB" dirty="0"/>
              <a:t>be able to </a:t>
            </a:r>
            <a:r>
              <a:rPr lang="en-GB" dirty="0" smtClean="0"/>
              <a:t>explain which source of radiation is most dangerous inside and outside the body.  </a:t>
            </a:r>
            <a:endParaRPr lang="en-GB" b="1" dirty="0"/>
          </a:p>
          <a:p>
            <a:pPr>
              <a:lnSpc>
                <a:spcPct val="90000"/>
              </a:lnSpc>
            </a:pPr>
            <a:r>
              <a:rPr lang="en-GB" dirty="0" smtClean="0"/>
              <a:t>To </a:t>
            </a:r>
            <a:r>
              <a:rPr lang="en-GB" dirty="0"/>
              <a:t>be able to collate the benefits and risks of nuclear energy to form a balanced opinion on Nuclear Energy.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sz="4000">
                <a:solidFill>
                  <a:srgbClr val="FFFF99"/>
                </a:solidFill>
                <a:effectLst/>
              </a:rPr>
              <a:t>Is Radiation Worth the Risk?</a:t>
            </a:r>
            <a:br>
              <a:rPr lang="en-GB" sz="4000">
                <a:solidFill>
                  <a:srgbClr val="FFFF99"/>
                </a:solidFill>
                <a:effectLst/>
              </a:rPr>
            </a:br>
            <a:r>
              <a:rPr lang="en-GB" sz="4000">
                <a:solidFill>
                  <a:srgbClr val="FFFF99"/>
                </a:solidFill>
                <a:effectLst/>
              </a:rPr>
              <a:t>Lesson Outcomes</a:t>
            </a:r>
            <a:endParaRPr lang="en-US" sz="4000">
              <a:solidFill>
                <a:srgbClr val="FFFF99"/>
              </a:solidFill>
              <a:effectLst/>
            </a:endParaRPr>
          </a:p>
        </p:txBody>
      </p:sp>
      <p:sp>
        <p:nvSpPr>
          <p:cNvPr id="3075" name="Rectangle 3"/>
          <p:cNvSpPr>
            <a:spLocks noGrp="1" noChangeArrowheads="1"/>
          </p:cNvSpPr>
          <p:nvPr>
            <p:ph type="body" idx="1"/>
          </p:nvPr>
        </p:nvSpPr>
        <p:spPr/>
        <p:txBody>
          <a:bodyPr/>
          <a:lstStyle/>
          <a:p>
            <a:pPr>
              <a:lnSpc>
                <a:spcPct val="90000"/>
              </a:lnSpc>
            </a:pPr>
            <a:r>
              <a:rPr lang="en-GB" dirty="0" smtClean="0"/>
              <a:t>To </a:t>
            </a:r>
            <a:r>
              <a:rPr lang="en-GB" dirty="0"/>
              <a:t>be able to explain the </a:t>
            </a:r>
            <a:r>
              <a:rPr lang="en-GB" dirty="0" smtClean="0"/>
              <a:t>dangers and risks posed by radiation. </a:t>
            </a:r>
            <a:endParaRPr lang="en-GB" b="1" dirty="0"/>
          </a:p>
          <a:p>
            <a:pPr>
              <a:lnSpc>
                <a:spcPct val="90000"/>
              </a:lnSpc>
            </a:pPr>
            <a:r>
              <a:rPr lang="en-GB" dirty="0" smtClean="0"/>
              <a:t>To </a:t>
            </a:r>
            <a:r>
              <a:rPr lang="en-GB" dirty="0"/>
              <a:t>be able to </a:t>
            </a:r>
            <a:r>
              <a:rPr lang="en-GB" dirty="0" smtClean="0"/>
              <a:t>explain which source of radiation is most dangerous inside and outside the body.  </a:t>
            </a:r>
            <a:endParaRPr lang="en-GB" b="1" dirty="0"/>
          </a:p>
          <a:p>
            <a:pPr>
              <a:lnSpc>
                <a:spcPct val="90000"/>
              </a:lnSpc>
            </a:pPr>
            <a:r>
              <a:rPr lang="en-GB" dirty="0" smtClean="0"/>
              <a:t>To </a:t>
            </a:r>
            <a:r>
              <a:rPr lang="en-GB" dirty="0"/>
              <a:t>be able to collate the benefits and risks of nuclear energy to form a balanced opinion on Nuclear Energy.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GB"/>
              <a:t>How is nuclear waste dealt with?</a:t>
            </a:r>
          </a:p>
        </p:txBody>
      </p:sp>
      <p:sp>
        <p:nvSpPr>
          <p:cNvPr id="201731" name="Rectangle 3"/>
          <p:cNvSpPr>
            <a:spLocks noChangeArrowheads="1"/>
          </p:cNvSpPr>
          <p:nvPr/>
        </p:nvSpPr>
        <p:spPr bwMode="auto">
          <a:xfrm>
            <a:off x="563563" y="784225"/>
            <a:ext cx="8377237" cy="82232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smtClean="0">
                <a:solidFill>
                  <a:srgbClr val="010066"/>
                </a:solidFill>
              </a:rPr>
              <a:t>Spent fuel rods are sent to a reprocessing plant to recover any usable uranium and plutonium.</a:t>
            </a:r>
            <a:endParaRPr lang="en-GB" sz="1200" smtClean="0">
              <a:solidFill>
                <a:srgbClr val="010066"/>
              </a:solidFill>
            </a:endParaRPr>
          </a:p>
        </p:txBody>
      </p:sp>
      <p:sp>
        <p:nvSpPr>
          <p:cNvPr id="201732" name="Rectangle 4"/>
          <p:cNvSpPr>
            <a:spLocks noChangeArrowheads="1"/>
          </p:cNvSpPr>
          <p:nvPr/>
        </p:nvSpPr>
        <p:spPr bwMode="auto">
          <a:xfrm>
            <a:off x="573088" y="5165725"/>
            <a:ext cx="5240337" cy="118745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GB" sz="2400" smtClean="0">
                <a:solidFill>
                  <a:srgbClr val="010066"/>
                </a:solidFill>
              </a:rPr>
              <a:t>Long-term storage of nuclear waste is a major problem. Why is it so difficult to find suitable sites? </a:t>
            </a:r>
          </a:p>
        </p:txBody>
      </p:sp>
      <p:sp>
        <p:nvSpPr>
          <p:cNvPr id="201733" name="Rectangle 5"/>
          <p:cNvSpPr>
            <a:spLocks noChangeArrowheads="1"/>
          </p:cNvSpPr>
          <p:nvPr/>
        </p:nvSpPr>
        <p:spPr bwMode="auto">
          <a:xfrm>
            <a:off x="573088" y="1698625"/>
            <a:ext cx="5329237" cy="1552575"/>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smtClean="0">
                <a:solidFill>
                  <a:srgbClr val="010066"/>
                </a:solidFill>
              </a:rPr>
              <a:t>Many of the isotopes in the remaining waste have no practical purpose and are too dangerous to be released to the environment.</a:t>
            </a:r>
          </a:p>
        </p:txBody>
      </p:sp>
      <p:pic>
        <p:nvPicPr>
          <p:cNvPr id="201734" name="Picture 6" descr="CL0134_named"/>
          <p:cNvPicPr>
            <a:picLocks noChangeAspect="1" noChangeArrowheads="1"/>
          </p:cNvPicPr>
          <p:nvPr/>
        </p:nvPicPr>
        <p:blipFill>
          <a:blip r:embed="rId3" cstate="print"/>
          <a:srcRect/>
          <a:stretch>
            <a:fillRect/>
          </a:stretch>
        </p:blipFill>
        <p:spPr bwMode="auto">
          <a:xfrm>
            <a:off x="5865813" y="1825625"/>
            <a:ext cx="3027362" cy="4151313"/>
          </a:xfrm>
          <a:prstGeom prst="rect">
            <a:avLst/>
          </a:prstGeom>
          <a:noFill/>
        </p:spPr>
      </p:pic>
      <p:pic>
        <p:nvPicPr>
          <p:cNvPr id="201735" name="Picture 7" descr="notes_icon"/>
          <p:cNvPicPr>
            <a:picLocks noChangeAspect="1" noChangeArrowheads="1"/>
          </p:cNvPicPr>
          <p:nvPr/>
        </p:nvPicPr>
        <p:blipFill>
          <a:blip r:embed="rId4" cstate="print"/>
          <a:srcRect/>
          <a:stretch>
            <a:fillRect/>
          </a:stretch>
        </p:blipFill>
        <p:spPr bwMode="auto">
          <a:xfrm>
            <a:off x="7443788" y="150813"/>
            <a:ext cx="442912" cy="387350"/>
          </a:xfrm>
          <a:prstGeom prst="rect">
            <a:avLst/>
          </a:prstGeom>
          <a:noFill/>
        </p:spPr>
      </p:pic>
      <p:sp>
        <p:nvSpPr>
          <p:cNvPr id="201736" name="Rectangle 8"/>
          <p:cNvSpPr>
            <a:spLocks noChangeArrowheads="1"/>
          </p:cNvSpPr>
          <p:nvPr/>
        </p:nvSpPr>
        <p:spPr bwMode="auto">
          <a:xfrm>
            <a:off x="563563" y="3349625"/>
            <a:ext cx="5067300" cy="822325"/>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smtClean="0">
                <a:solidFill>
                  <a:srgbClr val="010066"/>
                </a:solidFill>
              </a:rPr>
              <a:t>Strict regulations are followed when handling and storing nuclear waste.</a:t>
            </a:r>
          </a:p>
        </p:txBody>
      </p:sp>
      <p:sp>
        <p:nvSpPr>
          <p:cNvPr id="201737" name="Rectangle 9"/>
          <p:cNvSpPr>
            <a:spLocks noChangeArrowheads="1"/>
          </p:cNvSpPr>
          <p:nvPr/>
        </p:nvSpPr>
        <p:spPr bwMode="auto">
          <a:xfrm>
            <a:off x="563563" y="4267200"/>
            <a:ext cx="5291137" cy="822325"/>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GB" sz="2400" smtClean="0">
                <a:solidFill>
                  <a:srgbClr val="010066"/>
                </a:solidFill>
              </a:rPr>
              <a:t>Some waste can be stored in cement inside reinforced steel drums. </a:t>
            </a:r>
          </a:p>
        </p:txBody>
      </p:sp>
      <p:pic>
        <p:nvPicPr>
          <p:cNvPr id="201738" name="Picture 10"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733"/>
                                        </p:tgtEl>
                                        <p:attrNameLst>
                                          <p:attrName>style.visibility</p:attrName>
                                        </p:attrNameLst>
                                      </p:cBhvr>
                                      <p:to>
                                        <p:strVal val="visible"/>
                                      </p:to>
                                    </p:set>
                                    <p:animEffect transition="in" filter="dissolve">
                                      <p:cBhvr>
                                        <p:cTn id="7" dur="500"/>
                                        <p:tgtEl>
                                          <p:spTgt spid="2017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1736"/>
                                        </p:tgtEl>
                                        <p:attrNameLst>
                                          <p:attrName>style.visibility</p:attrName>
                                        </p:attrNameLst>
                                      </p:cBhvr>
                                      <p:to>
                                        <p:strVal val="visible"/>
                                      </p:to>
                                    </p:set>
                                    <p:animEffect transition="in" filter="dissolve">
                                      <p:cBhvr>
                                        <p:cTn id="12" dur="500"/>
                                        <p:tgtEl>
                                          <p:spTgt spid="2017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1737"/>
                                        </p:tgtEl>
                                        <p:attrNameLst>
                                          <p:attrName>style.visibility</p:attrName>
                                        </p:attrNameLst>
                                      </p:cBhvr>
                                      <p:to>
                                        <p:strVal val="visible"/>
                                      </p:to>
                                    </p:set>
                                    <p:animEffect transition="in" filter="dissolve">
                                      <p:cBhvr>
                                        <p:cTn id="17" dur="500"/>
                                        <p:tgtEl>
                                          <p:spTgt spid="20173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01734"/>
                                        </p:tgtEl>
                                        <p:attrNameLst>
                                          <p:attrName>style.visibility</p:attrName>
                                        </p:attrNameLst>
                                      </p:cBhvr>
                                      <p:to>
                                        <p:strVal val="visible"/>
                                      </p:to>
                                    </p:set>
                                    <p:animEffect transition="in" filter="wipe(left)">
                                      <p:cBhvr>
                                        <p:cTn id="21" dur="500"/>
                                        <p:tgtEl>
                                          <p:spTgt spid="20173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1732"/>
                                        </p:tgtEl>
                                        <p:attrNameLst>
                                          <p:attrName>style.visibility</p:attrName>
                                        </p:attrNameLst>
                                      </p:cBhvr>
                                      <p:to>
                                        <p:strVal val="visible"/>
                                      </p:to>
                                    </p:set>
                                    <p:animEffect transition="in" filter="dissolve">
                                      <p:cBhvr>
                                        <p:cTn id="26" dur="500"/>
                                        <p:tgtEl>
                                          <p:spTgt spid="201732"/>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01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p:bldP spid="201733" grpId="0"/>
      <p:bldP spid="201736" grpId="0"/>
      <p:bldP spid="20173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7524750" y="6237288"/>
            <a:ext cx="1368425"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GB" smtClean="0">
                <a:solidFill>
                  <a:srgbClr val="000000"/>
                </a:solidFill>
                <a:latin typeface="Comic Sans MS" pitchFamily="66" charset="0"/>
                <a:hlinkClick r:id="rId2" action="ppaction://hlinksldjump"/>
              </a:rPr>
              <a:t>Main menu</a:t>
            </a:r>
            <a:endParaRPr lang="en-GB" smtClean="0">
              <a:solidFill>
                <a:srgbClr val="000000"/>
              </a:solidFill>
              <a:latin typeface="Comic Sans MS" pitchFamily="66" charset="0"/>
            </a:endParaRPr>
          </a:p>
        </p:txBody>
      </p:sp>
      <p:sp>
        <p:nvSpPr>
          <p:cNvPr id="29701" name="Text Box 5"/>
          <p:cNvSpPr txBox="1">
            <a:spLocks noChangeArrowheads="1"/>
          </p:cNvSpPr>
          <p:nvPr/>
        </p:nvSpPr>
        <p:spPr bwMode="auto">
          <a:xfrm>
            <a:off x="250825" y="333375"/>
            <a:ext cx="8642350" cy="519113"/>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GB" sz="2800" b="1" u="sng" smtClean="0">
                <a:solidFill>
                  <a:srgbClr val="FFFFFF"/>
                </a:solidFill>
                <a:effectLst>
                  <a:outerShdw blurRad="38100" dist="38100" dir="2700000" algn="tl">
                    <a:srgbClr val="000000"/>
                  </a:outerShdw>
                </a:effectLst>
                <a:latin typeface="Comic Sans MS" pitchFamily="66" charset="0"/>
              </a:rPr>
              <a:t>Disposing of Radioactive Waste</a:t>
            </a:r>
          </a:p>
        </p:txBody>
      </p:sp>
      <p:sp>
        <p:nvSpPr>
          <p:cNvPr id="29702" name="Text Box 6">
            <a:hlinkClick r:id="rId3" action="ppaction://hlinksldjump"/>
          </p:cNvPr>
          <p:cNvSpPr txBox="1">
            <a:spLocks noChangeArrowheads="1"/>
          </p:cNvSpPr>
          <p:nvPr/>
        </p:nvSpPr>
        <p:spPr bwMode="auto">
          <a:xfrm>
            <a:off x="7451725" y="5805488"/>
            <a:ext cx="1512888"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GB" smtClean="0">
                <a:solidFill>
                  <a:srgbClr val="33CCCC"/>
                </a:solidFill>
                <a:latin typeface="Comic Sans MS" pitchFamily="66" charset="0"/>
                <a:hlinkClick r:id="" action="ppaction://noaction"/>
              </a:rPr>
              <a:t>Back to P2d</a:t>
            </a:r>
            <a:endParaRPr lang="en-GB" smtClean="0">
              <a:solidFill>
                <a:srgbClr val="33CCCC"/>
              </a:solidFill>
              <a:latin typeface="Comic Sans MS" pitchFamily="66" charset="0"/>
            </a:endParaRPr>
          </a:p>
        </p:txBody>
      </p:sp>
      <p:sp>
        <p:nvSpPr>
          <p:cNvPr id="29703" name="Text Box 7"/>
          <p:cNvSpPr txBox="1">
            <a:spLocks noChangeArrowheads="1"/>
          </p:cNvSpPr>
          <p:nvPr/>
        </p:nvSpPr>
        <p:spPr bwMode="auto">
          <a:xfrm>
            <a:off x="304800" y="914400"/>
            <a:ext cx="8642350" cy="762000"/>
          </a:xfrm>
          <a:prstGeom prst="rect">
            <a:avLst/>
          </a:prstGeom>
          <a:noFill/>
          <a:ln w="9525">
            <a:noFill/>
            <a:miter lim="800000"/>
            <a:headEnd/>
            <a:tailEnd/>
          </a:ln>
          <a:effectLst/>
        </p:spPr>
        <p:txBody>
          <a:bodyPr>
            <a:spAutoFit/>
          </a:bodyPr>
          <a:lstStyle/>
          <a:p>
            <a:pPr fontAlgn="base">
              <a:spcBef>
                <a:spcPct val="50000"/>
              </a:spcBef>
              <a:spcAft>
                <a:spcPct val="0"/>
              </a:spcAft>
            </a:pPr>
            <a:r>
              <a:rPr lang="en-GB" sz="2200" dirty="0" smtClean="0">
                <a:solidFill>
                  <a:srgbClr val="FF0000"/>
                </a:solidFill>
                <a:latin typeface="Comic Sans MS" pitchFamily="66" charset="0"/>
              </a:rPr>
              <a:t>Getting rid of </a:t>
            </a:r>
            <a:r>
              <a:rPr lang="en-GB" sz="2200" b="1" dirty="0" smtClean="0">
                <a:solidFill>
                  <a:srgbClr val="FF0000"/>
                </a:solidFill>
                <a:effectLst>
                  <a:outerShdw blurRad="38100" dist="38100" dir="2700000" algn="tl">
                    <a:srgbClr val="000000"/>
                  </a:outerShdw>
                </a:effectLst>
                <a:latin typeface="Comic Sans MS" pitchFamily="66" charset="0"/>
              </a:rPr>
              <a:t>waste</a:t>
            </a:r>
            <a:r>
              <a:rPr lang="en-GB" sz="2200" dirty="0" smtClean="0">
                <a:solidFill>
                  <a:srgbClr val="FF0000"/>
                </a:solidFill>
                <a:latin typeface="Comic Sans MS" pitchFamily="66" charset="0"/>
              </a:rPr>
              <a:t> from using radioactive materials is a problem</a:t>
            </a:r>
            <a:endParaRPr lang="en-GB" sz="2200" b="1" baseline="-25000" dirty="0" smtClean="0">
              <a:solidFill>
                <a:srgbClr val="FF0000"/>
              </a:solidFill>
              <a:effectLst>
                <a:outerShdw blurRad="38100" dist="38100" dir="2700000" algn="tl">
                  <a:srgbClr val="000000"/>
                </a:outerShdw>
              </a:effectLst>
              <a:latin typeface="Comic Sans MS" pitchFamily="66" charset="0"/>
            </a:endParaRPr>
          </a:p>
        </p:txBody>
      </p:sp>
      <p:sp>
        <p:nvSpPr>
          <p:cNvPr id="29712" name="Text Box 16"/>
          <p:cNvSpPr txBox="1">
            <a:spLocks noChangeArrowheads="1"/>
          </p:cNvSpPr>
          <p:nvPr/>
        </p:nvSpPr>
        <p:spPr bwMode="auto">
          <a:xfrm>
            <a:off x="7543800" y="152400"/>
            <a:ext cx="1447800" cy="336550"/>
          </a:xfrm>
          <a:prstGeom prst="rect">
            <a:avLst/>
          </a:prstGeom>
          <a:noFill/>
          <a:ln w="9525">
            <a:noFill/>
            <a:miter lim="800000"/>
            <a:headEnd/>
            <a:tailEnd/>
          </a:ln>
          <a:effectLst/>
        </p:spPr>
        <p:txBody>
          <a:bodyPr>
            <a:spAutoFit/>
          </a:bodyPr>
          <a:lstStyle/>
          <a:p>
            <a:pPr fontAlgn="base">
              <a:spcBef>
                <a:spcPct val="50000"/>
              </a:spcBef>
              <a:spcAft>
                <a:spcPct val="0"/>
              </a:spcAft>
            </a:pPr>
            <a:r>
              <a:rPr lang="en-GB" sz="1600" u="sng" smtClean="0">
                <a:solidFill>
                  <a:srgbClr val="BBE0E3"/>
                </a:solidFill>
                <a:latin typeface="Comic Sans MS" pitchFamily="66" charset="0"/>
              </a:rPr>
              <a:t>Next page</a:t>
            </a:r>
          </a:p>
        </p:txBody>
      </p:sp>
      <p:sp>
        <p:nvSpPr>
          <p:cNvPr id="29714" name="Text Box 18"/>
          <p:cNvSpPr txBox="1">
            <a:spLocks noChangeArrowheads="1"/>
          </p:cNvSpPr>
          <p:nvPr/>
        </p:nvSpPr>
        <p:spPr bwMode="auto">
          <a:xfrm>
            <a:off x="152400" y="1600200"/>
            <a:ext cx="6400800" cy="1600200"/>
          </a:xfrm>
          <a:prstGeom prst="rect">
            <a:avLst/>
          </a:prstGeom>
          <a:noFill/>
          <a:ln w="9525">
            <a:noFill/>
            <a:miter lim="800000"/>
            <a:headEnd/>
            <a:tailEnd/>
          </a:ln>
          <a:effectLst/>
        </p:spPr>
        <p:txBody>
          <a:bodyPr>
            <a:spAutoFit/>
          </a:bodyPr>
          <a:lstStyle/>
          <a:p>
            <a:pPr fontAlgn="base">
              <a:spcBef>
                <a:spcPct val="50000"/>
              </a:spcBef>
              <a:spcAft>
                <a:spcPct val="0"/>
              </a:spcAft>
            </a:pPr>
            <a:r>
              <a:rPr lang="en-GB" sz="2200" b="1" i="1" dirty="0" smtClean="0">
                <a:solidFill>
                  <a:srgbClr val="E2A7FF"/>
                </a:solidFill>
                <a:effectLst>
                  <a:outerShdw blurRad="38100" dist="38100" dir="2700000" algn="tl">
                    <a:srgbClr val="000000"/>
                  </a:outerShdw>
                </a:effectLst>
                <a:latin typeface="Comic Sans MS" pitchFamily="66" charset="0"/>
                <a:cs typeface="Times New Roman" pitchFamily="18" charset="0"/>
              </a:rPr>
              <a:t>High Level Waste (HLW)</a:t>
            </a:r>
          </a:p>
          <a:p>
            <a:pPr fontAlgn="base">
              <a:spcBef>
                <a:spcPct val="50000"/>
              </a:spcBef>
              <a:spcAft>
                <a:spcPct val="0"/>
              </a:spcAft>
            </a:pPr>
            <a:r>
              <a:rPr lang="en-GB" sz="2200" b="1" dirty="0" smtClean="0">
                <a:solidFill>
                  <a:srgbClr val="E2A7FF"/>
                </a:solidFill>
                <a:effectLst>
                  <a:outerShdw blurRad="38100" dist="38100" dir="2700000" algn="tl">
                    <a:srgbClr val="000000"/>
                  </a:outerShdw>
                </a:effectLst>
                <a:latin typeface="Comic Sans MS" pitchFamily="66" charset="0"/>
                <a:cs typeface="Times New Roman" pitchFamily="18" charset="0"/>
              </a:rPr>
              <a:t>Very</a:t>
            </a:r>
            <a:r>
              <a:rPr lang="en-GB" sz="2200" dirty="0" smtClean="0">
                <a:solidFill>
                  <a:srgbClr val="E2A7FF"/>
                </a:solidFill>
                <a:latin typeface="Comic Sans MS" pitchFamily="66" charset="0"/>
                <a:cs typeface="Times New Roman" pitchFamily="18" charset="0"/>
              </a:rPr>
              <a:t> radioactive waste that has to be stored carefully.  Only </a:t>
            </a:r>
            <a:r>
              <a:rPr lang="en-GB" sz="2200" b="1" dirty="0" smtClean="0">
                <a:solidFill>
                  <a:srgbClr val="E2A7FF"/>
                </a:solidFill>
                <a:effectLst>
                  <a:outerShdw blurRad="38100" dist="38100" dir="2700000" algn="tl">
                    <a:srgbClr val="000000"/>
                  </a:outerShdw>
                </a:effectLst>
                <a:latin typeface="Comic Sans MS" pitchFamily="66" charset="0"/>
                <a:cs typeface="Times New Roman" pitchFamily="18" charset="0"/>
              </a:rPr>
              <a:t>small amounts</a:t>
            </a:r>
            <a:r>
              <a:rPr lang="en-GB" sz="2200" dirty="0" smtClean="0">
                <a:solidFill>
                  <a:srgbClr val="E2A7FF"/>
                </a:solidFill>
                <a:latin typeface="Comic Sans MS" pitchFamily="66" charset="0"/>
                <a:cs typeface="Times New Roman" pitchFamily="18" charset="0"/>
              </a:rPr>
              <a:t> are made and it doesn’t last long.  Put into </a:t>
            </a:r>
            <a:r>
              <a:rPr lang="en-GB" sz="2200" b="1" dirty="0" smtClean="0">
                <a:solidFill>
                  <a:srgbClr val="E2A7FF"/>
                </a:solidFill>
                <a:effectLst>
                  <a:outerShdw blurRad="38100" dist="38100" dir="2700000" algn="tl">
                    <a:srgbClr val="000000"/>
                  </a:outerShdw>
                </a:effectLst>
                <a:latin typeface="Comic Sans MS" pitchFamily="66" charset="0"/>
                <a:cs typeface="Times New Roman" pitchFamily="18" charset="0"/>
              </a:rPr>
              <a:t>short</a:t>
            </a:r>
            <a:r>
              <a:rPr lang="en-GB" sz="2200" dirty="0" smtClean="0">
                <a:solidFill>
                  <a:srgbClr val="E2A7FF"/>
                </a:solidFill>
                <a:latin typeface="Comic Sans MS" pitchFamily="66" charset="0"/>
                <a:cs typeface="Times New Roman" pitchFamily="18" charset="0"/>
              </a:rPr>
              <a:t> term storage</a:t>
            </a:r>
            <a:endParaRPr lang="en-GB" sz="2200" b="1" dirty="0" smtClean="0">
              <a:solidFill>
                <a:srgbClr val="E2A7FF"/>
              </a:solidFill>
              <a:effectLst>
                <a:outerShdw blurRad="38100" dist="38100" dir="2700000" algn="tl">
                  <a:srgbClr val="000000"/>
                </a:outerShdw>
              </a:effectLst>
              <a:latin typeface="Comic Sans MS" pitchFamily="66" charset="0"/>
              <a:cs typeface="Times New Roman" pitchFamily="18" charset="0"/>
            </a:endParaRPr>
          </a:p>
        </p:txBody>
      </p:sp>
      <p:sp>
        <p:nvSpPr>
          <p:cNvPr id="29715" name="Text Box 19"/>
          <p:cNvSpPr txBox="1">
            <a:spLocks noChangeArrowheads="1"/>
          </p:cNvSpPr>
          <p:nvPr/>
        </p:nvSpPr>
        <p:spPr bwMode="auto">
          <a:xfrm>
            <a:off x="1981200" y="3276600"/>
            <a:ext cx="6934200" cy="1935163"/>
          </a:xfrm>
          <a:prstGeom prst="rect">
            <a:avLst/>
          </a:prstGeom>
          <a:noFill/>
          <a:ln w="9525">
            <a:noFill/>
            <a:miter lim="800000"/>
            <a:headEnd/>
            <a:tailEnd/>
          </a:ln>
          <a:effectLst/>
        </p:spPr>
        <p:txBody>
          <a:bodyPr>
            <a:spAutoFit/>
          </a:bodyPr>
          <a:lstStyle/>
          <a:p>
            <a:pPr algn="r" fontAlgn="base">
              <a:spcBef>
                <a:spcPct val="50000"/>
              </a:spcBef>
              <a:spcAft>
                <a:spcPct val="0"/>
              </a:spcAft>
            </a:pPr>
            <a:r>
              <a:rPr lang="en-GB" sz="2200" b="1" i="1" dirty="0" smtClean="0">
                <a:solidFill>
                  <a:srgbClr val="CCCCFF"/>
                </a:solidFill>
                <a:effectLst>
                  <a:outerShdw blurRad="38100" dist="38100" dir="2700000" algn="tl">
                    <a:srgbClr val="000000"/>
                  </a:outerShdw>
                </a:effectLst>
                <a:latin typeface="Comic Sans MS" pitchFamily="66" charset="0"/>
                <a:cs typeface="Times New Roman" pitchFamily="18" charset="0"/>
              </a:rPr>
              <a:t>Intermediate Level Waste (ILW)</a:t>
            </a:r>
          </a:p>
          <a:p>
            <a:pPr algn="r" fontAlgn="base">
              <a:spcBef>
                <a:spcPct val="50000"/>
              </a:spcBef>
              <a:spcAft>
                <a:spcPct val="0"/>
              </a:spcAft>
            </a:pPr>
            <a:r>
              <a:rPr lang="en-GB" sz="2200" dirty="0" smtClean="0">
                <a:solidFill>
                  <a:srgbClr val="CCCCFF"/>
                </a:solidFill>
                <a:latin typeface="Comic Sans MS" pitchFamily="66" charset="0"/>
                <a:cs typeface="Times New Roman" pitchFamily="18" charset="0"/>
              </a:rPr>
              <a:t>Remains radioactive for </a:t>
            </a:r>
            <a:r>
              <a:rPr lang="en-GB" sz="2200" b="1" dirty="0" smtClean="0">
                <a:solidFill>
                  <a:srgbClr val="CCCCFF"/>
                </a:solidFill>
                <a:effectLst>
                  <a:outerShdw blurRad="38100" dist="38100" dir="2700000" algn="tl">
                    <a:srgbClr val="000000"/>
                  </a:outerShdw>
                </a:effectLst>
                <a:latin typeface="Comic Sans MS" pitchFamily="66" charset="0"/>
                <a:cs typeface="Times New Roman" pitchFamily="18" charset="0"/>
              </a:rPr>
              <a:t>thousands of years</a:t>
            </a:r>
            <a:r>
              <a:rPr lang="en-GB" sz="2200" dirty="0" smtClean="0">
                <a:solidFill>
                  <a:srgbClr val="CCCCFF"/>
                </a:solidFill>
                <a:latin typeface="Comic Sans MS" pitchFamily="66" charset="0"/>
                <a:cs typeface="Times New Roman" pitchFamily="18" charset="0"/>
              </a:rPr>
              <a:t>. The amount produced is </a:t>
            </a:r>
            <a:r>
              <a:rPr lang="en-GB" sz="2200" b="1" dirty="0" smtClean="0">
                <a:solidFill>
                  <a:srgbClr val="CCCCFF"/>
                </a:solidFill>
                <a:effectLst>
                  <a:outerShdw blurRad="38100" dist="38100" dir="2700000" algn="tl">
                    <a:srgbClr val="000000"/>
                  </a:outerShdw>
                </a:effectLst>
                <a:latin typeface="Comic Sans MS" pitchFamily="66" charset="0"/>
                <a:cs typeface="Times New Roman" pitchFamily="18" charset="0"/>
              </a:rPr>
              <a:t>increasing</a:t>
            </a:r>
            <a:r>
              <a:rPr lang="en-GB" sz="2200" dirty="0" smtClean="0">
                <a:solidFill>
                  <a:srgbClr val="CCCCFF"/>
                </a:solidFill>
                <a:latin typeface="Comic Sans MS" pitchFamily="66" charset="0"/>
                <a:cs typeface="Times New Roman" pitchFamily="18" charset="0"/>
              </a:rPr>
              <a:t> and becoming a problem. Intermediate waste is mixed with </a:t>
            </a:r>
            <a:r>
              <a:rPr lang="en-GB" sz="2200" b="1" dirty="0" smtClean="0">
                <a:solidFill>
                  <a:srgbClr val="CCCCFF"/>
                </a:solidFill>
                <a:effectLst>
                  <a:outerShdw blurRad="38100" dist="38100" dir="2700000" algn="tl">
                    <a:srgbClr val="000000"/>
                  </a:outerShdw>
                </a:effectLst>
                <a:latin typeface="Comic Sans MS" pitchFamily="66" charset="0"/>
                <a:cs typeface="Times New Roman" pitchFamily="18" charset="0"/>
              </a:rPr>
              <a:t>concrete</a:t>
            </a:r>
            <a:r>
              <a:rPr lang="en-GB" sz="2200" dirty="0" smtClean="0">
                <a:solidFill>
                  <a:srgbClr val="CCCCFF"/>
                </a:solidFill>
                <a:latin typeface="Comic Sans MS" pitchFamily="66" charset="0"/>
                <a:cs typeface="Times New Roman" pitchFamily="18" charset="0"/>
              </a:rPr>
              <a:t> and stored in large containers</a:t>
            </a:r>
            <a:endParaRPr lang="en-GB" sz="2200" b="1" dirty="0" smtClean="0">
              <a:solidFill>
                <a:srgbClr val="CCCCFF"/>
              </a:solidFill>
              <a:effectLst>
                <a:outerShdw blurRad="38100" dist="38100" dir="2700000" algn="tl">
                  <a:srgbClr val="000000"/>
                </a:outerShdw>
              </a:effectLst>
              <a:latin typeface="Comic Sans MS" pitchFamily="66" charset="0"/>
              <a:cs typeface="Times New Roman" pitchFamily="18" charset="0"/>
            </a:endParaRPr>
          </a:p>
        </p:txBody>
      </p:sp>
      <p:sp>
        <p:nvSpPr>
          <p:cNvPr id="29716" name="Text Box 20"/>
          <p:cNvSpPr txBox="1">
            <a:spLocks noChangeArrowheads="1"/>
          </p:cNvSpPr>
          <p:nvPr/>
        </p:nvSpPr>
        <p:spPr bwMode="auto">
          <a:xfrm>
            <a:off x="152400" y="5257800"/>
            <a:ext cx="6019800" cy="1265238"/>
          </a:xfrm>
          <a:prstGeom prst="rect">
            <a:avLst/>
          </a:prstGeom>
          <a:noFill/>
          <a:ln w="9525">
            <a:noFill/>
            <a:miter lim="800000"/>
            <a:headEnd/>
            <a:tailEnd/>
          </a:ln>
          <a:effectLst/>
        </p:spPr>
        <p:txBody>
          <a:bodyPr>
            <a:spAutoFit/>
          </a:bodyPr>
          <a:lstStyle/>
          <a:p>
            <a:pPr fontAlgn="base">
              <a:spcBef>
                <a:spcPct val="50000"/>
              </a:spcBef>
              <a:spcAft>
                <a:spcPct val="0"/>
              </a:spcAft>
            </a:pPr>
            <a:r>
              <a:rPr lang="en-GB" sz="2200" b="1" i="1" dirty="0" smtClean="0">
                <a:solidFill>
                  <a:srgbClr val="E2A7FF"/>
                </a:solidFill>
                <a:effectLst>
                  <a:outerShdw blurRad="38100" dist="38100" dir="2700000" algn="tl">
                    <a:srgbClr val="000000"/>
                  </a:outerShdw>
                </a:effectLst>
                <a:latin typeface="Comic Sans MS" pitchFamily="66" charset="0"/>
                <a:cs typeface="Times New Roman" pitchFamily="18" charset="0"/>
              </a:rPr>
              <a:t>Low Level Waste (LLW)</a:t>
            </a:r>
          </a:p>
          <a:p>
            <a:pPr fontAlgn="base">
              <a:spcBef>
                <a:spcPct val="50000"/>
              </a:spcBef>
              <a:spcAft>
                <a:spcPct val="0"/>
              </a:spcAft>
            </a:pPr>
            <a:r>
              <a:rPr lang="en-GB" sz="2200" dirty="0" smtClean="0">
                <a:solidFill>
                  <a:srgbClr val="E2A7FF"/>
                </a:solidFill>
                <a:latin typeface="Comic Sans MS" pitchFamily="66" charset="0"/>
                <a:cs typeface="Times New Roman" pitchFamily="18" charset="0"/>
              </a:rPr>
              <a:t>Only </a:t>
            </a:r>
            <a:r>
              <a:rPr lang="en-GB" sz="2200" b="1" dirty="0" smtClean="0">
                <a:solidFill>
                  <a:srgbClr val="E2A7FF"/>
                </a:solidFill>
                <a:effectLst>
                  <a:outerShdw blurRad="38100" dist="38100" dir="2700000" algn="tl">
                    <a:srgbClr val="000000"/>
                  </a:outerShdw>
                </a:effectLst>
                <a:latin typeface="Comic Sans MS" pitchFamily="66" charset="0"/>
                <a:cs typeface="Times New Roman" pitchFamily="18" charset="0"/>
              </a:rPr>
              <a:t>slightly</a:t>
            </a:r>
            <a:r>
              <a:rPr lang="en-GB" sz="2200" dirty="0" smtClean="0">
                <a:solidFill>
                  <a:srgbClr val="E2A7FF"/>
                </a:solidFill>
                <a:latin typeface="Comic Sans MS" pitchFamily="66" charset="0"/>
                <a:cs typeface="Times New Roman" pitchFamily="18" charset="0"/>
              </a:rPr>
              <a:t> radioactive. </a:t>
            </a:r>
            <a:r>
              <a:rPr lang="en-GB" sz="2200" smtClean="0">
                <a:solidFill>
                  <a:srgbClr val="E2A7FF"/>
                </a:solidFill>
                <a:latin typeface="Comic Sans MS" pitchFamily="66" charset="0"/>
                <a:cs typeface="Times New Roman" pitchFamily="18" charset="0"/>
              </a:rPr>
              <a:t>It is sealed and placed in </a:t>
            </a:r>
            <a:r>
              <a:rPr lang="en-GB" sz="2200" b="1" smtClean="0">
                <a:solidFill>
                  <a:srgbClr val="E2A7FF"/>
                </a:solidFill>
                <a:effectLst>
                  <a:outerShdw blurRad="38100" dist="38100" dir="2700000" algn="tl">
                    <a:srgbClr val="000000"/>
                  </a:outerShdw>
                </a:effectLst>
                <a:latin typeface="Comic Sans MS" pitchFamily="66" charset="0"/>
                <a:cs typeface="Times New Roman" pitchFamily="18" charset="0"/>
              </a:rPr>
              <a:t>landfills</a:t>
            </a:r>
          </a:p>
        </p:txBody>
      </p:sp>
      <p:pic>
        <p:nvPicPr>
          <p:cNvPr id="29717" name="Picture 21" descr="http://www.rsc.org/images/COMMENT-250_tcm18-61850.jpg"/>
          <p:cNvPicPr>
            <a:picLocks noChangeAspect="1" noChangeArrowheads="1"/>
          </p:cNvPicPr>
          <p:nvPr/>
        </p:nvPicPr>
        <p:blipFill>
          <a:blip r:embed="rId4" cstate="print"/>
          <a:srcRect/>
          <a:stretch>
            <a:fillRect/>
          </a:stretch>
        </p:blipFill>
        <p:spPr bwMode="auto">
          <a:xfrm>
            <a:off x="6400800" y="1600200"/>
            <a:ext cx="1866900" cy="1508125"/>
          </a:xfrm>
          <a:prstGeom prst="rect">
            <a:avLst/>
          </a:prstGeom>
          <a:noFill/>
        </p:spPr>
      </p:pic>
      <p:pic>
        <p:nvPicPr>
          <p:cNvPr id="29718" name="Picture 22" descr="http://www.nda.gov.uk/ukinventory/images/200xILW-Cutaway_showing_simulated_immobilised_ILW_in_a_stainless.jpg"/>
          <p:cNvPicPr>
            <a:picLocks noChangeAspect="1" noChangeArrowheads="1"/>
          </p:cNvPicPr>
          <p:nvPr/>
        </p:nvPicPr>
        <p:blipFill>
          <a:blip r:embed="rId5" cstate="print"/>
          <a:srcRect/>
          <a:stretch>
            <a:fillRect/>
          </a:stretch>
        </p:blipFill>
        <p:spPr bwMode="auto">
          <a:xfrm>
            <a:off x="304800" y="3276600"/>
            <a:ext cx="1676400" cy="1676400"/>
          </a:xfrm>
          <a:prstGeom prst="rect">
            <a:avLst/>
          </a:prstGeom>
          <a:noFill/>
        </p:spPr>
      </p:pic>
      <p:pic>
        <p:nvPicPr>
          <p:cNvPr id="29719" name="Picture 23" descr="http://www.energyjustice.net/images/INELdrumps-WashPost-I17329-2004Nov01.gif"/>
          <p:cNvPicPr>
            <a:picLocks noChangeAspect="1" noChangeArrowheads="1"/>
          </p:cNvPicPr>
          <p:nvPr/>
        </p:nvPicPr>
        <p:blipFill>
          <a:blip r:embed="rId6" cstate="print"/>
          <a:srcRect/>
          <a:stretch>
            <a:fillRect/>
          </a:stretch>
        </p:blipFill>
        <p:spPr bwMode="auto">
          <a:xfrm>
            <a:off x="5791200" y="5334000"/>
            <a:ext cx="1616075" cy="1219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533400"/>
            <a:ext cx="9144000" cy="838200"/>
          </a:xfrm>
        </p:spPr>
        <p:txBody>
          <a:bodyPr/>
          <a:lstStyle/>
          <a:p>
            <a:r>
              <a:rPr lang="en-GB" sz="4000" dirty="0">
                <a:solidFill>
                  <a:srgbClr val="FFFF99"/>
                </a:solidFill>
                <a:effectLst/>
              </a:rPr>
              <a:t>Is Radiation Worth the Risk?</a:t>
            </a:r>
            <a:br>
              <a:rPr lang="en-GB" sz="4000" dirty="0">
                <a:solidFill>
                  <a:srgbClr val="FFFF99"/>
                </a:solidFill>
                <a:effectLst/>
              </a:rPr>
            </a:br>
            <a:r>
              <a:rPr lang="en-GB" sz="4000" dirty="0">
                <a:solidFill>
                  <a:srgbClr val="FFFF99"/>
                </a:solidFill>
                <a:effectLst/>
              </a:rPr>
              <a:t>Lesson Outcomes</a:t>
            </a:r>
            <a:endParaRPr lang="en-US" sz="4000" dirty="0">
              <a:solidFill>
                <a:srgbClr val="FFFF99"/>
              </a:solidFill>
              <a:effectLst/>
            </a:endParaRPr>
          </a:p>
        </p:txBody>
      </p:sp>
      <p:sp>
        <p:nvSpPr>
          <p:cNvPr id="3075" name="Rectangle 3"/>
          <p:cNvSpPr>
            <a:spLocks noGrp="1" noChangeArrowheads="1"/>
          </p:cNvSpPr>
          <p:nvPr>
            <p:ph type="body" idx="1"/>
          </p:nvPr>
        </p:nvSpPr>
        <p:spPr/>
        <p:txBody>
          <a:bodyPr/>
          <a:lstStyle/>
          <a:p>
            <a:pPr>
              <a:lnSpc>
                <a:spcPct val="90000"/>
              </a:lnSpc>
            </a:pPr>
            <a:r>
              <a:rPr lang="en-GB" dirty="0" smtClean="0"/>
              <a:t>To </a:t>
            </a:r>
            <a:r>
              <a:rPr lang="en-GB" dirty="0"/>
              <a:t>be able to explain the </a:t>
            </a:r>
            <a:r>
              <a:rPr lang="en-GB" dirty="0" smtClean="0"/>
              <a:t>dangers and risks posed by radiation. </a:t>
            </a:r>
            <a:endParaRPr lang="en-GB" b="1" dirty="0"/>
          </a:p>
          <a:p>
            <a:pPr>
              <a:lnSpc>
                <a:spcPct val="90000"/>
              </a:lnSpc>
            </a:pPr>
            <a:r>
              <a:rPr lang="en-GB" dirty="0" smtClean="0"/>
              <a:t>To </a:t>
            </a:r>
            <a:r>
              <a:rPr lang="en-GB" dirty="0"/>
              <a:t>be able to </a:t>
            </a:r>
            <a:r>
              <a:rPr lang="en-GB" dirty="0" smtClean="0"/>
              <a:t>explain which source of radiation is most dangerous inside and outside the body.  </a:t>
            </a:r>
            <a:endParaRPr lang="en-GB" b="1" dirty="0"/>
          </a:p>
          <a:p>
            <a:pPr>
              <a:lnSpc>
                <a:spcPct val="90000"/>
              </a:lnSpc>
            </a:pPr>
            <a:r>
              <a:rPr lang="en-GB" dirty="0" smtClean="0"/>
              <a:t>To </a:t>
            </a:r>
            <a:r>
              <a:rPr lang="en-GB" dirty="0"/>
              <a:t>be able to collate the benefits and risks of nuclear energy to form a balanced opinion on Nuclear Energy.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990600"/>
            <a:ext cx="9144000" cy="5867400"/>
          </a:xfrm>
        </p:spPr>
        <p:txBody>
          <a:bodyPr/>
          <a:lstStyle/>
          <a:p>
            <a:r>
              <a:rPr lang="en-GB" b="1" dirty="0" smtClean="0"/>
              <a:t>The government proposes to build a nuclear power station in Southall. Write a letter to the Prime Minister  outlying the following issues</a:t>
            </a:r>
          </a:p>
          <a:p>
            <a:r>
              <a:rPr lang="en-GB" dirty="0" smtClean="0">
                <a:solidFill>
                  <a:srgbClr val="FFFF00"/>
                </a:solidFill>
              </a:rPr>
              <a:t>The  problems relating to radioactive radiations on human life</a:t>
            </a:r>
          </a:p>
          <a:p>
            <a:r>
              <a:rPr lang="en-GB" dirty="0" smtClean="0">
                <a:solidFill>
                  <a:srgbClr val="FFFF00"/>
                </a:solidFill>
              </a:rPr>
              <a:t>If appropriate steps have been put in place  to get rid of the radio active waste.</a:t>
            </a:r>
          </a:p>
          <a:p>
            <a:r>
              <a:rPr lang="en-GB" dirty="0" smtClean="0">
                <a:solidFill>
                  <a:srgbClr val="FFFF00"/>
                </a:solidFill>
              </a:rPr>
              <a:t>Your letter must contain proper address, </a:t>
            </a:r>
            <a:r>
              <a:rPr lang="en-GB" dirty="0" smtClean="0">
                <a:solidFill>
                  <a:srgbClr val="FFFF00"/>
                </a:solidFill>
              </a:rPr>
              <a:t>date </a:t>
            </a:r>
            <a:r>
              <a:rPr lang="en-GB" dirty="0" smtClean="0">
                <a:solidFill>
                  <a:srgbClr val="FFFF00"/>
                </a:solidFill>
              </a:rPr>
              <a:t>,  introduction,  arguments, summary and </a:t>
            </a:r>
            <a:r>
              <a:rPr lang="en-GB" smtClean="0">
                <a:solidFill>
                  <a:srgbClr val="FFFF00"/>
                </a:solidFill>
              </a:rPr>
              <a:t>appropriate greetings.</a:t>
            </a:r>
          </a:p>
          <a:p>
            <a:endParaRPr lang="en-GB" dirty="0" smtClean="0">
              <a:solidFill>
                <a:srgbClr val="FFFF00"/>
              </a:solidFill>
            </a:endParaRPr>
          </a:p>
          <a:p>
            <a:endParaRPr lang="en-GB" dirty="0" smtClean="0">
              <a:solidFill>
                <a:srgbClr val="FFFF00"/>
              </a:solidFill>
            </a:endParaRPr>
          </a:p>
          <a:p>
            <a:endParaRPr lang="en-GB" dirty="0" smtClean="0">
              <a:solidFill>
                <a:srgbClr val="FFFF00"/>
              </a:solidFill>
            </a:endParaRPr>
          </a:p>
          <a:p>
            <a:endParaRPr lang="en-GB" dirty="0" smtClean="0"/>
          </a:p>
          <a:p>
            <a:endParaRPr lang="en-GB" dirty="0"/>
          </a:p>
        </p:txBody>
      </p:sp>
      <p:sp>
        <p:nvSpPr>
          <p:cNvPr id="4" name="Date Placeholder 3"/>
          <p:cNvSpPr>
            <a:spLocks noGrp="1"/>
          </p:cNvSpPr>
          <p:nvPr>
            <p:ph type="dt" sz="half" idx="10"/>
          </p:nvPr>
        </p:nvSpPr>
        <p:spPr/>
        <p:txBody>
          <a:bodyPr/>
          <a:lstStyle/>
          <a:p>
            <a:pPr>
              <a:defRPr/>
            </a:pPr>
            <a:fld id="{16368623-6639-44FB-B57A-F41174DB0FCA}" type="datetime1">
              <a:rPr lang="en-GB" smtClean="0">
                <a:solidFill>
                  <a:srgbClr val="808080"/>
                </a:solidFill>
              </a:rPr>
              <a:pPr>
                <a:defRPr/>
              </a:pPr>
              <a:t>22/02/2012</a:t>
            </a:fld>
            <a:endParaRPr lang="en-GB">
              <a:solidFill>
                <a:srgbClr val="80808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91309A2F-F9CA-4DC2-80FB-DFA5801B29D6}" type="datetime1">
              <a:rPr lang="en-GB">
                <a:solidFill>
                  <a:srgbClr val="808080"/>
                </a:solidFill>
              </a:rPr>
              <a:pPr/>
              <a:t>22/02/2012</a:t>
            </a:fld>
            <a:endParaRPr lang="en-GB">
              <a:solidFill>
                <a:srgbClr val="808080"/>
              </a:solidFill>
            </a:endParaRPr>
          </a:p>
        </p:txBody>
      </p:sp>
      <p:sp>
        <p:nvSpPr>
          <p:cNvPr id="201730" name="Rectangle 2"/>
          <p:cNvSpPr>
            <a:spLocks noGrp="1" noChangeArrowheads="1"/>
          </p:cNvSpPr>
          <p:nvPr>
            <p:ph type="title"/>
          </p:nvPr>
        </p:nvSpPr>
        <p:spPr>
          <a:xfrm>
            <a:off x="0" y="188913"/>
            <a:ext cx="9144000" cy="838200"/>
          </a:xfrm>
        </p:spPr>
        <p:txBody>
          <a:bodyPr/>
          <a:lstStyle/>
          <a:p>
            <a:r>
              <a:rPr lang="en-US" sz="3600"/>
              <a:t>Meet the ex Russian Spy Alexander </a:t>
            </a:r>
            <a:r>
              <a:rPr lang="en-GB" sz="3600"/>
              <a:t>Litvinenko</a:t>
            </a:r>
          </a:p>
        </p:txBody>
      </p:sp>
      <p:sp>
        <p:nvSpPr>
          <p:cNvPr id="201731" name="Rectangle 3"/>
          <p:cNvSpPr>
            <a:spLocks noGrp="1" noChangeArrowheads="1"/>
          </p:cNvSpPr>
          <p:nvPr>
            <p:ph type="body" idx="1"/>
          </p:nvPr>
        </p:nvSpPr>
        <p:spPr/>
        <p:txBody>
          <a:bodyPr/>
          <a:lstStyle/>
          <a:p>
            <a:endParaRPr lang="en-US"/>
          </a:p>
        </p:txBody>
      </p:sp>
      <p:pic>
        <p:nvPicPr>
          <p:cNvPr id="201732" name="Picture 4" descr="Image:AlexanderLitvinenko.jpg">
            <a:hlinkClick r:id="rId2"/>
          </p:cNvPr>
          <p:cNvPicPr>
            <a:picLocks noChangeAspect="1" noChangeArrowheads="1"/>
          </p:cNvPicPr>
          <p:nvPr/>
        </p:nvPicPr>
        <p:blipFill>
          <a:blip r:embed="rId3" cstate="print"/>
          <a:srcRect/>
          <a:stretch>
            <a:fillRect/>
          </a:stretch>
        </p:blipFill>
        <p:spPr bwMode="auto">
          <a:xfrm>
            <a:off x="2843213" y="1844675"/>
            <a:ext cx="4010025" cy="50403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A4899E4D-F37A-40EF-A273-30195FF5F29E}" type="datetime1">
              <a:rPr lang="en-GB">
                <a:solidFill>
                  <a:srgbClr val="808080"/>
                </a:solidFill>
              </a:rPr>
              <a:pPr/>
              <a:t>22/02/2012</a:t>
            </a:fld>
            <a:endParaRPr lang="en-GB">
              <a:solidFill>
                <a:srgbClr val="808080"/>
              </a:solidFill>
            </a:endParaRPr>
          </a:p>
        </p:txBody>
      </p:sp>
      <p:pic>
        <p:nvPicPr>
          <p:cNvPr id="202754" name="Picture 2" descr="AlexanderLitvinenkoHospital"/>
          <p:cNvPicPr>
            <a:picLocks noChangeAspect="1" noChangeArrowheads="1"/>
          </p:cNvPicPr>
          <p:nvPr/>
        </p:nvPicPr>
        <p:blipFill>
          <a:blip r:embed="rId2" cstate="print"/>
          <a:srcRect/>
          <a:stretch>
            <a:fillRect/>
          </a:stretch>
        </p:blipFill>
        <p:spPr bwMode="auto">
          <a:xfrm>
            <a:off x="5038725" y="2565400"/>
            <a:ext cx="4105275" cy="2955925"/>
          </a:xfrm>
          <a:prstGeom prst="rect">
            <a:avLst/>
          </a:prstGeom>
          <a:noFill/>
        </p:spPr>
      </p:pic>
      <p:sp>
        <p:nvSpPr>
          <p:cNvPr id="202755" name="Rectangle 3"/>
          <p:cNvSpPr>
            <a:spLocks noGrp="1" noChangeArrowheads="1"/>
          </p:cNvSpPr>
          <p:nvPr>
            <p:ph type="title"/>
          </p:nvPr>
        </p:nvSpPr>
        <p:spPr/>
        <p:txBody>
          <a:bodyPr/>
          <a:lstStyle/>
          <a:p>
            <a:endParaRPr lang="en-US"/>
          </a:p>
        </p:txBody>
      </p:sp>
      <p:sp>
        <p:nvSpPr>
          <p:cNvPr id="202756" name="Rectangle 4"/>
          <p:cNvSpPr>
            <a:spLocks noGrp="1" noChangeArrowheads="1"/>
          </p:cNvSpPr>
          <p:nvPr>
            <p:ph type="body" sz="half" idx="1"/>
          </p:nvPr>
        </p:nvSpPr>
        <p:spPr>
          <a:xfrm>
            <a:off x="685800" y="1981200"/>
            <a:ext cx="3814763" cy="4114800"/>
          </a:xfrm>
        </p:spPr>
        <p:txBody>
          <a:bodyPr/>
          <a:lstStyle/>
          <a:p>
            <a:pPr>
              <a:lnSpc>
                <a:spcPct val="90000"/>
              </a:lnSpc>
            </a:pPr>
            <a:r>
              <a:rPr lang="en-US" sz="2800"/>
              <a:t>On 1</a:t>
            </a:r>
            <a:r>
              <a:rPr lang="en-US" sz="2800" baseline="30000"/>
              <a:t>st</a:t>
            </a:r>
            <a:r>
              <a:rPr lang="en-US" sz="2800"/>
              <a:t> November 2006 Alexander was admitted to hospital after dining in a sushi restaurant in Central London.  </a:t>
            </a:r>
          </a:p>
          <a:p>
            <a:pPr>
              <a:lnSpc>
                <a:spcPct val="90000"/>
              </a:lnSpc>
            </a:pPr>
            <a:r>
              <a:rPr lang="en-US" sz="2800"/>
              <a:t>3 weeks later Alexander Litvinenko died.  His appearance had changed slightly..</a:t>
            </a:r>
            <a:endParaRPr lang="en-GB" sz="2800"/>
          </a:p>
        </p:txBody>
      </p:sp>
      <p:pic>
        <p:nvPicPr>
          <p:cNvPr id="202757" name="Picture 5" descr="AlexanderLitvinenko"/>
          <p:cNvPicPr>
            <a:picLocks noChangeAspect="1" noChangeArrowheads="1"/>
          </p:cNvPicPr>
          <p:nvPr/>
        </p:nvPicPr>
        <p:blipFill>
          <a:blip r:embed="rId3" cstate="print"/>
          <a:srcRect/>
          <a:stretch>
            <a:fillRect/>
          </a:stretch>
        </p:blipFill>
        <p:spPr bwMode="auto">
          <a:xfrm>
            <a:off x="5003800" y="1628775"/>
            <a:ext cx="4160838" cy="5229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02756">
                                            <p:txEl>
                                              <p:pRg st="0" end="0"/>
                                            </p:txEl>
                                          </p:spTgt>
                                        </p:tgtEl>
                                        <p:attrNameLst>
                                          <p:attrName>style.visibility</p:attrName>
                                        </p:attrNameLst>
                                      </p:cBhvr>
                                      <p:to>
                                        <p:strVal val="visible"/>
                                      </p:to>
                                    </p:set>
                                    <p:anim calcmode="discrete" valueType="clr">
                                      <p:cBhvr override="childStyle">
                                        <p:cTn id="7" dur="80"/>
                                        <p:tgtEl>
                                          <p:spTgt spid="2027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275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275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02756">
                                            <p:txEl>
                                              <p:pRg st="1" end="1"/>
                                            </p:txEl>
                                          </p:spTgt>
                                        </p:tgtEl>
                                        <p:attrNameLst>
                                          <p:attrName>style.visibility</p:attrName>
                                        </p:attrNameLst>
                                      </p:cBhvr>
                                      <p:to>
                                        <p:strVal val="visible"/>
                                      </p:to>
                                    </p:set>
                                    <p:anim calcmode="discrete" valueType="clr">
                                      <p:cBhvr override="childStyle">
                                        <p:cTn id="14" dur="80"/>
                                        <p:tgtEl>
                                          <p:spTgt spid="20275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275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02756">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nodeType="clickEffect">
                                  <p:stCondLst>
                                    <p:cond delay="0"/>
                                  </p:stCondLst>
                                  <p:childTnLst>
                                    <p:animEffect transition="out" filter="circle(in)">
                                      <p:cBhvr>
                                        <p:cTn id="20" dur="2000"/>
                                        <p:tgtEl>
                                          <p:spTgt spid="202757"/>
                                        </p:tgtEl>
                                      </p:cBhvr>
                                    </p:animEffect>
                                    <p:set>
                                      <p:cBhvr>
                                        <p:cTn id="21" dur="1" fill="hold">
                                          <p:stCondLst>
                                            <p:cond delay="1999"/>
                                          </p:stCondLst>
                                        </p:cTn>
                                        <p:tgtEl>
                                          <p:spTgt spid="2027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23805AA0-B002-4F19-8029-93F1B3241EFA}" type="datetime1">
              <a:rPr lang="en-GB">
                <a:solidFill>
                  <a:srgbClr val="808080"/>
                </a:solidFill>
              </a:rPr>
              <a:pPr/>
              <a:t>22/02/2012</a:t>
            </a:fld>
            <a:endParaRPr lang="en-GB">
              <a:solidFill>
                <a:srgbClr val="808080"/>
              </a:solidFill>
            </a:endParaRPr>
          </a:p>
        </p:txBody>
      </p:sp>
      <p:sp>
        <p:nvSpPr>
          <p:cNvPr id="203778" name="Rectangle 2"/>
          <p:cNvSpPr>
            <a:spLocks noGrp="1" noChangeArrowheads="1"/>
          </p:cNvSpPr>
          <p:nvPr>
            <p:ph type="title"/>
          </p:nvPr>
        </p:nvSpPr>
        <p:spPr/>
        <p:txBody>
          <a:bodyPr/>
          <a:lstStyle/>
          <a:p>
            <a:endParaRPr lang="en-US"/>
          </a:p>
        </p:txBody>
      </p:sp>
      <p:sp>
        <p:nvSpPr>
          <p:cNvPr id="203779" name="Oval 3"/>
          <p:cNvSpPr>
            <a:spLocks noChangeArrowheads="1"/>
          </p:cNvSpPr>
          <p:nvPr/>
        </p:nvSpPr>
        <p:spPr bwMode="auto">
          <a:xfrm>
            <a:off x="684213" y="2636838"/>
            <a:ext cx="7272337" cy="2735262"/>
          </a:xfrm>
          <a:prstGeom prst="ellipse">
            <a:avLst/>
          </a:prstGeom>
          <a:solidFill>
            <a:schemeClr val="accent1"/>
          </a:solidFill>
          <a:ln w="9525">
            <a:solidFill>
              <a:schemeClr val="tx1"/>
            </a:solidFill>
            <a:round/>
            <a:headEnd/>
            <a:tailEnd/>
          </a:ln>
          <a:effectLst/>
        </p:spPr>
        <p:txBody>
          <a:bodyPr wrap="none" anchor="ctr"/>
          <a:lstStyle/>
          <a:p>
            <a:pPr algn="ctr" fontAlgn="base">
              <a:spcBef>
                <a:spcPct val="0"/>
              </a:spcBef>
              <a:spcAft>
                <a:spcPct val="0"/>
              </a:spcAft>
            </a:pPr>
            <a:endParaRPr lang="en-GB" sz="2400" smtClean="0">
              <a:solidFill>
                <a:srgbClr val="FFFFFF"/>
              </a:solidFill>
            </a:endParaRPr>
          </a:p>
        </p:txBody>
      </p:sp>
      <p:sp>
        <p:nvSpPr>
          <p:cNvPr id="203780" name="WordArt 4"/>
          <p:cNvSpPr>
            <a:spLocks noChangeArrowheads="1" noChangeShapeType="1" noTextEdit="1"/>
          </p:cNvSpPr>
          <p:nvPr/>
        </p:nvSpPr>
        <p:spPr bwMode="auto">
          <a:xfrm>
            <a:off x="1763713" y="3213100"/>
            <a:ext cx="5040312" cy="158273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kern="10" smtClean="0">
                <a:ln w="9525">
                  <a:solidFill>
                    <a:srgbClr val="000000"/>
                  </a:solidFill>
                  <a:round/>
                  <a:headEnd/>
                  <a:tailEnd/>
                </a:ln>
                <a:solidFill>
                  <a:srgbClr val="FF0000"/>
                </a:solidFill>
                <a:latin typeface="Impact"/>
              </a:rPr>
              <a:t>What killed Alexander</a:t>
            </a:r>
          </a:p>
          <a:p>
            <a:pPr algn="ctr" fontAlgn="base">
              <a:spcBef>
                <a:spcPct val="0"/>
              </a:spcBef>
              <a:spcAft>
                <a:spcPct val="0"/>
              </a:spcAft>
            </a:pPr>
            <a:r>
              <a:rPr lang="en-GB" sz="3600" kern="10" smtClean="0">
                <a:ln w="9525">
                  <a:solidFill>
                    <a:srgbClr val="000000"/>
                  </a:solidFill>
                  <a:round/>
                  <a:headEnd/>
                  <a:tailEnd/>
                </a:ln>
                <a:solidFill>
                  <a:srgbClr val="FF0000"/>
                </a:solidFill>
                <a:latin typeface="Impact"/>
              </a:rPr>
              <a:t>Litvinenko?</a:t>
            </a:r>
          </a:p>
        </p:txBody>
      </p:sp>
      <p:sp>
        <p:nvSpPr>
          <p:cNvPr id="203781" name="Line 5"/>
          <p:cNvSpPr>
            <a:spLocks noChangeShapeType="1"/>
          </p:cNvSpPr>
          <p:nvPr/>
        </p:nvSpPr>
        <p:spPr bwMode="auto">
          <a:xfrm flipV="1">
            <a:off x="4067175" y="1628775"/>
            <a:ext cx="0" cy="1006475"/>
          </a:xfrm>
          <a:prstGeom prst="line">
            <a:avLst/>
          </a:prstGeom>
          <a:noFill/>
          <a:ln w="9525">
            <a:solidFill>
              <a:schemeClr val="bg1"/>
            </a:solidFill>
            <a:round/>
            <a:headEnd/>
            <a:tailEnd/>
          </a:ln>
          <a:effectLst/>
        </p:spPr>
        <p:txBody>
          <a:bodyPr/>
          <a:lstStyle/>
          <a:p>
            <a:pPr algn="ctr" fontAlgn="base">
              <a:spcBef>
                <a:spcPct val="0"/>
              </a:spcBef>
              <a:spcAft>
                <a:spcPct val="0"/>
              </a:spcAft>
            </a:pPr>
            <a:endParaRPr lang="en-GB" sz="2400" smtClean="0">
              <a:solidFill>
                <a:srgbClr val="FFFFFF"/>
              </a:solidFill>
            </a:endParaRPr>
          </a:p>
        </p:txBody>
      </p:sp>
      <p:sp>
        <p:nvSpPr>
          <p:cNvPr id="203782" name="Line 6"/>
          <p:cNvSpPr>
            <a:spLocks noChangeShapeType="1"/>
          </p:cNvSpPr>
          <p:nvPr/>
        </p:nvSpPr>
        <p:spPr bwMode="auto">
          <a:xfrm>
            <a:off x="5651500" y="5300663"/>
            <a:ext cx="936625" cy="865187"/>
          </a:xfrm>
          <a:prstGeom prst="line">
            <a:avLst/>
          </a:prstGeom>
          <a:noFill/>
          <a:ln w="9525">
            <a:solidFill>
              <a:schemeClr val="bg1"/>
            </a:solidFill>
            <a:round/>
            <a:headEnd/>
            <a:tailEnd/>
          </a:ln>
          <a:effectLst/>
        </p:spPr>
        <p:txBody>
          <a:bodyPr/>
          <a:lstStyle/>
          <a:p>
            <a:pPr algn="ctr" fontAlgn="base">
              <a:spcBef>
                <a:spcPct val="0"/>
              </a:spcBef>
              <a:spcAft>
                <a:spcPct val="0"/>
              </a:spcAft>
            </a:pPr>
            <a:endParaRPr lang="en-GB" sz="2400" smtClean="0">
              <a:solidFill>
                <a:srgbClr val="FFFFFF"/>
              </a:solidFill>
            </a:endParaRPr>
          </a:p>
        </p:txBody>
      </p:sp>
      <p:sp>
        <p:nvSpPr>
          <p:cNvPr id="203783" name="Line 7"/>
          <p:cNvSpPr>
            <a:spLocks noChangeShapeType="1"/>
          </p:cNvSpPr>
          <p:nvPr/>
        </p:nvSpPr>
        <p:spPr bwMode="auto">
          <a:xfrm flipH="1">
            <a:off x="1331913" y="5157788"/>
            <a:ext cx="863600" cy="863600"/>
          </a:xfrm>
          <a:prstGeom prst="line">
            <a:avLst/>
          </a:prstGeom>
          <a:noFill/>
          <a:ln w="9525">
            <a:solidFill>
              <a:schemeClr val="bg1"/>
            </a:solidFill>
            <a:round/>
            <a:headEnd/>
            <a:tailEnd/>
          </a:ln>
          <a:effectLst/>
        </p:spPr>
        <p:txBody>
          <a:bodyPr/>
          <a:lstStyle/>
          <a:p>
            <a:pPr algn="ctr" fontAlgn="base">
              <a:spcBef>
                <a:spcPct val="0"/>
              </a:spcBef>
              <a:spcAft>
                <a:spcPct val="0"/>
              </a:spcAft>
            </a:pPr>
            <a:endParaRPr lang="en-GB" sz="2400" smtClean="0">
              <a:solidFill>
                <a:srgbClr val="FFFFFF"/>
              </a:solidFill>
            </a:endParaRPr>
          </a:p>
        </p:txBody>
      </p:sp>
      <p:sp>
        <p:nvSpPr>
          <p:cNvPr id="203784" name="Line 8"/>
          <p:cNvSpPr>
            <a:spLocks noChangeShapeType="1"/>
          </p:cNvSpPr>
          <p:nvPr/>
        </p:nvSpPr>
        <p:spPr bwMode="auto">
          <a:xfrm flipH="1" flipV="1">
            <a:off x="1042988" y="2349500"/>
            <a:ext cx="792162" cy="647700"/>
          </a:xfrm>
          <a:prstGeom prst="line">
            <a:avLst/>
          </a:prstGeom>
          <a:noFill/>
          <a:ln w="9525">
            <a:solidFill>
              <a:schemeClr val="bg1"/>
            </a:solidFill>
            <a:round/>
            <a:headEnd/>
            <a:tailEnd/>
          </a:ln>
          <a:effectLst/>
        </p:spPr>
        <p:txBody>
          <a:bodyPr/>
          <a:lstStyle/>
          <a:p>
            <a:pPr algn="ctr" fontAlgn="base">
              <a:spcBef>
                <a:spcPct val="0"/>
              </a:spcBef>
              <a:spcAft>
                <a:spcPct val="0"/>
              </a:spcAft>
            </a:pPr>
            <a:endParaRPr lang="en-GB" sz="2400" smtClean="0">
              <a:solidFill>
                <a:srgbClr val="FFFFFF"/>
              </a:solidFill>
            </a:endParaRPr>
          </a:p>
        </p:txBody>
      </p:sp>
      <p:sp>
        <p:nvSpPr>
          <p:cNvPr id="203785" name="Rectangle 9"/>
          <p:cNvSpPr>
            <a:spLocks noChangeArrowheads="1"/>
          </p:cNvSpPr>
          <p:nvPr/>
        </p:nvSpPr>
        <p:spPr bwMode="auto">
          <a:xfrm>
            <a:off x="0" y="0"/>
            <a:ext cx="155575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GB" b="1" smtClean="0">
                <a:solidFill>
                  <a:srgbClr val="000000"/>
                </a:solidFill>
                <a:effectLst>
                  <a:outerShdw blurRad="38100" dist="38100" dir="2700000" algn="tl">
                    <a:srgbClr val="FFFFFF"/>
                  </a:outerShdw>
                </a:effectLst>
                <a:latin typeface="Arial" charset="0"/>
                <a:cs typeface="Arial" charset="0"/>
                <a:hlinkClick r:id="rId2"/>
              </a:rPr>
              <a:t>watch movie</a:t>
            </a:r>
            <a:endParaRPr lang="en-GB" b="1" smtClean="0">
              <a:solidFill>
                <a:srgbClr val="000000"/>
              </a:solidFill>
              <a:effectLst>
                <a:outerShdw blurRad="38100" dist="38100" dir="2700000" algn="tl">
                  <a:srgbClr val="FFFFFF"/>
                </a:outerShdw>
              </a:effectLst>
              <a:latin typeface="Arial" charset="0"/>
              <a:cs typeface="Arial" charset="0"/>
            </a:endParaRPr>
          </a:p>
        </p:txBody>
      </p:sp>
      <p:pic>
        <p:nvPicPr>
          <p:cNvPr id="203786" name="Picture 10" descr="alexander_litvinenko_GI11"/>
          <p:cNvPicPr>
            <a:picLocks noChangeAspect="1" noChangeArrowheads="1"/>
          </p:cNvPicPr>
          <p:nvPr/>
        </p:nvPicPr>
        <p:blipFill>
          <a:blip r:embed="rId3" cstate="print"/>
          <a:srcRect/>
          <a:stretch>
            <a:fillRect/>
          </a:stretch>
        </p:blipFill>
        <p:spPr bwMode="auto">
          <a:xfrm>
            <a:off x="7127875" y="0"/>
            <a:ext cx="2016125" cy="20161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9B9E7B-0D30-4527-A8EB-BE687F537306}" type="datetime1">
              <a:rPr lang="en-GB">
                <a:solidFill>
                  <a:srgbClr val="808080"/>
                </a:solidFill>
              </a:rPr>
              <a:pPr/>
              <a:t>22/02/2012</a:t>
            </a:fld>
            <a:endParaRPr lang="en-GB">
              <a:solidFill>
                <a:srgbClr val="808080"/>
              </a:solidFill>
            </a:endParaRPr>
          </a:p>
        </p:txBody>
      </p:sp>
      <p:sp>
        <p:nvSpPr>
          <p:cNvPr id="204802" name="Rectangle 2"/>
          <p:cNvSpPr>
            <a:spLocks noGrp="1" noChangeArrowheads="1"/>
          </p:cNvSpPr>
          <p:nvPr>
            <p:ph type="body" idx="1"/>
          </p:nvPr>
        </p:nvSpPr>
        <p:spPr/>
        <p:txBody>
          <a:bodyPr/>
          <a:lstStyle/>
          <a:p>
            <a:endParaRPr lang="en-US"/>
          </a:p>
        </p:txBody>
      </p:sp>
      <p:pic>
        <p:nvPicPr>
          <p:cNvPr id="204803" name="Picture 3"/>
          <p:cNvPicPr>
            <a:picLocks noGrp="1" noChangeAspect="1" noChangeArrowheads="1"/>
          </p:cNvPicPr>
          <p:nvPr>
            <p:ph type="title"/>
          </p:nvPr>
        </p:nvPicPr>
        <p:blipFill>
          <a:blip r:embed="rId2" cstate="print"/>
          <a:srcRect b="8105"/>
          <a:stretch>
            <a:fillRect/>
          </a:stretch>
        </p:blipFill>
        <p:spPr>
          <a:xfrm>
            <a:off x="-252413" y="388938"/>
            <a:ext cx="9720263" cy="606425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61938"/>
            <a:ext cx="8229600" cy="1143000"/>
          </a:xfrm>
        </p:spPr>
        <p:txBody>
          <a:bodyPr/>
          <a:lstStyle/>
          <a:p>
            <a:pPr eaLnBrk="1" hangingPunct="1">
              <a:lnSpc>
                <a:spcPct val="90000"/>
              </a:lnSpc>
              <a:buFont typeface="Comic Sans MS" pitchFamily="6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u="sng" smtClean="0">
                <a:latin typeface="Lucida Sans" pitchFamily="34" charset="0"/>
              </a:rPr>
              <a:t>Radiation Poisoning</a:t>
            </a:r>
            <a:endParaRPr lang="en-GB" smtClean="0"/>
          </a:p>
        </p:txBody>
      </p:sp>
      <p:sp>
        <p:nvSpPr>
          <p:cNvPr id="20485" name="Line 5"/>
          <p:cNvSpPr>
            <a:spLocks noChangeShapeType="1"/>
          </p:cNvSpPr>
          <p:nvPr/>
        </p:nvSpPr>
        <p:spPr bwMode="auto">
          <a:xfrm>
            <a:off x="1331913" y="404813"/>
            <a:ext cx="7812087" cy="1587"/>
          </a:xfrm>
          <a:prstGeom prst="line">
            <a:avLst/>
          </a:prstGeom>
          <a:noFill/>
          <a:ln w="9360">
            <a:solidFill>
              <a:srgbClr val="000000"/>
            </a:solidFill>
            <a:round/>
            <a:headEnd/>
            <a:tailEnd/>
          </a:ln>
        </p:spPr>
        <p:txBody>
          <a:bodyPr/>
          <a:lstStyle/>
          <a:p>
            <a:pPr eaLnBrk="0" fontAlgn="base" hangingPunct="0">
              <a:spcBef>
                <a:spcPct val="0"/>
              </a:spcBef>
              <a:spcAft>
                <a:spcPct val="0"/>
              </a:spcAft>
            </a:pPr>
            <a:endParaRPr lang="en-GB" sz="1400" smtClean="0">
              <a:solidFill>
                <a:srgbClr val="000000"/>
              </a:solidFill>
              <a:latin typeface="Comic Sans MS" pitchFamily="66" charset="0"/>
            </a:endParaRPr>
          </a:p>
        </p:txBody>
      </p:sp>
      <p:sp>
        <p:nvSpPr>
          <p:cNvPr id="20486" name="Text Box 6"/>
          <p:cNvSpPr txBox="1">
            <a:spLocks noChangeArrowheads="1"/>
          </p:cNvSpPr>
          <p:nvPr/>
        </p:nvSpPr>
        <p:spPr bwMode="auto">
          <a:xfrm>
            <a:off x="0" y="0"/>
            <a:ext cx="449263" cy="3048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sz="1400" b="1" smtClean="0">
                <a:solidFill>
                  <a:srgbClr val="000000"/>
                </a:solidFill>
                <a:latin typeface="Lucida Sans" pitchFamily="34" charset="0"/>
              </a:rPr>
              <a:t>18</a:t>
            </a:r>
            <a:endParaRPr lang="en-US" sz="1400" b="1" smtClean="0">
              <a:solidFill>
                <a:srgbClr val="000000"/>
              </a:solidFill>
              <a:latin typeface="Lucida Sans" pitchFamily="34" charset="0"/>
            </a:endParaRPr>
          </a:p>
        </p:txBody>
      </p:sp>
      <p:sp>
        <p:nvSpPr>
          <p:cNvPr id="20487" name="Text Box 7"/>
          <p:cNvSpPr txBox="1">
            <a:spLocks noChangeArrowheads="1"/>
          </p:cNvSpPr>
          <p:nvPr/>
        </p:nvSpPr>
        <p:spPr bwMode="auto">
          <a:xfrm>
            <a:off x="622300" y="1460500"/>
            <a:ext cx="3898900" cy="3667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GB" b="1" u="sng" smtClean="0">
                <a:solidFill>
                  <a:srgbClr val="000000"/>
                </a:solidFill>
                <a:latin typeface="Lucida Sans" pitchFamily="34" charset="0"/>
              </a:rPr>
              <a:t>Alexander Litvinenko</a:t>
            </a:r>
            <a:endParaRPr lang="en-US" b="1" u="sng" smtClean="0">
              <a:solidFill>
                <a:srgbClr val="000000"/>
              </a:solidFill>
              <a:latin typeface="Lucida Sans" pitchFamily="34" charset="0"/>
            </a:endParaRPr>
          </a:p>
        </p:txBody>
      </p:sp>
      <p:sp>
        <p:nvSpPr>
          <p:cNvPr id="20488" name="Text Box 8"/>
          <p:cNvSpPr txBox="1">
            <a:spLocks noChangeArrowheads="1"/>
          </p:cNvSpPr>
          <p:nvPr/>
        </p:nvSpPr>
        <p:spPr bwMode="auto">
          <a:xfrm>
            <a:off x="622300" y="1879600"/>
            <a:ext cx="8521700" cy="4695825"/>
          </a:xfrm>
          <a:prstGeom prst="rect">
            <a:avLst/>
          </a:prstGeom>
          <a:noFill/>
          <a:ln w="9525">
            <a:noFill/>
            <a:miter lim="800000"/>
            <a:headEnd/>
            <a:tailEnd/>
          </a:ln>
        </p:spPr>
        <p:txBody>
          <a:bodyPr>
            <a:spAutoFit/>
          </a:bodyPr>
          <a:lstStyle/>
          <a:p>
            <a:pPr eaLnBrk="0" fontAlgn="base" hangingPunct="0">
              <a:spcBef>
                <a:spcPct val="50000"/>
              </a:spcBef>
              <a:spcAft>
                <a:spcPct val="0"/>
              </a:spcAft>
              <a:buFontTx/>
              <a:buChar char="o"/>
            </a:pPr>
            <a:r>
              <a:rPr lang="en-GB" sz="1600" dirty="0" smtClean="0">
                <a:solidFill>
                  <a:srgbClr val="000000"/>
                </a:solidFill>
                <a:latin typeface="Lucida Sans" pitchFamily="34" charset="0"/>
              </a:rPr>
              <a:t> Russian spy Alexander </a:t>
            </a:r>
            <a:r>
              <a:rPr lang="en-GB" sz="1600" dirty="0" err="1" smtClean="0">
                <a:solidFill>
                  <a:srgbClr val="000000"/>
                </a:solidFill>
                <a:latin typeface="Lucida Sans" pitchFamily="34" charset="0"/>
              </a:rPr>
              <a:t>Litvinenko</a:t>
            </a:r>
            <a:r>
              <a:rPr lang="en-GB" sz="1600" dirty="0" smtClean="0">
                <a:solidFill>
                  <a:srgbClr val="000000"/>
                </a:solidFill>
                <a:latin typeface="Lucida Sans" pitchFamily="34" charset="0"/>
              </a:rPr>
              <a:t> poisoned by ingestion of </a:t>
            </a:r>
            <a:r>
              <a:rPr lang="en-GB" sz="1600" baseline="30000" dirty="0" smtClean="0">
                <a:solidFill>
                  <a:srgbClr val="000000"/>
                </a:solidFill>
                <a:latin typeface="Lucida Sans" pitchFamily="34" charset="0"/>
              </a:rPr>
              <a:t>210</a:t>
            </a:r>
            <a:r>
              <a:rPr lang="en-GB" sz="1600" dirty="0" smtClean="0">
                <a:solidFill>
                  <a:srgbClr val="000000"/>
                </a:solidFill>
                <a:latin typeface="Lucida Sans" pitchFamily="34" charset="0"/>
              </a:rPr>
              <a:t>Po</a:t>
            </a:r>
          </a:p>
          <a:p>
            <a:pPr eaLnBrk="0" fontAlgn="base" hangingPunct="0">
              <a:spcBef>
                <a:spcPct val="50000"/>
              </a:spcBef>
              <a:spcAft>
                <a:spcPct val="0"/>
              </a:spcAft>
              <a:buFontTx/>
              <a:buChar char="o"/>
            </a:pPr>
            <a:r>
              <a:rPr lang="en-GB" sz="1600" dirty="0" smtClean="0">
                <a:solidFill>
                  <a:srgbClr val="000000"/>
                </a:solidFill>
                <a:latin typeface="Lucida Sans" pitchFamily="34" charset="0"/>
              </a:rPr>
              <a:t> </a:t>
            </a:r>
            <a:r>
              <a:rPr lang="en-GB" sz="1600" baseline="30000" dirty="0" smtClean="0">
                <a:solidFill>
                  <a:srgbClr val="000000"/>
                </a:solidFill>
                <a:latin typeface="Lucida Sans" pitchFamily="34" charset="0"/>
              </a:rPr>
              <a:t>210</a:t>
            </a:r>
            <a:r>
              <a:rPr lang="en-GB" sz="1600" dirty="0" smtClean="0">
                <a:solidFill>
                  <a:srgbClr val="000000"/>
                </a:solidFill>
                <a:latin typeface="Lucida Sans" pitchFamily="34" charset="0"/>
              </a:rPr>
              <a:t>Po is naturally occurring and around 1million times more poisonous than cyanide</a:t>
            </a:r>
          </a:p>
          <a:p>
            <a:pPr eaLnBrk="0" fontAlgn="base" hangingPunct="0">
              <a:spcBef>
                <a:spcPct val="50000"/>
              </a:spcBef>
              <a:spcAft>
                <a:spcPct val="0"/>
              </a:spcAft>
              <a:buFontTx/>
              <a:buChar char="o"/>
            </a:pPr>
            <a:r>
              <a:rPr lang="en-GB" sz="1600" dirty="0" smtClean="0">
                <a:solidFill>
                  <a:srgbClr val="000000"/>
                </a:solidFill>
                <a:latin typeface="Lucida Sans" pitchFamily="34" charset="0"/>
              </a:rPr>
              <a:t> Initial effects may have included</a:t>
            </a:r>
          </a:p>
          <a:p>
            <a:pPr eaLnBrk="0" fontAlgn="base" hangingPunct="0">
              <a:spcBef>
                <a:spcPct val="50000"/>
              </a:spcBef>
              <a:spcAft>
                <a:spcPct val="0"/>
              </a:spcAft>
            </a:pPr>
            <a:r>
              <a:rPr lang="en-GB" sz="1400" dirty="0" smtClean="0">
                <a:solidFill>
                  <a:srgbClr val="000000"/>
                </a:solidFill>
                <a:latin typeface="Lucida Sans" pitchFamily="34" charset="0"/>
              </a:rPr>
              <a:t>	</a:t>
            </a:r>
            <a:r>
              <a:rPr lang="en-GB" sz="1400" dirty="0" smtClean="0">
                <a:solidFill>
                  <a:srgbClr val="FF0000"/>
                </a:solidFill>
                <a:latin typeface="Lucida Sans" pitchFamily="34" charset="0"/>
              </a:rPr>
              <a:t>- nausea, vomiting, fatigue, bleeding gums, hair loss</a:t>
            </a:r>
          </a:p>
          <a:p>
            <a:pPr eaLnBrk="0" fontAlgn="base" hangingPunct="0">
              <a:spcBef>
                <a:spcPct val="50000"/>
              </a:spcBef>
              <a:spcAft>
                <a:spcPct val="0"/>
              </a:spcAft>
              <a:buFontTx/>
              <a:buChar char="o"/>
            </a:pPr>
            <a:r>
              <a:rPr lang="en-GB" sz="1600" dirty="0" smtClean="0">
                <a:solidFill>
                  <a:srgbClr val="000000"/>
                </a:solidFill>
                <a:latin typeface="Lucida Sans" pitchFamily="34" charset="0"/>
              </a:rPr>
              <a:t> Symptoms of radiation sickness – production of Hydrogen peroxide in body</a:t>
            </a:r>
          </a:p>
          <a:p>
            <a:pPr eaLnBrk="0" fontAlgn="base" hangingPunct="0">
              <a:spcBef>
                <a:spcPct val="50000"/>
              </a:spcBef>
              <a:spcAft>
                <a:spcPct val="0"/>
              </a:spcAft>
              <a:buFontTx/>
              <a:buChar char="o"/>
            </a:pPr>
            <a:r>
              <a:rPr lang="en-GB" sz="1600" dirty="0" smtClean="0">
                <a:solidFill>
                  <a:srgbClr val="000000"/>
                </a:solidFill>
                <a:latin typeface="Lucida Sans" pitchFamily="34" charset="0"/>
              </a:rPr>
              <a:t> Then……</a:t>
            </a:r>
          </a:p>
          <a:p>
            <a:pPr eaLnBrk="0" fontAlgn="base" hangingPunct="0">
              <a:spcBef>
                <a:spcPct val="50000"/>
              </a:spcBef>
              <a:spcAft>
                <a:spcPct val="0"/>
              </a:spcAft>
            </a:pPr>
            <a:r>
              <a:rPr lang="en-GB" sz="1400" dirty="0" smtClean="0">
                <a:solidFill>
                  <a:srgbClr val="3333CC"/>
                </a:solidFill>
                <a:latin typeface="Lucida Sans" pitchFamily="34" charset="0"/>
              </a:rPr>
              <a:t>	- gastro-intestinal failure</a:t>
            </a:r>
          </a:p>
          <a:p>
            <a:pPr eaLnBrk="0" fontAlgn="base" hangingPunct="0">
              <a:spcBef>
                <a:spcPct val="50000"/>
              </a:spcBef>
              <a:spcAft>
                <a:spcPct val="0"/>
              </a:spcAft>
            </a:pPr>
            <a:r>
              <a:rPr lang="en-GB" sz="1400" dirty="0" smtClean="0">
                <a:solidFill>
                  <a:srgbClr val="3333CC"/>
                </a:solidFill>
                <a:latin typeface="Lucida Sans" pitchFamily="34" charset="0"/>
              </a:rPr>
              <a:t>	- destruction of red bone marrow  - immune system fails</a:t>
            </a:r>
          </a:p>
          <a:p>
            <a:pPr eaLnBrk="0" fontAlgn="base" hangingPunct="0">
              <a:spcBef>
                <a:spcPct val="50000"/>
              </a:spcBef>
              <a:spcAft>
                <a:spcPct val="0"/>
              </a:spcAft>
            </a:pPr>
            <a:r>
              <a:rPr lang="en-GB" sz="1400" dirty="0" smtClean="0">
                <a:solidFill>
                  <a:srgbClr val="3333CC"/>
                </a:solidFill>
                <a:latin typeface="Lucida Sans" pitchFamily="34" charset="0"/>
              </a:rPr>
              <a:t>	- shutdown of central nervous system </a:t>
            </a:r>
          </a:p>
          <a:p>
            <a:pPr eaLnBrk="0" fontAlgn="base" hangingPunct="0">
              <a:spcBef>
                <a:spcPct val="50000"/>
              </a:spcBef>
              <a:spcAft>
                <a:spcPct val="0"/>
              </a:spcAft>
            </a:pPr>
            <a:r>
              <a:rPr lang="en-GB" sz="1400" dirty="0" smtClean="0">
                <a:solidFill>
                  <a:srgbClr val="3333CC"/>
                </a:solidFill>
                <a:latin typeface="Lucida Sans" pitchFamily="34" charset="0"/>
              </a:rPr>
              <a:t>	- multiple organ failure</a:t>
            </a:r>
          </a:p>
          <a:p>
            <a:pPr eaLnBrk="0" fontAlgn="base" hangingPunct="0">
              <a:spcBef>
                <a:spcPct val="50000"/>
              </a:spcBef>
              <a:spcAft>
                <a:spcPct val="0"/>
              </a:spcAft>
            </a:pPr>
            <a:r>
              <a:rPr lang="en-GB" sz="1400" dirty="0" smtClean="0">
                <a:solidFill>
                  <a:srgbClr val="3333CC"/>
                </a:solidFill>
                <a:latin typeface="Lucida Sans" pitchFamily="34" charset="0"/>
              </a:rPr>
              <a:t>	- death (within a month of ingestion)</a:t>
            </a:r>
          </a:p>
          <a:p>
            <a:pPr eaLnBrk="0" fontAlgn="base" hangingPunct="0">
              <a:spcBef>
                <a:spcPct val="50000"/>
              </a:spcBef>
              <a:spcAft>
                <a:spcPct val="0"/>
              </a:spcAft>
              <a:buFontTx/>
              <a:buChar char="o"/>
            </a:pPr>
            <a:r>
              <a:rPr lang="en-GB" sz="1600" dirty="0" smtClean="0">
                <a:solidFill>
                  <a:srgbClr val="000000"/>
                </a:solidFill>
                <a:latin typeface="Lucida Sans" pitchFamily="34" charset="0"/>
              </a:rPr>
              <a:t> Resulting from alpha particles interacting within the body </a:t>
            </a:r>
          </a:p>
          <a:p>
            <a:pPr eaLnBrk="0" fontAlgn="base" hangingPunct="0">
              <a:spcBef>
                <a:spcPct val="50000"/>
              </a:spcBef>
              <a:spcAft>
                <a:spcPct val="0"/>
              </a:spcAft>
            </a:pPr>
            <a:r>
              <a:rPr lang="en-GB" sz="1600" dirty="0" smtClean="0">
                <a:solidFill>
                  <a:srgbClr val="000000"/>
                </a:solidFill>
                <a:latin typeface="Lucida Sans" pitchFamily="34" charset="0"/>
              </a:rPr>
              <a:t>	</a:t>
            </a:r>
            <a:r>
              <a:rPr lang="en-GB" sz="1400" dirty="0" smtClean="0">
                <a:solidFill>
                  <a:srgbClr val="FF0000"/>
                </a:solidFill>
                <a:latin typeface="Lucida Sans" pitchFamily="34" charset="0"/>
              </a:rPr>
              <a:t>- DNA damage</a:t>
            </a:r>
            <a:endParaRPr lang="en-US" sz="1400" dirty="0" smtClean="0">
              <a:solidFill>
                <a:srgbClr val="FF0000"/>
              </a:solidFill>
              <a:latin typeface="Lucida San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 calcmode="lin" valueType="num">
                                      <p:cBhvr>
                                        <p:cTn id="7" dur="500" fill="hold"/>
                                        <p:tgtEl>
                                          <p:spTgt spid="20488">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0488">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0488">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0488">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048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0488">
                                            <p:txEl>
                                              <p:pRg st="1" end="1"/>
                                            </p:txEl>
                                          </p:spTgt>
                                        </p:tgtEl>
                                        <p:attrNameLst>
                                          <p:attrName>style.visibility</p:attrName>
                                        </p:attrNameLst>
                                      </p:cBhvr>
                                      <p:to>
                                        <p:strVal val="visible"/>
                                      </p:to>
                                    </p:set>
                                    <p:anim calcmode="lin" valueType="num">
                                      <p:cBhvr>
                                        <p:cTn id="16" dur="500" fill="hold"/>
                                        <p:tgtEl>
                                          <p:spTgt spid="20488">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0488">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0488">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0488">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048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20488">
                                            <p:txEl>
                                              <p:pRg st="2" end="2"/>
                                            </p:txEl>
                                          </p:spTgt>
                                        </p:tgtEl>
                                        <p:attrNameLst>
                                          <p:attrName>style.visibility</p:attrName>
                                        </p:attrNameLst>
                                      </p:cBhvr>
                                      <p:to>
                                        <p:strVal val="visible"/>
                                      </p:to>
                                    </p:set>
                                    <p:anim calcmode="lin" valueType="num">
                                      <p:cBhvr>
                                        <p:cTn id="25" dur="500" fill="hold"/>
                                        <p:tgtEl>
                                          <p:spTgt spid="20488">
                                            <p:txEl>
                                              <p:pRg st="2" end="2"/>
                                            </p:txEl>
                                          </p:spTgt>
                                        </p:tgtEl>
                                        <p:attrNameLst>
                                          <p:attrName>ppt_w</p:attrName>
                                        </p:attrNameLst>
                                      </p:cBhvr>
                                      <p:tavLst>
                                        <p:tav tm="0">
                                          <p:val>
                                            <p:strVal val="#ppt_w*2.5"/>
                                          </p:val>
                                        </p:tav>
                                        <p:tav tm="100000">
                                          <p:val>
                                            <p:strVal val="#ppt_w"/>
                                          </p:val>
                                        </p:tav>
                                      </p:tavLst>
                                    </p:anim>
                                    <p:anim calcmode="lin" valueType="num">
                                      <p:cBhvr>
                                        <p:cTn id="26" dur="500" fill="hold"/>
                                        <p:tgtEl>
                                          <p:spTgt spid="20488">
                                            <p:txEl>
                                              <p:pRg st="2" end="2"/>
                                            </p:txEl>
                                          </p:spTgt>
                                        </p:tgtEl>
                                        <p:attrNameLst>
                                          <p:attrName>ppt_h</p:attrName>
                                        </p:attrNameLst>
                                      </p:cBhvr>
                                      <p:tavLst>
                                        <p:tav tm="0">
                                          <p:val>
                                            <p:strVal val="#ppt_h*0.01"/>
                                          </p:val>
                                        </p:tav>
                                        <p:tav tm="100000">
                                          <p:val>
                                            <p:strVal val="#ppt_h"/>
                                          </p:val>
                                        </p:tav>
                                      </p:tavLst>
                                    </p:anim>
                                    <p:anim calcmode="lin" valueType="num">
                                      <p:cBhvr>
                                        <p:cTn id="27" dur="500" fill="hold"/>
                                        <p:tgtEl>
                                          <p:spTgt spid="20488">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0488">
                                            <p:txEl>
                                              <p:pRg st="2" end="2"/>
                                            </p:txEl>
                                          </p:spTgt>
                                        </p:tgtEl>
                                        <p:attrNameLst>
                                          <p:attrName>ppt_y</p:attrName>
                                        </p:attrNameLst>
                                      </p:cBhvr>
                                      <p:tavLst>
                                        <p:tav tm="0">
                                          <p:val>
                                            <p:strVal val="#ppt_h+1"/>
                                          </p:val>
                                        </p:tav>
                                        <p:tav tm="100000">
                                          <p:val>
                                            <p:strVal val="#ppt_y"/>
                                          </p:val>
                                        </p:tav>
                                      </p:tavLst>
                                    </p:anim>
                                    <p:animEffect transition="in" filter="fade">
                                      <p:cBhvr>
                                        <p:cTn id="29" dur="500"/>
                                        <p:tgtEl>
                                          <p:spTgt spid="20488">
                                            <p:txEl>
                                              <p:pRg st="2" end="2"/>
                                            </p:txEl>
                                          </p:spTgt>
                                        </p:tgtEl>
                                      </p:cBhvr>
                                    </p:animEffect>
                                  </p:childTnLst>
                                </p:cTn>
                              </p:par>
                              <p:par>
                                <p:cTn id="30" presetID="58" presetClass="entr" presetSubtype="0" accel="100000" fill="hold" nodeType="withEffect">
                                  <p:stCondLst>
                                    <p:cond delay="0"/>
                                  </p:stCondLst>
                                  <p:childTnLst>
                                    <p:set>
                                      <p:cBhvr>
                                        <p:cTn id="31" dur="1" fill="hold">
                                          <p:stCondLst>
                                            <p:cond delay="0"/>
                                          </p:stCondLst>
                                        </p:cTn>
                                        <p:tgtEl>
                                          <p:spTgt spid="20488">
                                            <p:txEl>
                                              <p:pRg st="3" end="3"/>
                                            </p:txEl>
                                          </p:spTgt>
                                        </p:tgtEl>
                                        <p:attrNameLst>
                                          <p:attrName>style.visibility</p:attrName>
                                        </p:attrNameLst>
                                      </p:cBhvr>
                                      <p:to>
                                        <p:strVal val="visible"/>
                                      </p:to>
                                    </p:set>
                                    <p:anim calcmode="lin" valueType="num">
                                      <p:cBhvr>
                                        <p:cTn id="32" dur="500" fill="hold"/>
                                        <p:tgtEl>
                                          <p:spTgt spid="20488">
                                            <p:txEl>
                                              <p:pRg st="3" end="3"/>
                                            </p:txEl>
                                          </p:spTgt>
                                        </p:tgtEl>
                                        <p:attrNameLst>
                                          <p:attrName>ppt_w</p:attrName>
                                        </p:attrNameLst>
                                      </p:cBhvr>
                                      <p:tavLst>
                                        <p:tav tm="0">
                                          <p:val>
                                            <p:strVal val="#ppt_w*2.5"/>
                                          </p:val>
                                        </p:tav>
                                        <p:tav tm="100000">
                                          <p:val>
                                            <p:strVal val="#ppt_w"/>
                                          </p:val>
                                        </p:tav>
                                      </p:tavLst>
                                    </p:anim>
                                    <p:anim calcmode="lin" valueType="num">
                                      <p:cBhvr>
                                        <p:cTn id="33" dur="500" fill="hold"/>
                                        <p:tgtEl>
                                          <p:spTgt spid="20488">
                                            <p:txEl>
                                              <p:pRg st="3" end="3"/>
                                            </p:txEl>
                                          </p:spTgt>
                                        </p:tgtEl>
                                        <p:attrNameLst>
                                          <p:attrName>ppt_h</p:attrName>
                                        </p:attrNameLst>
                                      </p:cBhvr>
                                      <p:tavLst>
                                        <p:tav tm="0">
                                          <p:val>
                                            <p:strVal val="#ppt_h*0.01"/>
                                          </p:val>
                                        </p:tav>
                                        <p:tav tm="100000">
                                          <p:val>
                                            <p:strVal val="#ppt_h"/>
                                          </p:val>
                                        </p:tav>
                                      </p:tavLst>
                                    </p:anim>
                                    <p:anim calcmode="lin" valueType="num">
                                      <p:cBhvr>
                                        <p:cTn id="34" dur="500" fill="hold"/>
                                        <p:tgtEl>
                                          <p:spTgt spid="20488">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20488">
                                            <p:txEl>
                                              <p:pRg st="3" end="3"/>
                                            </p:txEl>
                                          </p:spTgt>
                                        </p:tgtEl>
                                        <p:attrNameLst>
                                          <p:attrName>ppt_y</p:attrName>
                                        </p:attrNameLst>
                                      </p:cBhvr>
                                      <p:tavLst>
                                        <p:tav tm="0">
                                          <p:val>
                                            <p:strVal val="#ppt_h+1"/>
                                          </p:val>
                                        </p:tav>
                                        <p:tav tm="100000">
                                          <p:val>
                                            <p:strVal val="#ppt_y"/>
                                          </p:val>
                                        </p:tav>
                                      </p:tavLst>
                                    </p:anim>
                                    <p:animEffect transition="in" filter="fade">
                                      <p:cBhvr>
                                        <p:cTn id="36" dur="500"/>
                                        <p:tgtEl>
                                          <p:spTgt spid="2048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20488">
                                            <p:txEl>
                                              <p:pRg st="4" end="4"/>
                                            </p:txEl>
                                          </p:spTgt>
                                        </p:tgtEl>
                                        <p:attrNameLst>
                                          <p:attrName>style.visibility</p:attrName>
                                        </p:attrNameLst>
                                      </p:cBhvr>
                                      <p:to>
                                        <p:strVal val="visible"/>
                                      </p:to>
                                    </p:set>
                                    <p:anim calcmode="lin" valueType="num">
                                      <p:cBhvr>
                                        <p:cTn id="41" dur="500" fill="hold"/>
                                        <p:tgtEl>
                                          <p:spTgt spid="20488">
                                            <p:txEl>
                                              <p:pRg st="4" end="4"/>
                                            </p:txEl>
                                          </p:spTgt>
                                        </p:tgtEl>
                                        <p:attrNameLst>
                                          <p:attrName>ppt_w</p:attrName>
                                        </p:attrNameLst>
                                      </p:cBhvr>
                                      <p:tavLst>
                                        <p:tav tm="0">
                                          <p:val>
                                            <p:strVal val="#ppt_w*2.5"/>
                                          </p:val>
                                        </p:tav>
                                        <p:tav tm="100000">
                                          <p:val>
                                            <p:strVal val="#ppt_w"/>
                                          </p:val>
                                        </p:tav>
                                      </p:tavLst>
                                    </p:anim>
                                    <p:anim calcmode="lin" valueType="num">
                                      <p:cBhvr>
                                        <p:cTn id="42" dur="500" fill="hold"/>
                                        <p:tgtEl>
                                          <p:spTgt spid="20488">
                                            <p:txEl>
                                              <p:pRg st="4" end="4"/>
                                            </p:txEl>
                                          </p:spTgt>
                                        </p:tgtEl>
                                        <p:attrNameLst>
                                          <p:attrName>ppt_h</p:attrName>
                                        </p:attrNameLst>
                                      </p:cBhvr>
                                      <p:tavLst>
                                        <p:tav tm="0">
                                          <p:val>
                                            <p:strVal val="#ppt_h*0.01"/>
                                          </p:val>
                                        </p:tav>
                                        <p:tav tm="100000">
                                          <p:val>
                                            <p:strVal val="#ppt_h"/>
                                          </p:val>
                                        </p:tav>
                                      </p:tavLst>
                                    </p:anim>
                                    <p:anim calcmode="lin" valueType="num">
                                      <p:cBhvr>
                                        <p:cTn id="43" dur="500" fill="hold"/>
                                        <p:tgtEl>
                                          <p:spTgt spid="20488">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0488">
                                            <p:txEl>
                                              <p:pRg st="4" end="4"/>
                                            </p:txEl>
                                          </p:spTgt>
                                        </p:tgtEl>
                                        <p:attrNameLst>
                                          <p:attrName>ppt_y</p:attrName>
                                        </p:attrNameLst>
                                      </p:cBhvr>
                                      <p:tavLst>
                                        <p:tav tm="0">
                                          <p:val>
                                            <p:strVal val="#ppt_h+1"/>
                                          </p:val>
                                        </p:tav>
                                        <p:tav tm="100000">
                                          <p:val>
                                            <p:strVal val="#ppt_y"/>
                                          </p:val>
                                        </p:tav>
                                      </p:tavLst>
                                    </p:anim>
                                    <p:animEffect transition="in" filter="fade">
                                      <p:cBhvr>
                                        <p:cTn id="45" dur="500"/>
                                        <p:tgtEl>
                                          <p:spTgt spid="2048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nodeType="clickEffect">
                                  <p:stCondLst>
                                    <p:cond delay="0"/>
                                  </p:stCondLst>
                                  <p:childTnLst>
                                    <p:set>
                                      <p:cBhvr>
                                        <p:cTn id="49" dur="1" fill="hold">
                                          <p:stCondLst>
                                            <p:cond delay="0"/>
                                          </p:stCondLst>
                                        </p:cTn>
                                        <p:tgtEl>
                                          <p:spTgt spid="20488">
                                            <p:txEl>
                                              <p:pRg st="5" end="5"/>
                                            </p:txEl>
                                          </p:spTgt>
                                        </p:tgtEl>
                                        <p:attrNameLst>
                                          <p:attrName>style.visibility</p:attrName>
                                        </p:attrNameLst>
                                      </p:cBhvr>
                                      <p:to>
                                        <p:strVal val="visible"/>
                                      </p:to>
                                    </p:set>
                                    <p:anim calcmode="lin" valueType="num">
                                      <p:cBhvr>
                                        <p:cTn id="50" dur="500" fill="hold"/>
                                        <p:tgtEl>
                                          <p:spTgt spid="20488">
                                            <p:txEl>
                                              <p:pRg st="5" end="5"/>
                                            </p:txEl>
                                          </p:spTgt>
                                        </p:tgtEl>
                                        <p:attrNameLst>
                                          <p:attrName>ppt_w</p:attrName>
                                        </p:attrNameLst>
                                      </p:cBhvr>
                                      <p:tavLst>
                                        <p:tav tm="0">
                                          <p:val>
                                            <p:strVal val="#ppt_w*2.5"/>
                                          </p:val>
                                        </p:tav>
                                        <p:tav tm="100000">
                                          <p:val>
                                            <p:strVal val="#ppt_w"/>
                                          </p:val>
                                        </p:tav>
                                      </p:tavLst>
                                    </p:anim>
                                    <p:anim calcmode="lin" valueType="num">
                                      <p:cBhvr>
                                        <p:cTn id="51" dur="500" fill="hold"/>
                                        <p:tgtEl>
                                          <p:spTgt spid="20488">
                                            <p:txEl>
                                              <p:pRg st="5" end="5"/>
                                            </p:txEl>
                                          </p:spTgt>
                                        </p:tgtEl>
                                        <p:attrNameLst>
                                          <p:attrName>ppt_h</p:attrName>
                                        </p:attrNameLst>
                                      </p:cBhvr>
                                      <p:tavLst>
                                        <p:tav tm="0">
                                          <p:val>
                                            <p:strVal val="#ppt_h*0.01"/>
                                          </p:val>
                                        </p:tav>
                                        <p:tav tm="100000">
                                          <p:val>
                                            <p:strVal val="#ppt_h"/>
                                          </p:val>
                                        </p:tav>
                                      </p:tavLst>
                                    </p:anim>
                                    <p:anim calcmode="lin" valueType="num">
                                      <p:cBhvr>
                                        <p:cTn id="52" dur="500" fill="hold"/>
                                        <p:tgtEl>
                                          <p:spTgt spid="20488">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20488">
                                            <p:txEl>
                                              <p:pRg st="5" end="5"/>
                                            </p:txEl>
                                          </p:spTgt>
                                        </p:tgtEl>
                                        <p:attrNameLst>
                                          <p:attrName>ppt_y</p:attrName>
                                        </p:attrNameLst>
                                      </p:cBhvr>
                                      <p:tavLst>
                                        <p:tav tm="0">
                                          <p:val>
                                            <p:strVal val="#ppt_h+1"/>
                                          </p:val>
                                        </p:tav>
                                        <p:tav tm="100000">
                                          <p:val>
                                            <p:strVal val="#ppt_y"/>
                                          </p:val>
                                        </p:tav>
                                      </p:tavLst>
                                    </p:anim>
                                    <p:animEffect transition="in" filter="fade">
                                      <p:cBhvr>
                                        <p:cTn id="54" dur="500"/>
                                        <p:tgtEl>
                                          <p:spTgt spid="20488">
                                            <p:txEl>
                                              <p:pRg st="5" end="5"/>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20488">
                                            <p:txEl>
                                              <p:pRg st="6" end="6"/>
                                            </p:txEl>
                                          </p:spTgt>
                                        </p:tgtEl>
                                        <p:attrNameLst>
                                          <p:attrName>style.visibility</p:attrName>
                                        </p:attrNameLst>
                                      </p:cBhvr>
                                      <p:to>
                                        <p:strVal val="visible"/>
                                      </p:to>
                                    </p:set>
                                    <p:anim calcmode="lin" valueType="num">
                                      <p:cBhvr>
                                        <p:cTn id="57" dur="500" fill="hold"/>
                                        <p:tgtEl>
                                          <p:spTgt spid="20488">
                                            <p:txEl>
                                              <p:pRg st="6" end="6"/>
                                            </p:txEl>
                                          </p:spTgt>
                                        </p:tgtEl>
                                        <p:attrNameLst>
                                          <p:attrName>ppt_w</p:attrName>
                                        </p:attrNameLst>
                                      </p:cBhvr>
                                      <p:tavLst>
                                        <p:tav tm="0">
                                          <p:val>
                                            <p:strVal val="#ppt_w*2.5"/>
                                          </p:val>
                                        </p:tav>
                                        <p:tav tm="100000">
                                          <p:val>
                                            <p:strVal val="#ppt_w"/>
                                          </p:val>
                                        </p:tav>
                                      </p:tavLst>
                                    </p:anim>
                                    <p:anim calcmode="lin" valueType="num">
                                      <p:cBhvr>
                                        <p:cTn id="58" dur="500" fill="hold"/>
                                        <p:tgtEl>
                                          <p:spTgt spid="20488">
                                            <p:txEl>
                                              <p:pRg st="6" end="6"/>
                                            </p:txEl>
                                          </p:spTgt>
                                        </p:tgtEl>
                                        <p:attrNameLst>
                                          <p:attrName>ppt_h</p:attrName>
                                        </p:attrNameLst>
                                      </p:cBhvr>
                                      <p:tavLst>
                                        <p:tav tm="0">
                                          <p:val>
                                            <p:strVal val="#ppt_h*0.01"/>
                                          </p:val>
                                        </p:tav>
                                        <p:tav tm="100000">
                                          <p:val>
                                            <p:strVal val="#ppt_h"/>
                                          </p:val>
                                        </p:tav>
                                      </p:tavLst>
                                    </p:anim>
                                    <p:anim calcmode="lin" valueType="num">
                                      <p:cBhvr>
                                        <p:cTn id="59" dur="500" fill="hold"/>
                                        <p:tgtEl>
                                          <p:spTgt spid="20488">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20488">
                                            <p:txEl>
                                              <p:pRg st="6" end="6"/>
                                            </p:txEl>
                                          </p:spTgt>
                                        </p:tgtEl>
                                        <p:attrNameLst>
                                          <p:attrName>ppt_y</p:attrName>
                                        </p:attrNameLst>
                                      </p:cBhvr>
                                      <p:tavLst>
                                        <p:tav tm="0">
                                          <p:val>
                                            <p:strVal val="#ppt_h+1"/>
                                          </p:val>
                                        </p:tav>
                                        <p:tav tm="100000">
                                          <p:val>
                                            <p:strVal val="#ppt_y"/>
                                          </p:val>
                                        </p:tav>
                                      </p:tavLst>
                                    </p:anim>
                                    <p:animEffect transition="in" filter="fade">
                                      <p:cBhvr>
                                        <p:cTn id="61" dur="500"/>
                                        <p:tgtEl>
                                          <p:spTgt spid="20488">
                                            <p:txEl>
                                              <p:pRg st="6" end="6"/>
                                            </p:txEl>
                                          </p:spTgt>
                                        </p:tgtEl>
                                      </p:cBhvr>
                                    </p:animEffect>
                                  </p:childTnLst>
                                </p:cTn>
                              </p:par>
                              <p:par>
                                <p:cTn id="62" presetID="58" presetClass="entr" presetSubtype="0" accel="100000" fill="hold" nodeType="withEffect">
                                  <p:stCondLst>
                                    <p:cond delay="0"/>
                                  </p:stCondLst>
                                  <p:childTnLst>
                                    <p:set>
                                      <p:cBhvr>
                                        <p:cTn id="63" dur="1" fill="hold">
                                          <p:stCondLst>
                                            <p:cond delay="0"/>
                                          </p:stCondLst>
                                        </p:cTn>
                                        <p:tgtEl>
                                          <p:spTgt spid="20488">
                                            <p:txEl>
                                              <p:pRg st="7" end="7"/>
                                            </p:txEl>
                                          </p:spTgt>
                                        </p:tgtEl>
                                        <p:attrNameLst>
                                          <p:attrName>style.visibility</p:attrName>
                                        </p:attrNameLst>
                                      </p:cBhvr>
                                      <p:to>
                                        <p:strVal val="visible"/>
                                      </p:to>
                                    </p:set>
                                    <p:anim calcmode="lin" valueType="num">
                                      <p:cBhvr>
                                        <p:cTn id="64" dur="500" fill="hold"/>
                                        <p:tgtEl>
                                          <p:spTgt spid="20488">
                                            <p:txEl>
                                              <p:pRg st="7" end="7"/>
                                            </p:txEl>
                                          </p:spTgt>
                                        </p:tgtEl>
                                        <p:attrNameLst>
                                          <p:attrName>ppt_w</p:attrName>
                                        </p:attrNameLst>
                                      </p:cBhvr>
                                      <p:tavLst>
                                        <p:tav tm="0">
                                          <p:val>
                                            <p:strVal val="#ppt_w*2.5"/>
                                          </p:val>
                                        </p:tav>
                                        <p:tav tm="100000">
                                          <p:val>
                                            <p:strVal val="#ppt_w"/>
                                          </p:val>
                                        </p:tav>
                                      </p:tavLst>
                                    </p:anim>
                                    <p:anim calcmode="lin" valueType="num">
                                      <p:cBhvr>
                                        <p:cTn id="65" dur="500" fill="hold"/>
                                        <p:tgtEl>
                                          <p:spTgt spid="20488">
                                            <p:txEl>
                                              <p:pRg st="7" end="7"/>
                                            </p:txEl>
                                          </p:spTgt>
                                        </p:tgtEl>
                                        <p:attrNameLst>
                                          <p:attrName>ppt_h</p:attrName>
                                        </p:attrNameLst>
                                      </p:cBhvr>
                                      <p:tavLst>
                                        <p:tav tm="0">
                                          <p:val>
                                            <p:strVal val="#ppt_h*0.01"/>
                                          </p:val>
                                        </p:tav>
                                        <p:tav tm="100000">
                                          <p:val>
                                            <p:strVal val="#ppt_h"/>
                                          </p:val>
                                        </p:tav>
                                      </p:tavLst>
                                    </p:anim>
                                    <p:anim calcmode="lin" valueType="num">
                                      <p:cBhvr>
                                        <p:cTn id="66" dur="500" fill="hold"/>
                                        <p:tgtEl>
                                          <p:spTgt spid="20488">
                                            <p:txEl>
                                              <p:pRg st="7" end="7"/>
                                            </p:txEl>
                                          </p:spTgt>
                                        </p:tgtEl>
                                        <p:attrNameLst>
                                          <p:attrName>ppt_x</p:attrName>
                                        </p:attrNameLst>
                                      </p:cBhvr>
                                      <p:tavLst>
                                        <p:tav tm="0">
                                          <p:val>
                                            <p:strVal val="#ppt_x"/>
                                          </p:val>
                                        </p:tav>
                                        <p:tav tm="100000">
                                          <p:val>
                                            <p:strVal val="#ppt_x"/>
                                          </p:val>
                                        </p:tav>
                                      </p:tavLst>
                                    </p:anim>
                                    <p:anim calcmode="lin" valueType="num">
                                      <p:cBhvr>
                                        <p:cTn id="67" dur="500" fill="hold"/>
                                        <p:tgtEl>
                                          <p:spTgt spid="20488">
                                            <p:txEl>
                                              <p:pRg st="7" end="7"/>
                                            </p:txEl>
                                          </p:spTgt>
                                        </p:tgtEl>
                                        <p:attrNameLst>
                                          <p:attrName>ppt_y</p:attrName>
                                        </p:attrNameLst>
                                      </p:cBhvr>
                                      <p:tavLst>
                                        <p:tav tm="0">
                                          <p:val>
                                            <p:strVal val="#ppt_h+1"/>
                                          </p:val>
                                        </p:tav>
                                        <p:tav tm="100000">
                                          <p:val>
                                            <p:strVal val="#ppt_y"/>
                                          </p:val>
                                        </p:tav>
                                      </p:tavLst>
                                    </p:anim>
                                    <p:animEffect transition="in" filter="fade">
                                      <p:cBhvr>
                                        <p:cTn id="68" dur="500"/>
                                        <p:tgtEl>
                                          <p:spTgt spid="20488">
                                            <p:txEl>
                                              <p:pRg st="7" end="7"/>
                                            </p:txEl>
                                          </p:spTgt>
                                        </p:tgtEl>
                                      </p:cBhvr>
                                    </p:animEffect>
                                  </p:childTnLst>
                                </p:cTn>
                              </p:par>
                              <p:par>
                                <p:cTn id="69" presetID="58" presetClass="entr" presetSubtype="0" accel="100000" fill="hold" nodeType="withEffect">
                                  <p:stCondLst>
                                    <p:cond delay="0"/>
                                  </p:stCondLst>
                                  <p:childTnLst>
                                    <p:set>
                                      <p:cBhvr>
                                        <p:cTn id="70" dur="1" fill="hold">
                                          <p:stCondLst>
                                            <p:cond delay="0"/>
                                          </p:stCondLst>
                                        </p:cTn>
                                        <p:tgtEl>
                                          <p:spTgt spid="20488">
                                            <p:txEl>
                                              <p:pRg st="8" end="8"/>
                                            </p:txEl>
                                          </p:spTgt>
                                        </p:tgtEl>
                                        <p:attrNameLst>
                                          <p:attrName>style.visibility</p:attrName>
                                        </p:attrNameLst>
                                      </p:cBhvr>
                                      <p:to>
                                        <p:strVal val="visible"/>
                                      </p:to>
                                    </p:set>
                                    <p:anim calcmode="lin" valueType="num">
                                      <p:cBhvr>
                                        <p:cTn id="71" dur="500" fill="hold"/>
                                        <p:tgtEl>
                                          <p:spTgt spid="20488">
                                            <p:txEl>
                                              <p:pRg st="8" end="8"/>
                                            </p:txEl>
                                          </p:spTgt>
                                        </p:tgtEl>
                                        <p:attrNameLst>
                                          <p:attrName>ppt_w</p:attrName>
                                        </p:attrNameLst>
                                      </p:cBhvr>
                                      <p:tavLst>
                                        <p:tav tm="0">
                                          <p:val>
                                            <p:strVal val="#ppt_w*2.5"/>
                                          </p:val>
                                        </p:tav>
                                        <p:tav tm="100000">
                                          <p:val>
                                            <p:strVal val="#ppt_w"/>
                                          </p:val>
                                        </p:tav>
                                      </p:tavLst>
                                    </p:anim>
                                    <p:anim calcmode="lin" valueType="num">
                                      <p:cBhvr>
                                        <p:cTn id="72" dur="500" fill="hold"/>
                                        <p:tgtEl>
                                          <p:spTgt spid="20488">
                                            <p:txEl>
                                              <p:pRg st="8" end="8"/>
                                            </p:txEl>
                                          </p:spTgt>
                                        </p:tgtEl>
                                        <p:attrNameLst>
                                          <p:attrName>ppt_h</p:attrName>
                                        </p:attrNameLst>
                                      </p:cBhvr>
                                      <p:tavLst>
                                        <p:tav tm="0">
                                          <p:val>
                                            <p:strVal val="#ppt_h*0.01"/>
                                          </p:val>
                                        </p:tav>
                                        <p:tav tm="100000">
                                          <p:val>
                                            <p:strVal val="#ppt_h"/>
                                          </p:val>
                                        </p:tav>
                                      </p:tavLst>
                                    </p:anim>
                                    <p:anim calcmode="lin" valueType="num">
                                      <p:cBhvr>
                                        <p:cTn id="73" dur="500" fill="hold"/>
                                        <p:tgtEl>
                                          <p:spTgt spid="20488">
                                            <p:txEl>
                                              <p:pRg st="8" end="8"/>
                                            </p:txEl>
                                          </p:spTgt>
                                        </p:tgtEl>
                                        <p:attrNameLst>
                                          <p:attrName>ppt_x</p:attrName>
                                        </p:attrNameLst>
                                      </p:cBhvr>
                                      <p:tavLst>
                                        <p:tav tm="0">
                                          <p:val>
                                            <p:strVal val="#ppt_x"/>
                                          </p:val>
                                        </p:tav>
                                        <p:tav tm="100000">
                                          <p:val>
                                            <p:strVal val="#ppt_x"/>
                                          </p:val>
                                        </p:tav>
                                      </p:tavLst>
                                    </p:anim>
                                    <p:anim calcmode="lin" valueType="num">
                                      <p:cBhvr>
                                        <p:cTn id="74" dur="500" fill="hold"/>
                                        <p:tgtEl>
                                          <p:spTgt spid="20488">
                                            <p:txEl>
                                              <p:pRg st="8" end="8"/>
                                            </p:txEl>
                                          </p:spTgt>
                                        </p:tgtEl>
                                        <p:attrNameLst>
                                          <p:attrName>ppt_y</p:attrName>
                                        </p:attrNameLst>
                                      </p:cBhvr>
                                      <p:tavLst>
                                        <p:tav tm="0">
                                          <p:val>
                                            <p:strVal val="#ppt_h+1"/>
                                          </p:val>
                                        </p:tav>
                                        <p:tav tm="100000">
                                          <p:val>
                                            <p:strVal val="#ppt_y"/>
                                          </p:val>
                                        </p:tav>
                                      </p:tavLst>
                                    </p:anim>
                                    <p:animEffect transition="in" filter="fade">
                                      <p:cBhvr>
                                        <p:cTn id="75" dur="500"/>
                                        <p:tgtEl>
                                          <p:spTgt spid="20488">
                                            <p:txEl>
                                              <p:pRg st="8" end="8"/>
                                            </p:txEl>
                                          </p:spTgt>
                                        </p:tgtEl>
                                      </p:cBhvr>
                                    </p:animEffect>
                                  </p:childTnLst>
                                </p:cTn>
                              </p:par>
                              <p:par>
                                <p:cTn id="76" presetID="58" presetClass="entr" presetSubtype="0" accel="100000" fill="hold" nodeType="withEffect">
                                  <p:stCondLst>
                                    <p:cond delay="0"/>
                                  </p:stCondLst>
                                  <p:childTnLst>
                                    <p:set>
                                      <p:cBhvr>
                                        <p:cTn id="77" dur="1" fill="hold">
                                          <p:stCondLst>
                                            <p:cond delay="0"/>
                                          </p:stCondLst>
                                        </p:cTn>
                                        <p:tgtEl>
                                          <p:spTgt spid="20488">
                                            <p:txEl>
                                              <p:pRg st="9" end="9"/>
                                            </p:txEl>
                                          </p:spTgt>
                                        </p:tgtEl>
                                        <p:attrNameLst>
                                          <p:attrName>style.visibility</p:attrName>
                                        </p:attrNameLst>
                                      </p:cBhvr>
                                      <p:to>
                                        <p:strVal val="visible"/>
                                      </p:to>
                                    </p:set>
                                    <p:anim calcmode="lin" valueType="num">
                                      <p:cBhvr>
                                        <p:cTn id="78" dur="500" fill="hold"/>
                                        <p:tgtEl>
                                          <p:spTgt spid="20488">
                                            <p:txEl>
                                              <p:pRg st="9" end="9"/>
                                            </p:txEl>
                                          </p:spTgt>
                                        </p:tgtEl>
                                        <p:attrNameLst>
                                          <p:attrName>ppt_w</p:attrName>
                                        </p:attrNameLst>
                                      </p:cBhvr>
                                      <p:tavLst>
                                        <p:tav tm="0">
                                          <p:val>
                                            <p:strVal val="#ppt_w*2.5"/>
                                          </p:val>
                                        </p:tav>
                                        <p:tav tm="100000">
                                          <p:val>
                                            <p:strVal val="#ppt_w"/>
                                          </p:val>
                                        </p:tav>
                                      </p:tavLst>
                                    </p:anim>
                                    <p:anim calcmode="lin" valueType="num">
                                      <p:cBhvr>
                                        <p:cTn id="79" dur="500" fill="hold"/>
                                        <p:tgtEl>
                                          <p:spTgt spid="20488">
                                            <p:txEl>
                                              <p:pRg st="9" end="9"/>
                                            </p:txEl>
                                          </p:spTgt>
                                        </p:tgtEl>
                                        <p:attrNameLst>
                                          <p:attrName>ppt_h</p:attrName>
                                        </p:attrNameLst>
                                      </p:cBhvr>
                                      <p:tavLst>
                                        <p:tav tm="0">
                                          <p:val>
                                            <p:strVal val="#ppt_h*0.01"/>
                                          </p:val>
                                        </p:tav>
                                        <p:tav tm="100000">
                                          <p:val>
                                            <p:strVal val="#ppt_h"/>
                                          </p:val>
                                        </p:tav>
                                      </p:tavLst>
                                    </p:anim>
                                    <p:anim calcmode="lin" valueType="num">
                                      <p:cBhvr>
                                        <p:cTn id="80" dur="500" fill="hold"/>
                                        <p:tgtEl>
                                          <p:spTgt spid="20488">
                                            <p:txEl>
                                              <p:pRg st="9" end="9"/>
                                            </p:txEl>
                                          </p:spTgt>
                                        </p:tgtEl>
                                        <p:attrNameLst>
                                          <p:attrName>ppt_x</p:attrName>
                                        </p:attrNameLst>
                                      </p:cBhvr>
                                      <p:tavLst>
                                        <p:tav tm="0">
                                          <p:val>
                                            <p:strVal val="#ppt_x"/>
                                          </p:val>
                                        </p:tav>
                                        <p:tav tm="100000">
                                          <p:val>
                                            <p:strVal val="#ppt_x"/>
                                          </p:val>
                                        </p:tav>
                                      </p:tavLst>
                                    </p:anim>
                                    <p:anim calcmode="lin" valueType="num">
                                      <p:cBhvr>
                                        <p:cTn id="81" dur="500" fill="hold"/>
                                        <p:tgtEl>
                                          <p:spTgt spid="20488">
                                            <p:txEl>
                                              <p:pRg st="9" end="9"/>
                                            </p:txEl>
                                          </p:spTgt>
                                        </p:tgtEl>
                                        <p:attrNameLst>
                                          <p:attrName>ppt_y</p:attrName>
                                        </p:attrNameLst>
                                      </p:cBhvr>
                                      <p:tavLst>
                                        <p:tav tm="0">
                                          <p:val>
                                            <p:strVal val="#ppt_h+1"/>
                                          </p:val>
                                        </p:tav>
                                        <p:tav tm="100000">
                                          <p:val>
                                            <p:strVal val="#ppt_y"/>
                                          </p:val>
                                        </p:tav>
                                      </p:tavLst>
                                    </p:anim>
                                    <p:animEffect transition="in" filter="fade">
                                      <p:cBhvr>
                                        <p:cTn id="82" dur="500"/>
                                        <p:tgtEl>
                                          <p:spTgt spid="20488">
                                            <p:txEl>
                                              <p:pRg st="9" end="9"/>
                                            </p:txEl>
                                          </p:spTgt>
                                        </p:tgtEl>
                                      </p:cBhvr>
                                    </p:animEffect>
                                  </p:childTnLst>
                                </p:cTn>
                              </p:par>
                              <p:par>
                                <p:cTn id="83" presetID="58" presetClass="entr" presetSubtype="0" accel="100000" fill="hold" nodeType="withEffect">
                                  <p:stCondLst>
                                    <p:cond delay="0"/>
                                  </p:stCondLst>
                                  <p:childTnLst>
                                    <p:set>
                                      <p:cBhvr>
                                        <p:cTn id="84" dur="1" fill="hold">
                                          <p:stCondLst>
                                            <p:cond delay="0"/>
                                          </p:stCondLst>
                                        </p:cTn>
                                        <p:tgtEl>
                                          <p:spTgt spid="20488">
                                            <p:txEl>
                                              <p:pRg st="10" end="10"/>
                                            </p:txEl>
                                          </p:spTgt>
                                        </p:tgtEl>
                                        <p:attrNameLst>
                                          <p:attrName>style.visibility</p:attrName>
                                        </p:attrNameLst>
                                      </p:cBhvr>
                                      <p:to>
                                        <p:strVal val="visible"/>
                                      </p:to>
                                    </p:set>
                                    <p:anim calcmode="lin" valueType="num">
                                      <p:cBhvr>
                                        <p:cTn id="85" dur="500" fill="hold"/>
                                        <p:tgtEl>
                                          <p:spTgt spid="20488">
                                            <p:txEl>
                                              <p:pRg st="10" end="10"/>
                                            </p:txEl>
                                          </p:spTgt>
                                        </p:tgtEl>
                                        <p:attrNameLst>
                                          <p:attrName>ppt_w</p:attrName>
                                        </p:attrNameLst>
                                      </p:cBhvr>
                                      <p:tavLst>
                                        <p:tav tm="0">
                                          <p:val>
                                            <p:strVal val="#ppt_w*2.5"/>
                                          </p:val>
                                        </p:tav>
                                        <p:tav tm="100000">
                                          <p:val>
                                            <p:strVal val="#ppt_w"/>
                                          </p:val>
                                        </p:tav>
                                      </p:tavLst>
                                    </p:anim>
                                    <p:anim calcmode="lin" valueType="num">
                                      <p:cBhvr>
                                        <p:cTn id="86" dur="500" fill="hold"/>
                                        <p:tgtEl>
                                          <p:spTgt spid="20488">
                                            <p:txEl>
                                              <p:pRg st="10" end="10"/>
                                            </p:txEl>
                                          </p:spTgt>
                                        </p:tgtEl>
                                        <p:attrNameLst>
                                          <p:attrName>ppt_h</p:attrName>
                                        </p:attrNameLst>
                                      </p:cBhvr>
                                      <p:tavLst>
                                        <p:tav tm="0">
                                          <p:val>
                                            <p:strVal val="#ppt_h*0.01"/>
                                          </p:val>
                                        </p:tav>
                                        <p:tav tm="100000">
                                          <p:val>
                                            <p:strVal val="#ppt_h"/>
                                          </p:val>
                                        </p:tav>
                                      </p:tavLst>
                                    </p:anim>
                                    <p:anim calcmode="lin" valueType="num">
                                      <p:cBhvr>
                                        <p:cTn id="87" dur="500" fill="hold"/>
                                        <p:tgtEl>
                                          <p:spTgt spid="20488">
                                            <p:txEl>
                                              <p:pRg st="10" end="10"/>
                                            </p:txEl>
                                          </p:spTgt>
                                        </p:tgtEl>
                                        <p:attrNameLst>
                                          <p:attrName>ppt_x</p:attrName>
                                        </p:attrNameLst>
                                      </p:cBhvr>
                                      <p:tavLst>
                                        <p:tav tm="0">
                                          <p:val>
                                            <p:strVal val="#ppt_x"/>
                                          </p:val>
                                        </p:tav>
                                        <p:tav tm="100000">
                                          <p:val>
                                            <p:strVal val="#ppt_x"/>
                                          </p:val>
                                        </p:tav>
                                      </p:tavLst>
                                    </p:anim>
                                    <p:anim calcmode="lin" valueType="num">
                                      <p:cBhvr>
                                        <p:cTn id="88" dur="500" fill="hold"/>
                                        <p:tgtEl>
                                          <p:spTgt spid="20488">
                                            <p:txEl>
                                              <p:pRg st="10" end="10"/>
                                            </p:txEl>
                                          </p:spTgt>
                                        </p:tgtEl>
                                        <p:attrNameLst>
                                          <p:attrName>ppt_y</p:attrName>
                                        </p:attrNameLst>
                                      </p:cBhvr>
                                      <p:tavLst>
                                        <p:tav tm="0">
                                          <p:val>
                                            <p:strVal val="#ppt_h+1"/>
                                          </p:val>
                                        </p:tav>
                                        <p:tav tm="100000">
                                          <p:val>
                                            <p:strVal val="#ppt_y"/>
                                          </p:val>
                                        </p:tav>
                                      </p:tavLst>
                                    </p:anim>
                                    <p:animEffect transition="in" filter="fade">
                                      <p:cBhvr>
                                        <p:cTn id="89" dur="500"/>
                                        <p:tgtEl>
                                          <p:spTgt spid="20488">
                                            <p:txEl>
                                              <p:pRg st="10" end="1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8" presetClass="entr" presetSubtype="0" accel="100000" fill="hold" nodeType="clickEffect">
                                  <p:stCondLst>
                                    <p:cond delay="0"/>
                                  </p:stCondLst>
                                  <p:childTnLst>
                                    <p:set>
                                      <p:cBhvr>
                                        <p:cTn id="93" dur="1" fill="hold">
                                          <p:stCondLst>
                                            <p:cond delay="0"/>
                                          </p:stCondLst>
                                        </p:cTn>
                                        <p:tgtEl>
                                          <p:spTgt spid="20488">
                                            <p:txEl>
                                              <p:pRg st="11" end="11"/>
                                            </p:txEl>
                                          </p:spTgt>
                                        </p:tgtEl>
                                        <p:attrNameLst>
                                          <p:attrName>style.visibility</p:attrName>
                                        </p:attrNameLst>
                                      </p:cBhvr>
                                      <p:to>
                                        <p:strVal val="visible"/>
                                      </p:to>
                                    </p:set>
                                    <p:anim calcmode="lin" valueType="num">
                                      <p:cBhvr>
                                        <p:cTn id="94" dur="500" fill="hold"/>
                                        <p:tgtEl>
                                          <p:spTgt spid="20488">
                                            <p:txEl>
                                              <p:pRg st="11" end="11"/>
                                            </p:txEl>
                                          </p:spTgt>
                                        </p:tgtEl>
                                        <p:attrNameLst>
                                          <p:attrName>ppt_w</p:attrName>
                                        </p:attrNameLst>
                                      </p:cBhvr>
                                      <p:tavLst>
                                        <p:tav tm="0">
                                          <p:val>
                                            <p:strVal val="#ppt_w*2.5"/>
                                          </p:val>
                                        </p:tav>
                                        <p:tav tm="100000">
                                          <p:val>
                                            <p:strVal val="#ppt_w"/>
                                          </p:val>
                                        </p:tav>
                                      </p:tavLst>
                                    </p:anim>
                                    <p:anim calcmode="lin" valueType="num">
                                      <p:cBhvr>
                                        <p:cTn id="95" dur="500" fill="hold"/>
                                        <p:tgtEl>
                                          <p:spTgt spid="20488">
                                            <p:txEl>
                                              <p:pRg st="11" end="11"/>
                                            </p:txEl>
                                          </p:spTgt>
                                        </p:tgtEl>
                                        <p:attrNameLst>
                                          <p:attrName>ppt_h</p:attrName>
                                        </p:attrNameLst>
                                      </p:cBhvr>
                                      <p:tavLst>
                                        <p:tav tm="0">
                                          <p:val>
                                            <p:strVal val="#ppt_h*0.01"/>
                                          </p:val>
                                        </p:tav>
                                        <p:tav tm="100000">
                                          <p:val>
                                            <p:strVal val="#ppt_h"/>
                                          </p:val>
                                        </p:tav>
                                      </p:tavLst>
                                    </p:anim>
                                    <p:anim calcmode="lin" valueType="num">
                                      <p:cBhvr>
                                        <p:cTn id="96" dur="500" fill="hold"/>
                                        <p:tgtEl>
                                          <p:spTgt spid="20488">
                                            <p:txEl>
                                              <p:pRg st="11" end="11"/>
                                            </p:txEl>
                                          </p:spTgt>
                                        </p:tgtEl>
                                        <p:attrNameLst>
                                          <p:attrName>ppt_x</p:attrName>
                                        </p:attrNameLst>
                                      </p:cBhvr>
                                      <p:tavLst>
                                        <p:tav tm="0">
                                          <p:val>
                                            <p:strVal val="#ppt_x"/>
                                          </p:val>
                                        </p:tav>
                                        <p:tav tm="100000">
                                          <p:val>
                                            <p:strVal val="#ppt_x"/>
                                          </p:val>
                                        </p:tav>
                                      </p:tavLst>
                                    </p:anim>
                                    <p:anim calcmode="lin" valueType="num">
                                      <p:cBhvr>
                                        <p:cTn id="97" dur="500" fill="hold"/>
                                        <p:tgtEl>
                                          <p:spTgt spid="20488">
                                            <p:txEl>
                                              <p:pRg st="11" end="11"/>
                                            </p:txEl>
                                          </p:spTgt>
                                        </p:tgtEl>
                                        <p:attrNameLst>
                                          <p:attrName>ppt_y</p:attrName>
                                        </p:attrNameLst>
                                      </p:cBhvr>
                                      <p:tavLst>
                                        <p:tav tm="0">
                                          <p:val>
                                            <p:strVal val="#ppt_h+1"/>
                                          </p:val>
                                        </p:tav>
                                        <p:tav tm="100000">
                                          <p:val>
                                            <p:strVal val="#ppt_y"/>
                                          </p:val>
                                        </p:tav>
                                      </p:tavLst>
                                    </p:anim>
                                    <p:animEffect transition="in" filter="fade">
                                      <p:cBhvr>
                                        <p:cTn id="98" dur="500"/>
                                        <p:tgtEl>
                                          <p:spTgt spid="20488">
                                            <p:txEl>
                                              <p:pRg st="11" end="11"/>
                                            </p:txEl>
                                          </p:spTgt>
                                        </p:tgtEl>
                                      </p:cBhvr>
                                    </p:animEffect>
                                  </p:childTnLst>
                                </p:cTn>
                              </p:par>
                              <p:par>
                                <p:cTn id="99" presetID="58" presetClass="entr" presetSubtype="0" accel="100000" fill="hold" nodeType="withEffect">
                                  <p:stCondLst>
                                    <p:cond delay="0"/>
                                  </p:stCondLst>
                                  <p:childTnLst>
                                    <p:set>
                                      <p:cBhvr>
                                        <p:cTn id="100" dur="1" fill="hold">
                                          <p:stCondLst>
                                            <p:cond delay="0"/>
                                          </p:stCondLst>
                                        </p:cTn>
                                        <p:tgtEl>
                                          <p:spTgt spid="20488">
                                            <p:txEl>
                                              <p:pRg st="12" end="12"/>
                                            </p:txEl>
                                          </p:spTgt>
                                        </p:tgtEl>
                                        <p:attrNameLst>
                                          <p:attrName>style.visibility</p:attrName>
                                        </p:attrNameLst>
                                      </p:cBhvr>
                                      <p:to>
                                        <p:strVal val="visible"/>
                                      </p:to>
                                    </p:set>
                                    <p:anim calcmode="lin" valueType="num">
                                      <p:cBhvr>
                                        <p:cTn id="101" dur="500" fill="hold"/>
                                        <p:tgtEl>
                                          <p:spTgt spid="20488">
                                            <p:txEl>
                                              <p:pRg st="12" end="12"/>
                                            </p:txEl>
                                          </p:spTgt>
                                        </p:tgtEl>
                                        <p:attrNameLst>
                                          <p:attrName>ppt_w</p:attrName>
                                        </p:attrNameLst>
                                      </p:cBhvr>
                                      <p:tavLst>
                                        <p:tav tm="0">
                                          <p:val>
                                            <p:strVal val="#ppt_w*2.5"/>
                                          </p:val>
                                        </p:tav>
                                        <p:tav tm="100000">
                                          <p:val>
                                            <p:strVal val="#ppt_w"/>
                                          </p:val>
                                        </p:tav>
                                      </p:tavLst>
                                    </p:anim>
                                    <p:anim calcmode="lin" valueType="num">
                                      <p:cBhvr>
                                        <p:cTn id="102" dur="500" fill="hold"/>
                                        <p:tgtEl>
                                          <p:spTgt spid="20488">
                                            <p:txEl>
                                              <p:pRg st="12" end="12"/>
                                            </p:txEl>
                                          </p:spTgt>
                                        </p:tgtEl>
                                        <p:attrNameLst>
                                          <p:attrName>ppt_h</p:attrName>
                                        </p:attrNameLst>
                                      </p:cBhvr>
                                      <p:tavLst>
                                        <p:tav tm="0">
                                          <p:val>
                                            <p:strVal val="#ppt_h*0.01"/>
                                          </p:val>
                                        </p:tav>
                                        <p:tav tm="100000">
                                          <p:val>
                                            <p:strVal val="#ppt_h"/>
                                          </p:val>
                                        </p:tav>
                                      </p:tavLst>
                                    </p:anim>
                                    <p:anim calcmode="lin" valueType="num">
                                      <p:cBhvr>
                                        <p:cTn id="103" dur="500" fill="hold"/>
                                        <p:tgtEl>
                                          <p:spTgt spid="20488">
                                            <p:txEl>
                                              <p:pRg st="12" end="12"/>
                                            </p:txEl>
                                          </p:spTgt>
                                        </p:tgtEl>
                                        <p:attrNameLst>
                                          <p:attrName>ppt_x</p:attrName>
                                        </p:attrNameLst>
                                      </p:cBhvr>
                                      <p:tavLst>
                                        <p:tav tm="0">
                                          <p:val>
                                            <p:strVal val="#ppt_x"/>
                                          </p:val>
                                        </p:tav>
                                        <p:tav tm="100000">
                                          <p:val>
                                            <p:strVal val="#ppt_x"/>
                                          </p:val>
                                        </p:tav>
                                      </p:tavLst>
                                    </p:anim>
                                    <p:anim calcmode="lin" valueType="num">
                                      <p:cBhvr>
                                        <p:cTn id="104" dur="500" fill="hold"/>
                                        <p:tgtEl>
                                          <p:spTgt spid="20488">
                                            <p:txEl>
                                              <p:pRg st="12" end="12"/>
                                            </p:txEl>
                                          </p:spTgt>
                                        </p:tgtEl>
                                        <p:attrNameLst>
                                          <p:attrName>ppt_y</p:attrName>
                                        </p:attrNameLst>
                                      </p:cBhvr>
                                      <p:tavLst>
                                        <p:tav tm="0">
                                          <p:val>
                                            <p:strVal val="#ppt_h+1"/>
                                          </p:val>
                                        </p:tav>
                                        <p:tav tm="100000">
                                          <p:val>
                                            <p:strVal val="#ppt_y"/>
                                          </p:val>
                                        </p:tav>
                                      </p:tavLst>
                                    </p:anim>
                                    <p:animEffect transition="in" filter="fade">
                                      <p:cBhvr>
                                        <p:cTn id="105" dur="500"/>
                                        <p:tgtEl>
                                          <p:spTgt spid="2048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1010B9-139F-415D-9857-DE239AEA8623}" type="datetime1">
              <a:rPr lang="en-GB">
                <a:solidFill>
                  <a:srgbClr val="808080"/>
                </a:solidFill>
              </a:rPr>
              <a:pPr/>
              <a:t>22/02/2012</a:t>
            </a:fld>
            <a:endParaRPr lang="en-GB">
              <a:solidFill>
                <a:srgbClr val="808080"/>
              </a:solidFill>
            </a:endParaRPr>
          </a:p>
        </p:txBody>
      </p:sp>
      <p:sp>
        <p:nvSpPr>
          <p:cNvPr id="205826" name="Rectangle 2"/>
          <p:cNvSpPr>
            <a:spLocks noGrp="1" noChangeArrowheads="1"/>
          </p:cNvSpPr>
          <p:nvPr>
            <p:ph type="title"/>
          </p:nvPr>
        </p:nvSpPr>
        <p:spPr>
          <a:xfrm>
            <a:off x="0" y="228600"/>
            <a:ext cx="9144000" cy="838200"/>
          </a:xfrm>
        </p:spPr>
        <p:txBody>
          <a:bodyPr/>
          <a:lstStyle/>
          <a:p>
            <a:r>
              <a:rPr lang="en-GB" sz="3600" dirty="0"/>
              <a:t>Have you got the answer to these questions?</a:t>
            </a:r>
            <a:endParaRPr lang="en-US" sz="3600" dirty="0"/>
          </a:p>
        </p:txBody>
      </p:sp>
      <p:sp>
        <p:nvSpPr>
          <p:cNvPr id="205827" name="Rectangle 3"/>
          <p:cNvSpPr>
            <a:spLocks noGrp="1" noChangeArrowheads="1"/>
          </p:cNvSpPr>
          <p:nvPr>
            <p:ph type="body" idx="1"/>
          </p:nvPr>
        </p:nvSpPr>
        <p:spPr/>
        <p:txBody>
          <a:bodyPr/>
          <a:lstStyle/>
          <a:p>
            <a:pPr marL="609600" indent="-609600">
              <a:buFontTx/>
              <a:buAutoNum type="arabicPeriod"/>
            </a:pPr>
            <a:r>
              <a:rPr lang="en-GB"/>
              <a:t>What element killed Mr Litvinenko?</a:t>
            </a:r>
          </a:p>
          <a:p>
            <a:pPr marL="609600" indent="-609600">
              <a:buFontTx/>
              <a:buAutoNum type="arabicPeriod"/>
            </a:pPr>
            <a:r>
              <a:rPr lang="en-GB"/>
              <a:t>What type of radiation is associated with this element?</a:t>
            </a:r>
          </a:p>
          <a:p>
            <a:pPr marL="609600" indent="-609600">
              <a:buFontTx/>
              <a:buAutoNum type="arabicPeriod"/>
            </a:pPr>
            <a:r>
              <a:rPr lang="en-GB"/>
              <a:t>Is this radiation particularly dangerous?</a:t>
            </a:r>
          </a:p>
          <a:p>
            <a:pPr marL="609600" indent="-609600">
              <a:buFontTx/>
              <a:buAutoNum type="arabicPeriod"/>
            </a:pPr>
            <a:r>
              <a:rPr lang="en-GB"/>
              <a:t>There are reports of radiation being leaked in planes.  What kind of risk did people have of getting radiation poisoning?</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So what are the harmful effects of radiation </a:t>
            </a:r>
            <a:r>
              <a:rPr lang="en-GB" dirty="0" err="1" smtClean="0"/>
              <a:t>posioning</a:t>
            </a:r>
            <a:r>
              <a:rPr lang="en-GB" dirty="0" smtClean="0"/>
              <a:t>?</a:t>
            </a:r>
            <a:endParaRPr lang="en-GB" dirty="0"/>
          </a:p>
        </p:txBody>
      </p:sp>
      <p:sp>
        <p:nvSpPr>
          <p:cNvPr id="6" name="Subtitle 5"/>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5719DD05-7AD2-4075-B3BD-9EE2ACA4712F}" type="datetime1">
              <a:rPr lang="en-GB" smtClean="0">
                <a:solidFill>
                  <a:srgbClr val="808080"/>
                </a:solidFill>
              </a:rPr>
              <a:pPr/>
              <a:t>22/02/2012</a:t>
            </a:fld>
            <a:endParaRPr lang="en-GB">
              <a:solidFill>
                <a:srgbClr val="80808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noFill/>
        <a:ln w="1905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noFill/>
        <a:ln w="1905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noFill/>
        <a:ln w="19050"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998</Words>
  <Application>Microsoft Office PowerPoint</Application>
  <PresentationFormat>On-screen Show (4:3)</PresentationFormat>
  <Paragraphs>123</Paragraphs>
  <Slides>23</Slides>
  <Notes>4</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Default Design</vt:lpstr>
      <vt:lpstr>1_Default Design</vt:lpstr>
      <vt:lpstr>2_Default Design</vt:lpstr>
      <vt:lpstr>3_Default Design</vt:lpstr>
      <vt:lpstr>4_Default Design</vt:lpstr>
      <vt:lpstr>5_Default Design</vt:lpstr>
      <vt:lpstr>Slide 1</vt:lpstr>
      <vt:lpstr>Is Radiation Worth the Risk? Lesson Outcomes</vt:lpstr>
      <vt:lpstr>Meet the ex Russian Spy Alexander Litvinenko</vt:lpstr>
      <vt:lpstr>Slide 4</vt:lpstr>
      <vt:lpstr>Slide 5</vt:lpstr>
      <vt:lpstr>Slide 6</vt:lpstr>
      <vt:lpstr>Radiation Poisoning</vt:lpstr>
      <vt:lpstr>Have you got the answer to these questions?</vt:lpstr>
      <vt:lpstr>So what are the harmful effects of radiation posioning?</vt:lpstr>
      <vt:lpstr>External Effects</vt:lpstr>
      <vt:lpstr>Radiation Hormesis</vt:lpstr>
      <vt:lpstr>Is Radiation Worth the Risk? Lesson Outcomes</vt:lpstr>
      <vt:lpstr>Radiation outside the body</vt:lpstr>
      <vt:lpstr>Radiation outside the body</vt:lpstr>
      <vt:lpstr>Radiation outside the body</vt:lpstr>
      <vt:lpstr>Radiation inside the body</vt:lpstr>
      <vt:lpstr>Radiation inside the body</vt:lpstr>
      <vt:lpstr>Radiation inside the body</vt:lpstr>
      <vt:lpstr>Is Radiation Worth the Risk? Lesson Outcomes</vt:lpstr>
      <vt:lpstr>How is nuclear waste dealt with?</vt:lpstr>
      <vt:lpstr>Slide 21</vt:lpstr>
      <vt:lpstr>Is Radiation Worth the Risk? Lesson Outcomes</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SPatnaik</cp:lastModifiedBy>
  <cp:revision>11</cp:revision>
  <dcterms:created xsi:type="dcterms:W3CDTF">2006-08-16T00:00:00Z</dcterms:created>
  <dcterms:modified xsi:type="dcterms:W3CDTF">2012-02-22T12:38:47Z</dcterms:modified>
</cp:coreProperties>
</file>