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activeX/activeX3.xml" ContentType="application/vnd.ms-office.activeX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activeX/activeX12.xml" ContentType="application/vnd.ms-office.activeX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embeddings/oleObject1.bin" ContentType="application/vnd.openxmlformats-officedocument.oleObject"/>
  <Override PartName="/ppt/activeX/activeX8.xml" ContentType="application/vnd.ms-office.activeX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activeX/activeX13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activeX/activeX9.xml" ContentType="application/vnd.ms-office.activeX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activeX/activeX5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activeX/activeX14.xml" ContentType="application/vnd.ms-office.activeX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activeX/activeX1.xml" ContentType="application/vnd.ms-office.activeX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activeX/activeX10.xml" ContentType="application/vnd.ms-office.activeX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activeX/activeX6.xml" ContentType="application/vnd.ms-office.activeX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activeX/activeX2.xml" ContentType="application/vnd.ms-office.activeX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activeX/activeX11.xml" ContentType="application/vnd.ms-office.activeX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activeX/activeX7.xml" ContentType="application/vnd.ms-office.activeX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Default Extension="bin" ContentType="application/vnd.ms-office.activeX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5" r:id="rId7"/>
    <p:sldMasterId id="2147483656" r:id="rId8"/>
    <p:sldMasterId id="2147484033" r:id="rId9"/>
    <p:sldMasterId id="2147484045" r:id="rId10"/>
    <p:sldMasterId id="2147484057" r:id="rId11"/>
    <p:sldMasterId id="2147484069" r:id="rId12"/>
    <p:sldMasterId id="2147484081" r:id="rId13"/>
  </p:sldMasterIdLst>
  <p:notesMasterIdLst>
    <p:notesMasterId r:id="rId73"/>
  </p:notesMasterIdLst>
  <p:sldIdLst>
    <p:sldId id="333" r:id="rId14"/>
    <p:sldId id="256" r:id="rId15"/>
    <p:sldId id="331" r:id="rId16"/>
    <p:sldId id="330" r:id="rId17"/>
    <p:sldId id="329" r:id="rId18"/>
    <p:sldId id="257" r:id="rId19"/>
    <p:sldId id="258" r:id="rId20"/>
    <p:sldId id="302" r:id="rId21"/>
    <p:sldId id="332" r:id="rId22"/>
    <p:sldId id="261" r:id="rId23"/>
    <p:sldId id="335" r:id="rId24"/>
    <p:sldId id="352" r:id="rId25"/>
    <p:sldId id="336" r:id="rId26"/>
    <p:sldId id="337" r:id="rId27"/>
    <p:sldId id="338" r:id="rId28"/>
    <p:sldId id="340" r:id="rId29"/>
    <p:sldId id="339" r:id="rId30"/>
    <p:sldId id="353" r:id="rId31"/>
    <p:sldId id="354" r:id="rId32"/>
    <p:sldId id="355" r:id="rId33"/>
    <p:sldId id="344" r:id="rId34"/>
    <p:sldId id="334" r:id="rId35"/>
    <p:sldId id="287" r:id="rId36"/>
    <p:sldId id="272" r:id="rId37"/>
    <p:sldId id="280" r:id="rId38"/>
    <p:sldId id="286" r:id="rId39"/>
    <p:sldId id="320" r:id="rId40"/>
    <p:sldId id="321" r:id="rId41"/>
    <p:sldId id="322" r:id="rId42"/>
    <p:sldId id="327" r:id="rId43"/>
    <p:sldId id="343" r:id="rId44"/>
    <p:sldId id="345" r:id="rId45"/>
    <p:sldId id="346" r:id="rId46"/>
    <p:sldId id="349" r:id="rId47"/>
    <p:sldId id="350" r:id="rId48"/>
    <p:sldId id="303" r:id="rId49"/>
    <p:sldId id="304" r:id="rId50"/>
    <p:sldId id="305" r:id="rId51"/>
    <p:sldId id="324" r:id="rId52"/>
    <p:sldId id="323" r:id="rId53"/>
    <p:sldId id="306" r:id="rId54"/>
    <p:sldId id="307" r:id="rId55"/>
    <p:sldId id="269" r:id="rId56"/>
    <p:sldId id="310" r:id="rId57"/>
    <p:sldId id="311" r:id="rId58"/>
    <p:sldId id="312" r:id="rId59"/>
    <p:sldId id="313" r:id="rId60"/>
    <p:sldId id="325" r:id="rId61"/>
    <p:sldId id="356" r:id="rId62"/>
    <p:sldId id="351" r:id="rId63"/>
    <p:sldId id="347" r:id="rId64"/>
    <p:sldId id="314" r:id="rId65"/>
    <p:sldId id="317" r:id="rId66"/>
    <p:sldId id="315" r:id="rId67"/>
    <p:sldId id="328" r:id="rId68"/>
    <p:sldId id="326" r:id="rId69"/>
    <p:sldId id="316" r:id="rId70"/>
    <p:sldId id="277" r:id="rId71"/>
    <p:sldId id="348" r:id="rId7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2" autoAdjust="0"/>
    <p:restoredTop sz="94660"/>
  </p:normalViewPr>
  <p:slideViewPr>
    <p:cSldViewPr>
      <p:cViewPr varScale="1">
        <p:scale>
          <a:sx n="88" d="100"/>
          <a:sy n="88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C37D8E-CD01-41B2-83C3-D2DD559EDC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1F94C-E7A9-4E0A-9BA8-B135627DEE26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This multiple-choice quiz could be used as a plenary activity to assess students’ understanding of wave properties. The questions can be skipped through without answering by clicking “</a:t>
            </a:r>
            <a:r>
              <a:rPr lang="en-GB" b="1" smtClean="0"/>
              <a:t>next</a:t>
            </a:r>
            <a:r>
              <a:rPr lang="en-GB" smtClean="0"/>
              <a:t>”. Students could be asked to complete the questions in their books and the activity could be concluded by the completion on the IWB.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B216D-B70C-40F7-A7FE-77CD033930A5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This virtual experiment illustrates how total internal reflection occurs. It could be used as a precursor to running the experiment in the lab or for revision.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56EDA4-4690-472A-AD3D-31753597D32C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4FEA8-6770-4CC0-AF3C-94856F35C1CF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150F5-90F7-44D4-B11E-FD2B796452EF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This complete sentences activity could be used a plenary or revision exercise the check students’ understanding of total internal reflection.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23291-773C-4D97-9E0B-F30980B4890C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259DC-8D80-4573-9C27-BF65B53EE4F9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0E7AA-66BC-49A3-A568-BDD805F45D97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This activity provides information about the uses of optical fibres and could be used to start a small group or whole class discussion about the subject.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9B450-1BCE-4FD8-A371-C6685CE01401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9980C-7C93-4C79-A00C-693BD4183565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77237-D6A6-485D-92F8-5FA4518C75E4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This four-stage animation allows students to examine more closely the use of optical fibres for communication. Students could be asked to consider what problems might occur with using underwater cables.   </a:t>
            </a:r>
          </a:p>
          <a:p>
            <a:pPr eaLnBrk="1" hangingPunct="1"/>
            <a:r>
              <a:rPr lang="en-GB" smtClean="0"/>
              <a:t>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E5B396-BF9B-418C-AD0F-0F02E1048F7C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F07AC-9815-4523-AAC7-8DBBA324A80A}" type="slidenum">
              <a:rPr lang="en-GB" smtClean="0"/>
              <a:pPr/>
              <a:t>54</a:t>
            </a:fld>
            <a:endParaRPr lang="en-GB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GB" b="1" smtClean="0"/>
              <a:t>Photo credit: </a:t>
            </a:r>
            <a:r>
              <a:rPr lang="en-GB" smtClean="0"/>
              <a:t>Hans Bjorknas</a:t>
            </a:r>
          </a:p>
          <a:p>
            <a:pPr eaLnBrk="1" hangingPunct="1"/>
            <a:r>
              <a:rPr lang="en-GB" smtClean="0"/>
              <a:t>Endoscopic image of the inside the large intestine (www.gastrolab.net).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6769C-AFD0-4659-913D-BE54ED903754}" type="slidenum">
              <a:rPr lang="en-GB" smtClean="0"/>
              <a:pPr/>
              <a:t>57</a:t>
            </a:fld>
            <a:endParaRPr lang="en-GB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  <a:endParaRPr lang="en-GB" smtClean="0"/>
          </a:p>
          <a:p>
            <a:pPr eaLnBrk="1" hangingPunct="1"/>
            <a:r>
              <a:rPr lang="en-GB" smtClean="0"/>
              <a:t>This true-or false activity could be used as a plenary or revision exercise on optical fibres, or at the start of the lesson to gauge students’ existing knowledge of the subject matter. Coloured traffic light cards (red = false, yellow = don’t know, green = true) could be used to make this a whole-class exercise. </a:t>
            </a:r>
            <a:endParaRPr lang="en-GB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7D692-7517-4B15-910F-BC296AD477DB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87244-DB0A-418D-8640-12389EB90E22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accent2"/>
                </a:solidFill>
                <a:sym typeface="Wingdings" pitchFamily="2" charset="2"/>
              </a:rPr>
              <a:t>Use the internet or research books to find out about other uses of ultrasound.  </a:t>
            </a:r>
          </a:p>
          <a:p>
            <a:pPr eaLnBrk="1" hangingPunct="1"/>
            <a:r>
              <a:rPr lang="en-GB" smtClean="0">
                <a:solidFill>
                  <a:schemeClr val="accent2"/>
                </a:solidFill>
                <a:sym typeface="Wingdings" pitchFamily="2" charset="2"/>
              </a:rPr>
              <a:t>These keywords  should help.</a:t>
            </a:r>
            <a:endParaRPr lang="en-GB" smtClean="0">
              <a:solidFill>
                <a:schemeClr val="accent2"/>
              </a:solidFill>
            </a:endParaRP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4DBD5-3299-482D-A371-8969D5F43B04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A13C7-1795-4A7C-B5CD-C3FFCB7D65D0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86ADA-DEB5-4DDF-AB30-950CC58E8788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73350-6BED-446A-B9C6-77A1F39066DB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7D0FC-4B04-4488-B0E2-8D9D6C807169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DC0D-74AF-4BB0-8F98-8E74D6C05A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2B60-AD08-4152-9211-6B39D24C9E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2117-94EC-44A0-A520-2DCB77F7A9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ADF0D-3079-4A05-AD92-66C7D5899C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0A722-0658-4A0E-BF1C-5CC079F6BB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59167-B2D8-46F9-9238-802E83358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14E4E-3C2F-4EC7-AD64-60E8E723E2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EDD3A-1B1D-4F98-9780-3F84F6AC4F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ADE79-AC68-4818-AC9E-6030CF3CA1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83156-44D4-489C-9732-D12AA26D90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2D7B5-F987-4CCB-B8E6-E0377F12BC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C46A2-4F5E-4CB9-83EE-FF6D5353E4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EAC82-9760-4568-B9C0-A2C8D6BD48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AD871-058B-42E1-99B8-088DBC9CC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2117-94EC-44A0-A520-2DCB77F7A9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ADF0D-3079-4A05-AD92-66C7D5899C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0A722-0658-4A0E-BF1C-5CC079F6BB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59167-B2D8-46F9-9238-802E833584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14E4E-3C2F-4EC7-AD64-60E8E723E2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EDD3A-1B1D-4F98-9780-3F84F6AC4F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ADE79-AC68-4818-AC9E-6030CF3CA1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83156-44D4-489C-9732-D12AA26D90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2D7B5-F987-4CCB-B8E6-E0377F12BC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2117-94EC-44A0-A520-2DCB77F7A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C46A2-4F5E-4CB9-83EE-FF6D5353E4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AD871-058B-42E1-99B8-088DBC9CC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A49BE-8931-4B21-A8E9-B71C0CE36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ACA80-1821-4A14-A382-EAF1B8E276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E7C11-BC77-4ACB-AA59-C0232ABEAB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648A-03B0-4F26-8AF3-DB9B455848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1DE92-7036-43E3-BB7D-4D0261DF8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AD06-8304-444A-9E24-D3FB8AA7E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B900-E95B-48A6-950B-0E06DB965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10937-AC0C-4843-B03B-828818D464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ADF0D-3079-4A05-AD92-66C7D5899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49BD-45D1-49C1-ADDC-BB353164A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CCB56-A681-4BFE-B1F9-00534D911A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C657A-07E5-4304-A68B-C043C0DE8C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E15CF-3470-4B25-93AB-3893521B65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2E0A2-A849-49AE-97FC-5F8BF5FE6F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AA08E-9023-4D96-AA09-E2658CC50D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3AA84-5533-436C-B0A4-4E6238C9BA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CCBCC-B3E3-46BC-AF7D-1764EE8390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144AE-36B8-439B-B94C-411F0E507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6B31B-6EA1-4294-972C-E30C7CC5E0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0A722-0658-4A0E-BF1C-5CC079F6B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63356-27B8-436F-B278-E789B9F0DD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065DA-1B0A-4A8C-A3E5-DF97F6A4A9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888A7-0090-4C7E-A81C-5403A3EE0C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B2B2B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D9ED7-AE06-4430-918F-FED18574B1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59167-B2D8-46F9-9238-802E83358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14E4E-3C2F-4EC7-AD64-60E8E723E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EDD3A-1B1D-4F98-9780-3F84F6AC4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ADE79-AC68-4818-AC9E-6030CF3CA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83156-44D4-489C-9732-D12AA26D9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D1692-3E32-4C70-BB89-4E14D76540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2D7B5-F987-4CCB-B8E6-E0377F12B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C46A2-4F5E-4CB9-83EE-FF6D5353E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AD871-058B-42E1-99B8-088DBC9CC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5875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906588"/>
            <a:ext cx="38274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537E4-3FA2-45E3-A456-3D0ED530D4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213" y="568325"/>
            <a:ext cx="1951037" cy="565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568325"/>
            <a:ext cx="5702300" cy="565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A49BE-8931-4B21-A8E9-B71C0CE36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ACA80-1821-4A14-A382-EAF1B8E27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E7C11-BC77-4ACB-AA59-C0232ABEA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648A-03B0-4F26-8AF3-DB9B45584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1DE92-7036-43E3-BB7D-4D0261DF8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AD06-8304-444A-9E24-D3FB8AA7E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82B1C-2547-4074-922B-745F74981C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B900-E95B-48A6-950B-0E06DB965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10937-AC0C-4843-B03B-828818D46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49BD-45D1-49C1-ADDC-BB353164A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CCB56-A681-4BFE-B1F9-00534D911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C657A-07E5-4304-A68B-C043C0DE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94FDC-8C60-42B9-9020-10FB987946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C2_title_slide_ph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GB" sz="1000">
                <a:solidFill>
                  <a:srgbClr val="5B0091"/>
                </a:solidFill>
                <a:cs typeface="Arial" charset="0"/>
              </a:rPr>
              <a:t>© Boardworks Ltd 2006</a:t>
            </a:r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75929BC3-D9AD-462B-AC0F-3D6B17F3B6A1}" type="slidenum">
              <a:rPr lang="en-GB" sz="1000">
                <a:solidFill>
                  <a:srgbClr val="5B0091"/>
                </a:solidFill>
                <a:cs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charset="0"/>
              </a:rPr>
              <a:t> of 37</a:t>
            </a:r>
          </a:p>
        </p:txBody>
      </p:sp>
      <p:pic>
        <p:nvPicPr>
          <p:cNvPr id="6" name="Picture 6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A82B8-60D9-4151-820F-BB3E51A7EA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C1B9F-689D-49DD-83FB-AD0F935305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FC67-13C4-4785-A7EE-0C37E10FDB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0DC0D-74AF-4BB0-8F98-8E74D6C05AF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0DF92-05BB-49BB-9B31-51DF8C5D62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D1692-3E32-4C70-BB89-4E14D76540B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537E4-3FA2-45E3-A456-3D0ED530D4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82B1C-2547-4074-922B-745F74981C5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94FDC-8C60-42B9-9020-10FB9879467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A82B8-60D9-4151-820F-BB3E51A7EAB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C1B9F-689D-49DD-83FB-AD0F935305C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FC67-13C4-4785-A7EE-0C37E10FDB7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0DF92-05BB-49BB-9B31-51DF8C5D621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2B60-AD08-4152-9211-6B39D24C9E5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EAC82-9760-4568-B9C0-A2C8D6BD48E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435B9C-205B-486B-9BB9-B4B7C57CD7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89C88E-753A-44E0-AD2C-0C611A3988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89C88E-753A-44E0-AD2C-0C611A3988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folHlink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6E21724-E969-4E10-B3D8-2DF4273E9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folHlink"/>
                </a:solidFill>
                <a:latin typeface="+mj-lt"/>
              </a:defRPr>
            </a:lvl1pPr>
          </a:lstStyle>
          <a:p>
            <a:endParaRPr lang="en-US" smtClean="0">
              <a:solidFill>
                <a:srgbClr val="B2B2B2"/>
              </a:solidFill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61A9571-2E71-459E-9AD8-1F80C275CEA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89C88E-753A-44E0-AD2C-0C611A398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8325"/>
            <a:ext cx="7805737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573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marL="979488" indent="-196850" algn="l" defTabSz="407988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979488" indent="-196850" algn="l" defTabSz="407988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2pPr>
      <a:lvl3pPr marL="979488" indent="-196850" algn="l" defTabSz="407988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3pPr>
      <a:lvl4pPr marL="979488" indent="-196850" algn="l" defTabSz="407988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4pPr>
      <a:lvl5pPr marL="979488" indent="-196850" algn="l" defTabSz="407988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5pPr>
      <a:lvl6pPr marL="1436688" indent="-196850" algn="l" defTabSz="407988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6pPr>
      <a:lvl7pPr marL="1893888" indent="-196850" algn="l" defTabSz="407988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7pPr>
      <a:lvl8pPr marL="2351088" indent="-196850" algn="l" defTabSz="407988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8pPr>
      <a:lvl9pPr marL="2808288" indent="-196850" algn="l" defTabSz="407988" rtl="0" fontAlgn="base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8" charset="0"/>
        </a:defRPr>
      </a:lvl9pPr>
    </p:titleStyle>
    <p:bodyStyle>
      <a:lvl1pPr marL="392113" indent="-293688" algn="l" defTabSz="407988" rtl="0" eaLnBrk="0" fontAlgn="base" hangingPunct="0">
        <a:lnSpc>
          <a:spcPct val="102000"/>
        </a:lnSpc>
        <a:spcBef>
          <a:spcPct val="0"/>
        </a:spcBef>
        <a:spcAft>
          <a:spcPts val="1288"/>
        </a:spcAft>
        <a:buClr>
          <a:srgbClr val="FFFFFF"/>
        </a:buClr>
        <a:buSzPct val="45000"/>
        <a:buFont typeface="StarSymbol" charset="0"/>
        <a:buChar char="●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82638" indent="-260350" algn="l" defTabSz="407988" rtl="0" eaLnBrk="0" fontAlgn="base" hangingPunct="0">
        <a:lnSpc>
          <a:spcPct val="102000"/>
        </a:lnSpc>
        <a:spcBef>
          <a:spcPct val="0"/>
        </a:spcBef>
        <a:spcAft>
          <a:spcPts val="1038"/>
        </a:spcAft>
        <a:buClr>
          <a:srgbClr val="FFFFFF"/>
        </a:buClr>
        <a:buSzPct val="75000"/>
        <a:buFont typeface="StarSymbol" charset="0"/>
        <a:buChar char="–"/>
        <a:defRPr sz="2500">
          <a:solidFill>
            <a:srgbClr val="FFFFFF"/>
          </a:solidFill>
          <a:latin typeface="+mn-lt"/>
        </a:defRPr>
      </a:lvl2pPr>
      <a:lvl3pPr marL="1174750" indent="-195263" algn="l" defTabSz="407988" rtl="0" eaLnBrk="0" fontAlgn="base" hangingPunct="0">
        <a:lnSpc>
          <a:spcPct val="102000"/>
        </a:lnSpc>
        <a:spcBef>
          <a:spcPct val="0"/>
        </a:spcBef>
        <a:spcAft>
          <a:spcPts val="775"/>
        </a:spcAft>
        <a:buClr>
          <a:srgbClr val="FFFFFF"/>
        </a:buClr>
        <a:buSzPct val="45000"/>
        <a:buFont typeface="StarSymbol" charset="0"/>
        <a:buChar char="●"/>
        <a:defRPr sz="2200">
          <a:solidFill>
            <a:srgbClr val="FFFFFF"/>
          </a:solidFill>
          <a:latin typeface="+mn-lt"/>
        </a:defRPr>
      </a:lvl3pPr>
      <a:lvl4pPr marL="1566863" indent="-195263" algn="l" defTabSz="407988" rtl="0" eaLnBrk="0" fontAlgn="base" hangingPunct="0">
        <a:lnSpc>
          <a:spcPct val="102000"/>
        </a:lnSpc>
        <a:spcBef>
          <a:spcPct val="0"/>
        </a:spcBef>
        <a:spcAft>
          <a:spcPts val="525"/>
        </a:spcAft>
        <a:buClr>
          <a:srgbClr val="FFFFFF"/>
        </a:buClr>
        <a:buSzPct val="75000"/>
        <a:buFont typeface="StarSymbol" charset="0"/>
        <a:buChar char="–"/>
        <a:defRPr>
          <a:solidFill>
            <a:srgbClr val="FFFFFF"/>
          </a:solidFill>
          <a:latin typeface="+mn-lt"/>
        </a:defRPr>
      </a:lvl4pPr>
      <a:lvl5pPr marL="1958975" indent="-196850" algn="l" defTabSz="407988" rtl="0" eaLnBrk="0" fontAlgn="base" hangingPunct="0">
        <a:lnSpc>
          <a:spcPct val="102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</a:defRPr>
      </a:lvl5pPr>
      <a:lvl6pPr marL="2416175" indent="-196850" algn="l" defTabSz="407988" rtl="0" fontAlgn="base">
        <a:lnSpc>
          <a:spcPct val="102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</a:defRPr>
      </a:lvl6pPr>
      <a:lvl7pPr marL="2873375" indent="-196850" algn="l" defTabSz="407988" rtl="0" fontAlgn="base">
        <a:lnSpc>
          <a:spcPct val="102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</a:defRPr>
      </a:lvl7pPr>
      <a:lvl8pPr marL="3330575" indent="-196850" algn="l" defTabSz="407988" rtl="0" fontAlgn="base">
        <a:lnSpc>
          <a:spcPct val="102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</a:defRPr>
      </a:lvl8pPr>
      <a:lvl9pPr marL="3787775" indent="-196850" algn="l" defTabSz="407988" rtl="0" fontAlgn="base">
        <a:lnSpc>
          <a:spcPct val="102000"/>
        </a:lnSpc>
        <a:spcBef>
          <a:spcPct val="0"/>
        </a:spcBef>
        <a:spcAft>
          <a:spcPts val="263"/>
        </a:spcAft>
        <a:buClr>
          <a:srgbClr val="FFFFFF"/>
        </a:buClr>
        <a:buSzPct val="45000"/>
        <a:buFont typeface="StarSymbol" charset="0"/>
        <a:buChar char="●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folHlink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6E21724-E969-4E10-B3D8-2DF4273E9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 userDrawn="1"/>
        </p:nvSpPr>
        <p:spPr bwMode="auto">
          <a:xfrm>
            <a:off x="1588" y="6688138"/>
            <a:ext cx="9144000" cy="169862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ChangeArrowheads="1"/>
          </p:cNvSpPr>
          <p:nvPr userDrawn="1"/>
        </p:nvSpPr>
        <p:spPr bwMode="auto">
          <a:xfrm>
            <a:off x="-9525" y="6611938"/>
            <a:ext cx="9145588" cy="74612"/>
          </a:xfrm>
          <a:prstGeom prst="rect">
            <a:avLst/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6500" name="AutoShape 4">
            <a:hlinkClick r:id="" action="ppaction://hlinkshowjump?jump=nextslide"/>
          </p:cNvPr>
          <p:cNvSpPr>
            <a:spLocks noChangeArrowheads="1"/>
          </p:cNvSpPr>
          <p:nvPr userDrawn="1"/>
        </p:nvSpPr>
        <p:spPr bwMode="auto">
          <a:xfrm>
            <a:off x="8589963" y="620871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6501" name="AutoShape 5">
            <a:hlinkClick r:id="" action="ppaction://hlinkshowjump?jump=previousslide"/>
          </p:cNvPr>
          <p:cNvSpPr>
            <a:spLocks noChangeArrowheads="1"/>
          </p:cNvSpPr>
          <p:nvPr userDrawn="1"/>
        </p:nvSpPr>
        <p:spPr bwMode="auto">
          <a:xfrm rot="10801541">
            <a:off x="207963" y="620871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21510" name="Picture 6" descr="boardworks_logo"/>
          <p:cNvPicPr>
            <a:picLocks noChangeAspect="1" noChangeArrowheads="1"/>
          </p:cNvPicPr>
          <p:nvPr userDrawn="1"/>
        </p:nvPicPr>
        <p:blipFill>
          <a:blip r:embed="rId13" cstate="print"/>
          <a:srcRect l="4898" t="7431" r="6938" b="10835"/>
          <a:stretch>
            <a:fillRect/>
          </a:stretch>
        </p:blipFill>
        <p:spPr bwMode="auto">
          <a:xfrm>
            <a:off x="7924800" y="0"/>
            <a:ext cx="12192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" name="Text Box 7"/>
          <p:cNvSpPr txBox="1">
            <a:spLocks noChangeArrowheads="1"/>
          </p:cNvSpPr>
          <p:nvPr userDrawn="1"/>
        </p:nvSpPr>
        <p:spPr bwMode="auto">
          <a:xfrm>
            <a:off x="7011988" y="66595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GB" sz="1200">
                <a:solidFill>
                  <a:schemeClr val="bg1"/>
                </a:solidFill>
              </a:rPr>
              <a:t>© Boardworks Ltd 2003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de_backgrou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5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GB" sz="1000">
                <a:solidFill>
                  <a:srgbClr val="5B0091"/>
                </a:solidFill>
                <a:cs typeface="Arial" charset="0"/>
              </a:rPr>
              <a:t>© Boardworks Ltd 2006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 userDrawn="1"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7213" y="53975"/>
            <a:ext cx="76850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A3CD3825-8940-4AB3-BC88-BD604129E9D1}" type="slidenum">
              <a:rPr lang="en-GB" sz="1000">
                <a:solidFill>
                  <a:srgbClr val="5B0091"/>
                </a:solidFill>
                <a:cs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charset="0"/>
              </a:rPr>
              <a:t> of 37</a:t>
            </a:r>
          </a:p>
        </p:txBody>
      </p:sp>
      <p:grpSp>
        <p:nvGrpSpPr>
          <p:cNvPr id="22535" name="Group 7"/>
          <p:cNvGrpSpPr>
            <a:grpSpLocks/>
          </p:cNvGrpSpPr>
          <p:nvPr userDrawn="1"/>
        </p:nvGrpSpPr>
        <p:grpSpPr bwMode="auto">
          <a:xfrm>
            <a:off x="222250" y="146050"/>
            <a:ext cx="360363" cy="360363"/>
            <a:chOff x="140" y="92"/>
            <a:chExt cx="227" cy="227"/>
          </a:xfrm>
        </p:grpSpPr>
        <p:sp>
          <p:nvSpPr>
            <p:cNvPr id="151560" name="Oval 8"/>
            <p:cNvSpPr>
              <a:spLocks noChangeArrowheads="1"/>
            </p:cNvSpPr>
            <p:nvPr userDrawn="1"/>
          </p:nvSpPr>
          <p:spPr bwMode="auto">
            <a:xfrm>
              <a:off x="140" y="92"/>
              <a:ext cx="227" cy="227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pic>
          <p:nvPicPr>
            <p:cNvPr id="22539" name="Picture 9" descr="PC2_small circle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2" y="103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6" name="Picture 1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1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C2_contents_5a_part4_v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3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GB" sz="1000">
                <a:solidFill>
                  <a:srgbClr val="5B0091"/>
                </a:solidFill>
                <a:cs typeface="Arial" charset="0"/>
              </a:rPr>
              <a:t>© Boardworks Ltd 2006</a:t>
            </a:r>
          </a:p>
        </p:txBody>
      </p:sp>
      <p:pic>
        <p:nvPicPr>
          <p:cNvPr id="23556" name="Picture 4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5" name="Text Box 5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EA8284C1-F786-4D8F-8672-F49A611E991F}" type="slidenum">
              <a:rPr lang="en-GB" sz="1000">
                <a:solidFill>
                  <a:srgbClr val="5B0091"/>
                </a:solidFill>
                <a:cs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charset="0"/>
              </a:rPr>
              <a:t> of 37</a:t>
            </a:r>
          </a:p>
        </p:txBody>
      </p:sp>
      <p:pic>
        <p:nvPicPr>
          <p:cNvPr id="23558" name="Picture 6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ower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9525" y="-136525"/>
            <a:ext cx="9163050" cy="713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9899FE"/>
              </a:clrFrom>
              <a:clrTo>
                <a:srgbClr val="989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9275" y="82550"/>
            <a:ext cx="4238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9899FE"/>
              </a:clrFrom>
              <a:clrTo>
                <a:srgbClr val="989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28063" y="68263"/>
            <a:ext cx="4302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435B9C-205B-486B-9BB9-B4B7C57CD7B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hyperlink" Target="http://www.youtube.com/watch?v=6IOIak2Tc_4&amp;feature=relat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TkQ8JBOiAY&amp;feature=player_embedded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lEvcGWMUss&amp;feature=related" TargetMode="External"/><Relationship Id="rId2" Type="http://schemas.openxmlformats.org/officeDocument/2006/relationships/hyperlink" Target="http://www.youtube.com/watch?v=UBbMQHZOoHs" TargetMode="External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5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7.pn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38.png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7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8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7.png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7.png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tVbb_MWNDg&amp;feature=related" TargetMode="External"/><Relationship Id="rId2" Type="http://schemas.openxmlformats.org/officeDocument/2006/relationships/hyperlink" Target="http://www.youtube.com/watch?v=rlo2XeB2qt4&amp;NR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7w1Z1FCgwA" TargetMode="External"/><Relationship Id="rId1" Type="http://schemas.openxmlformats.org/officeDocument/2006/relationships/slideLayout" Target="../slideLayouts/slideLayout1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7.png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7.png"/><Relationship Id="rId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14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7.png"/><Relationship Id="rId2" Type="http://schemas.openxmlformats.org/officeDocument/2006/relationships/control" Target="../activeX/activeX1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RlN7BrWSP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GB" dirty="0" smtClean="0"/>
              <a:t>Equipment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/>
              <a:t>Demos:-</a:t>
            </a:r>
          </a:p>
          <a:p>
            <a:r>
              <a:rPr lang="en-GB" sz="2000" dirty="0" smtClean="0"/>
              <a:t>Laser </a:t>
            </a:r>
            <a:r>
              <a:rPr lang="en-GB" sz="2000" dirty="0" err="1" smtClean="0"/>
              <a:t>raybox</a:t>
            </a:r>
            <a:r>
              <a:rPr lang="en-GB" sz="2000" dirty="0" smtClean="0"/>
              <a:t> + All Accessories</a:t>
            </a:r>
          </a:p>
          <a:p>
            <a:r>
              <a:rPr lang="en-GB" sz="2000" dirty="0" smtClean="0"/>
              <a:t>Laser + Mirror + Smoke Machine</a:t>
            </a:r>
          </a:p>
          <a:p>
            <a:r>
              <a:rPr lang="en-GB" sz="2000" dirty="0" smtClean="0"/>
              <a:t>Rectangular see through trough and ruler</a:t>
            </a:r>
          </a:p>
          <a:p>
            <a:r>
              <a:rPr lang="en-GB" sz="2000" dirty="0" smtClean="0"/>
              <a:t>Disappearing Test Tube demo (glycerine in test tube in beaker full of glycerine)</a:t>
            </a:r>
          </a:p>
          <a:p>
            <a:r>
              <a:rPr lang="en-GB" sz="2000" dirty="0" smtClean="0"/>
              <a:t>Total internal reflection in water demo (water bottle with hole at the bottom and laser)</a:t>
            </a:r>
          </a:p>
          <a:p>
            <a:r>
              <a:rPr lang="en-GB" sz="2000" dirty="0" smtClean="0"/>
              <a:t>Laser and Optical Fibre</a:t>
            </a:r>
          </a:p>
          <a:p>
            <a:r>
              <a:rPr lang="en-GB" sz="2000" dirty="0" smtClean="0"/>
              <a:t>Optical Fibre Lamp</a:t>
            </a:r>
          </a:p>
          <a:p>
            <a:pPr>
              <a:buNone/>
            </a:pPr>
            <a:r>
              <a:rPr lang="en-GB" sz="2000" b="1" dirty="0" smtClean="0"/>
              <a:t>Class </a:t>
            </a:r>
            <a:r>
              <a:rPr lang="en-GB" sz="2000" b="1" dirty="0" err="1" smtClean="0"/>
              <a:t>Prac</a:t>
            </a:r>
            <a:endParaRPr lang="en-GB" sz="2000" b="1" dirty="0" smtClean="0"/>
          </a:p>
          <a:p>
            <a:r>
              <a:rPr lang="en-GB" sz="2000" dirty="0" err="1" smtClean="0"/>
              <a:t>Raybox</a:t>
            </a:r>
            <a:r>
              <a:rPr lang="en-GB" sz="2000" dirty="0" smtClean="0"/>
              <a:t>, power packs, rectangular glass block and Semi circular glass block</a:t>
            </a:r>
          </a:p>
          <a:p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Reflection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2765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We describe the path of light as straight-line rays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line of light hitting the mirror is called ‘incident ray’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line of light reflected off the mirror is called reflected ray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Reflection off a flat surface follows a simple rule: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angle in</a:t>
            </a:r>
            <a:r>
              <a:rPr lang="en-US" sz="2000" smtClean="0"/>
              <a:t> (incidence) equals </a:t>
            </a:r>
            <a:r>
              <a:rPr lang="en-US" sz="2000" smtClean="0">
                <a:solidFill>
                  <a:schemeClr val="accent2"/>
                </a:solidFill>
              </a:rPr>
              <a:t>angle out </a:t>
            </a:r>
            <a:r>
              <a:rPr lang="en-US" sz="2000" smtClean="0"/>
              <a:t>(reflection)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Angle of incidence = angle of reflection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09800" y="5867400"/>
            <a:ext cx="4648200" cy="228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4267200"/>
            <a:ext cx="3352800" cy="1600200"/>
            <a:chOff x="1776" y="2688"/>
            <a:chExt cx="2112" cy="1008"/>
          </a:xfrm>
        </p:grpSpPr>
        <p:sp>
          <p:nvSpPr>
            <p:cNvPr id="43026" name="Line 6"/>
            <p:cNvSpPr>
              <a:spLocks noChangeShapeType="1"/>
            </p:cNvSpPr>
            <p:nvPr/>
          </p:nvSpPr>
          <p:spPr bwMode="auto">
            <a:xfrm>
              <a:off x="1776" y="2688"/>
              <a:ext cx="1056" cy="1008"/>
            </a:xfrm>
            <a:prstGeom prst="line">
              <a:avLst/>
            </a:prstGeom>
            <a:noFill/>
            <a:ln w="9525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27" name="Line 7"/>
            <p:cNvSpPr>
              <a:spLocks noChangeShapeType="1"/>
            </p:cNvSpPr>
            <p:nvPr/>
          </p:nvSpPr>
          <p:spPr bwMode="auto">
            <a:xfrm flipH="1">
              <a:off x="2832" y="2688"/>
              <a:ext cx="1056" cy="1008"/>
            </a:xfrm>
            <a:prstGeom prst="line">
              <a:avLst/>
            </a:prstGeom>
            <a:noFill/>
            <a:ln w="9525">
              <a:solidFill>
                <a:srgbClr val="6699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733800" y="3848100"/>
            <a:ext cx="1549400" cy="2019300"/>
            <a:chOff x="2352" y="2424"/>
            <a:chExt cx="976" cy="1272"/>
          </a:xfrm>
        </p:grpSpPr>
        <p:sp>
          <p:nvSpPr>
            <p:cNvPr id="43024" name="Freeform 9"/>
            <p:cNvSpPr>
              <a:spLocks/>
            </p:cNvSpPr>
            <p:nvPr/>
          </p:nvSpPr>
          <p:spPr bwMode="auto">
            <a:xfrm>
              <a:off x="2832" y="2656"/>
              <a:ext cx="1" cy="1040"/>
            </a:xfrm>
            <a:custGeom>
              <a:avLst/>
              <a:gdLst>
                <a:gd name="T0" fmla="*/ 0 w 1"/>
                <a:gd name="T1" fmla="*/ 1040 h 1040"/>
                <a:gd name="T2" fmla="*/ 0 w 1"/>
                <a:gd name="T3" fmla="*/ 0 h 1040"/>
                <a:gd name="T4" fmla="*/ 0 60000 65536"/>
                <a:gd name="T5" fmla="*/ 0 60000 65536"/>
                <a:gd name="T6" fmla="*/ 0 w 1"/>
                <a:gd name="T7" fmla="*/ 0 h 1040"/>
                <a:gd name="T8" fmla="*/ 1 w 1"/>
                <a:gd name="T9" fmla="*/ 1040 h 10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40">
                  <a:moveTo>
                    <a:pt x="0" y="1040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25" name="Text Box 10"/>
            <p:cNvSpPr txBox="1">
              <a:spLocks noChangeArrowheads="1"/>
            </p:cNvSpPr>
            <p:nvPr/>
          </p:nvSpPr>
          <p:spPr bwMode="auto">
            <a:xfrm>
              <a:off x="2352" y="2424"/>
              <a:ext cx="9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ea typeface="ＭＳ Ｐゴシック" pitchFamily="1" charset="-128"/>
                </a:rPr>
                <a:t>surface normal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946525" y="5105400"/>
            <a:ext cx="998538" cy="763588"/>
            <a:chOff x="2486" y="3216"/>
            <a:chExt cx="629" cy="481"/>
          </a:xfrm>
        </p:grpSpPr>
        <p:sp>
          <p:nvSpPr>
            <p:cNvPr id="43022" name="Arc 12"/>
            <p:cNvSpPr>
              <a:spLocks/>
            </p:cNvSpPr>
            <p:nvPr/>
          </p:nvSpPr>
          <p:spPr bwMode="auto">
            <a:xfrm>
              <a:off x="2832" y="3313"/>
              <a:ext cx="283" cy="384"/>
            </a:xfrm>
            <a:custGeom>
              <a:avLst/>
              <a:gdLst>
                <a:gd name="T0" fmla="*/ 0 w 15941"/>
                <a:gd name="T1" fmla="*/ 0 h 21600"/>
                <a:gd name="T2" fmla="*/ 0 w 15941"/>
                <a:gd name="T3" fmla="*/ 0 h 21600"/>
                <a:gd name="T4" fmla="*/ 0 w 15941"/>
                <a:gd name="T5" fmla="*/ 0 h 21600"/>
                <a:gd name="T6" fmla="*/ 0 60000 65536"/>
                <a:gd name="T7" fmla="*/ 0 60000 65536"/>
                <a:gd name="T8" fmla="*/ 0 60000 65536"/>
                <a:gd name="T9" fmla="*/ 0 w 15941"/>
                <a:gd name="T10" fmla="*/ 0 h 21600"/>
                <a:gd name="T11" fmla="*/ 15941 w 159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41" h="21600" fill="none" extrusionOk="0">
                  <a:moveTo>
                    <a:pt x="-1" y="0"/>
                  </a:moveTo>
                  <a:cubicBezTo>
                    <a:pt x="6064" y="0"/>
                    <a:pt x="11849" y="2549"/>
                    <a:pt x="15941" y="7024"/>
                  </a:cubicBezTo>
                </a:path>
                <a:path w="15941" h="21600" stroke="0" extrusionOk="0">
                  <a:moveTo>
                    <a:pt x="-1" y="0"/>
                  </a:moveTo>
                  <a:cubicBezTo>
                    <a:pt x="6064" y="0"/>
                    <a:pt x="11849" y="2549"/>
                    <a:pt x="15941" y="702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3" name="Arc 13"/>
            <p:cNvSpPr>
              <a:spLocks/>
            </p:cNvSpPr>
            <p:nvPr/>
          </p:nvSpPr>
          <p:spPr bwMode="auto">
            <a:xfrm flipH="1">
              <a:off x="2486" y="3216"/>
              <a:ext cx="346" cy="480"/>
            </a:xfrm>
            <a:custGeom>
              <a:avLst/>
              <a:gdLst>
                <a:gd name="T0" fmla="*/ 0 w 15579"/>
                <a:gd name="T1" fmla="*/ 0 h 21600"/>
                <a:gd name="T2" fmla="*/ 0 w 15579"/>
                <a:gd name="T3" fmla="*/ 0 h 21600"/>
                <a:gd name="T4" fmla="*/ 0 w 15579"/>
                <a:gd name="T5" fmla="*/ 0 h 21600"/>
                <a:gd name="T6" fmla="*/ 0 60000 65536"/>
                <a:gd name="T7" fmla="*/ 0 60000 65536"/>
                <a:gd name="T8" fmla="*/ 0 60000 65536"/>
                <a:gd name="T9" fmla="*/ 0 w 15579"/>
                <a:gd name="T10" fmla="*/ 0 h 21600"/>
                <a:gd name="T11" fmla="*/ 15579 w 155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579" h="21600" fill="none" extrusionOk="0">
                  <a:moveTo>
                    <a:pt x="-1" y="0"/>
                  </a:moveTo>
                  <a:cubicBezTo>
                    <a:pt x="5880" y="0"/>
                    <a:pt x="11505" y="2397"/>
                    <a:pt x="15578" y="6638"/>
                  </a:cubicBezTo>
                </a:path>
                <a:path w="15579" h="21600" stroke="0" extrusionOk="0">
                  <a:moveTo>
                    <a:pt x="-1" y="0"/>
                  </a:moveTo>
                  <a:cubicBezTo>
                    <a:pt x="5880" y="0"/>
                    <a:pt x="11505" y="2397"/>
                    <a:pt x="15578" y="663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833813" y="4267200"/>
            <a:ext cx="814387" cy="990600"/>
            <a:chOff x="2415" y="2688"/>
            <a:chExt cx="513" cy="624"/>
          </a:xfrm>
        </p:grpSpPr>
        <p:sp>
          <p:nvSpPr>
            <p:cNvPr id="43019" name="Text Box 15"/>
            <p:cNvSpPr txBox="1">
              <a:spLocks noChangeArrowheads="1"/>
            </p:cNvSpPr>
            <p:nvPr/>
          </p:nvSpPr>
          <p:spPr bwMode="auto">
            <a:xfrm>
              <a:off x="2415" y="2688"/>
              <a:ext cx="4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Times New Roman" pitchFamily="18" charset="0"/>
                  <a:ea typeface="ＭＳ Ｐゴシック" pitchFamily="1" charset="-128"/>
                </a:rPr>
                <a:t>same</a:t>
              </a:r>
            </a:p>
            <a:p>
              <a:pPr algn="r"/>
              <a:r>
                <a:rPr lang="en-US">
                  <a:latin typeface="Times New Roman" pitchFamily="18" charset="0"/>
                  <a:ea typeface="ＭＳ Ｐゴシック" pitchFamily="1" charset="-128"/>
                </a:rPr>
                <a:t>angle</a:t>
              </a:r>
            </a:p>
          </p:txBody>
        </p:sp>
        <p:sp>
          <p:nvSpPr>
            <p:cNvPr id="43020" name="Line 16"/>
            <p:cNvSpPr>
              <a:spLocks noChangeShapeType="1"/>
            </p:cNvSpPr>
            <p:nvPr/>
          </p:nvSpPr>
          <p:spPr bwMode="auto">
            <a:xfrm>
              <a:off x="2784" y="3024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21" name="Line 17"/>
            <p:cNvSpPr>
              <a:spLocks noChangeShapeType="1"/>
            </p:cNvSpPr>
            <p:nvPr/>
          </p:nvSpPr>
          <p:spPr bwMode="auto">
            <a:xfrm>
              <a:off x="2736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1660525" y="4457700"/>
            <a:ext cx="127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  <a:ea typeface="ＭＳ Ｐゴシック" pitchFamily="1" charset="-128"/>
              </a:rPr>
              <a:t>incident ray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6045200" y="4357688"/>
            <a:ext cx="1333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Times New Roman" pitchFamily="18" charset="0"/>
                <a:ea typeface="ＭＳ Ｐゴシック" pitchFamily="1" charset="-128"/>
              </a:rPr>
              <a:t>reflected 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86" grpId="0" autoUpdateAnimBg="0"/>
      <p:bldP spid="718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Uses of reflection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Reflection is used for Ultrasound scanning.  Have a look at this </a:t>
            </a:r>
            <a:r>
              <a:rPr lang="en-GB" dirty="0" smtClean="0">
                <a:hlinkClick r:id="rId4"/>
              </a:rPr>
              <a:t>video</a:t>
            </a:r>
            <a:r>
              <a:rPr lang="en-GB" dirty="0" smtClean="0"/>
              <a:t> and explain how these images were taken:-  </a:t>
            </a:r>
            <a:endParaRPr lang="en-GB" dirty="0"/>
          </a:p>
        </p:txBody>
      </p:sp>
    </p:spTree>
    <p:controls>
      <p:control spid="164866" name="ShockwaveFlash1" r:id="rId2" imgW="8494560" imgH="32400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755650"/>
          </a:xfrm>
        </p:spPr>
        <p:txBody>
          <a:bodyPr/>
          <a:lstStyle/>
          <a:p>
            <a:r>
              <a:rPr lang="en-GB" sz="4000" dirty="0" smtClean="0"/>
              <a:t>Ultrasound</a:t>
            </a:r>
            <a:endParaRPr lang="en-GB" sz="4000" dirty="0"/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Have a look at this Ultrasound image.  </a:t>
            </a:r>
          </a:p>
          <a:p>
            <a:r>
              <a:rPr lang="en-GB">
                <a:solidFill>
                  <a:schemeClr val="bg1"/>
                </a:solidFill>
              </a:rPr>
              <a:t>Why can you see the baby’s head clearly?</a:t>
            </a:r>
          </a:p>
          <a:p>
            <a:endParaRPr lang="en-GB"/>
          </a:p>
        </p:txBody>
      </p:sp>
      <p:pic>
        <p:nvPicPr>
          <p:cNvPr id="208903" name="Picture 7" descr="MPj038580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938"/>
            <a:ext cx="5003800" cy="35734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1960563" y="2057400"/>
          <a:ext cx="5221287" cy="2235200"/>
        </p:xfrm>
        <a:graphic>
          <a:graphicData uri="http://schemas.openxmlformats.org/presentationml/2006/ole">
            <p:oleObj spid="_x0000_s163842" name="CorelDRAW" r:id="rId4" imgW="8065440" imgH="3455640" progId="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739775"/>
            <a:ext cx="8280400" cy="457200"/>
            <a:chOff x="204" y="466"/>
            <a:chExt cx="5216" cy="288"/>
          </a:xfrm>
        </p:grpSpPr>
        <p:sp>
          <p:nvSpPr>
            <p:cNvPr id="16399" name="Text Box 4"/>
            <p:cNvSpPr txBox="1">
              <a:spLocks noChangeArrowheads="1"/>
            </p:cNvSpPr>
            <p:nvPr/>
          </p:nvSpPr>
          <p:spPr bwMode="auto">
            <a:xfrm>
              <a:off x="385" y="466"/>
              <a:ext cx="50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2400">
                  <a:solidFill>
                    <a:srgbClr val="010066"/>
                  </a:solidFill>
                  <a:sym typeface="Wingdings" pitchFamily="2" charset="2"/>
                </a:rPr>
                <a:t>The upper frequency limit of human hearing 20 000 Hz.</a:t>
              </a:r>
            </a:p>
          </p:txBody>
        </p:sp>
        <p:sp>
          <p:nvSpPr>
            <p:cNvPr id="110597" name="Oval 5"/>
            <p:cNvSpPr>
              <a:spLocks noChangeAspect="1" noChangeArrowheads="1"/>
            </p:cNvSpPr>
            <p:nvPr/>
          </p:nvSpPr>
          <p:spPr bwMode="auto">
            <a:xfrm>
              <a:off x="204" y="527"/>
              <a:ext cx="159" cy="1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611188" y="1196975"/>
            <a:ext cx="8713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10066"/>
                </a:solidFill>
                <a:sym typeface="Wingdings" pitchFamily="2" charset="2"/>
              </a:rPr>
              <a:t>Any high frequency sound </a:t>
            </a:r>
            <a:r>
              <a:rPr lang="en-GB" sz="2400" b="1">
                <a:solidFill>
                  <a:srgbClr val="010066"/>
                </a:solidFill>
                <a:sym typeface="Wingdings" pitchFamily="2" charset="2"/>
              </a:rPr>
              <a:t>above 20 kHz</a:t>
            </a:r>
            <a:r>
              <a:rPr lang="en-GB" sz="2400">
                <a:solidFill>
                  <a:srgbClr val="010066"/>
                </a:solidFill>
                <a:sym typeface="Wingdings" pitchFamily="2" charset="2"/>
              </a:rPr>
              <a:t> is called…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539750" y="4292600"/>
            <a:ext cx="8532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10066"/>
                </a:solidFill>
                <a:sym typeface="Wingdings" pitchFamily="2" charset="2"/>
              </a:rPr>
              <a:t>Whales and dolphins communicate using ultrasound.</a:t>
            </a:r>
          </a:p>
          <a:p>
            <a:pPr eaLnBrk="0" hangingPunct="0"/>
            <a:endParaRPr lang="en-GB" sz="2400">
              <a:solidFill>
                <a:srgbClr val="010066"/>
              </a:solidFill>
              <a:sym typeface="Wingdings" pitchFamily="2" charset="2"/>
            </a:endParaRPr>
          </a:p>
          <a:p>
            <a:pPr eaLnBrk="0" hangingPunct="0"/>
            <a:r>
              <a:rPr lang="en-GB" sz="2400">
                <a:solidFill>
                  <a:srgbClr val="010066"/>
                </a:solidFill>
                <a:sym typeface="Wingdings" pitchFamily="2" charset="2"/>
              </a:rPr>
              <a:t>Why does a dog whistle vibrate at ultrasound frequencies? 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39713" y="82550"/>
            <a:ext cx="360362" cy="360363"/>
            <a:chOff x="3372" y="430"/>
            <a:chExt cx="1428" cy="1428"/>
          </a:xfrm>
        </p:grpSpPr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3372" y="430"/>
              <a:ext cx="1428" cy="1428"/>
              <a:chOff x="3243" y="231"/>
              <a:chExt cx="1587" cy="1587"/>
            </a:xfrm>
          </p:grpSpPr>
          <p:sp>
            <p:nvSpPr>
              <p:cNvPr id="16397" name="Oval 10"/>
              <p:cNvSpPr>
                <a:spLocks noChangeAspect="1" noChangeArrowheads="1"/>
              </p:cNvSpPr>
              <p:nvPr/>
            </p:nvSpPr>
            <p:spPr bwMode="auto">
              <a:xfrm>
                <a:off x="3243" y="231"/>
                <a:ext cx="1587" cy="1587"/>
              </a:xfrm>
              <a:prstGeom prst="ellipse">
                <a:avLst/>
              </a:prstGeom>
              <a:solidFill>
                <a:srgbClr val="0100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6398" name="Picture 11" descr="chemistry symbol_2_tiff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1" y="345"/>
                <a:ext cx="1360" cy="1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3492" y="539"/>
              <a:ext cx="1202" cy="1202"/>
            </a:xfrm>
            <a:prstGeom prst="ellipse">
              <a:avLst/>
            </a:prstGeom>
            <a:solidFill>
              <a:srgbClr val="FF00FF"/>
            </a:solidFill>
            <a:ln w="952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6391" name="Picture 13" descr="FL_bang_tif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388" y="134938"/>
            <a:ext cx="23336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6" name="Text Box 14"/>
          <p:cNvSpPr txBox="1">
            <a:spLocks noChangeArrowheads="1"/>
          </p:cNvSpPr>
          <p:nvPr/>
        </p:nvSpPr>
        <p:spPr bwMode="auto">
          <a:xfrm>
            <a:off x="611188" y="5734050"/>
            <a:ext cx="853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10066"/>
                </a:solidFill>
                <a:sym typeface="Wingdings" pitchFamily="2" charset="2"/>
              </a:rPr>
              <a:t>Can you name another human use of ultrasound?</a:t>
            </a:r>
          </a:p>
        </p:txBody>
      </p:sp>
      <p:sp>
        <p:nvSpPr>
          <p:cNvPr id="110607" name="Rectangle 15"/>
          <p:cNvSpPr>
            <a:spLocks noChangeArrowheads="1"/>
          </p:cNvSpPr>
          <p:nvPr/>
        </p:nvSpPr>
        <p:spPr bwMode="auto">
          <a:xfrm>
            <a:off x="3563938" y="1557338"/>
            <a:ext cx="2024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b="1">
                <a:solidFill>
                  <a:srgbClr val="9900CC"/>
                </a:solidFill>
                <a:sym typeface="Wingdings" pitchFamily="2" charset="2"/>
              </a:rPr>
              <a:t>ultrasound</a:t>
            </a:r>
            <a:endParaRPr lang="en-GB" sz="2800" b="1">
              <a:solidFill>
                <a:srgbClr val="010066"/>
              </a:solidFill>
              <a:sym typeface="Wingdings" pitchFamily="2" charset="2"/>
            </a:endParaRPr>
          </a:p>
        </p:txBody>
      </p:sp>
      <p:sp>
        <p:nvSpPr>
          <p:cNvPr id="1639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5875" y="-1588"/>
            <a:ext cx="4762500" cy="706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sz="2800" smtClean="0"/>
              <a:t>      </a:t>
            </a:r>
            <a:r>
              <a:rPr lang="en-GB" sz="2800" b="1" smtClean="0">
                <a:solidFill>
                  <a:srgbClr val="CC00CC"/>
                </a:solidFill>
              </a:rPr>
              <a:t>What is ultrasound?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0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/>
      <p:bldP spid="110599" grpId="0" build="p"/>
      <p:bldP spid="110606" grpId="0"/>
      <p:bldP spid="1106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250825" y="1628775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b="1">
                <a:solidFill>
                  <a:srgbClr val="9900CC"/>
                </a:solidFill>
              </a:rPr>
              <a:t>dolphins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555875" y="2492375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b="1">
                <a:solidFill>
                  <a:srgbClr val="9900CC"/>
                </a:solidFill>
              </a:rPr>
              <a:t>ultrasonic toothbrush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763713" y="2060575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b="1">
                <a:solidFill>
                  <a:srgbClr val="9900CC"/>
                </a:solidFill>
              </a:rPr>
              <a:t>jewellery cleaning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b="1">
                <a:solidFill>
                  <a:srgbClr val="9900CC"/>
                </a:solidFill>
              </a:rPr>
              <a:t>imaging fetuses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5822950" y="4652963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b="1">
                <a:solidFill>
                  <a:srgbClr val="9900CC"/>
                </a:solidFill>
              </a:rPr>
              <a:t>submarines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3419475" y="2924175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b="1">
                <a:solidFill>
                  <a:srgbClr val="9900CC"/>
                </a:solidFill>
              </a:rPr>
              <a:t>viewing kidney stones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5103813" y="4221163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b="1">
                <a:solidFill>
                  <a:srgbClr val="9900CC"/>
                </a:solidFill>
              </a:rPr>
              <a:t>echo location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3132138" y="3357563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b="1">
                <a:solidFill>
                  <a:srgbClr val="9900CC"/>
                </a:solidFill>
              </a:rPr>
              <a:t>bats</a:t>
            </a: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4716463" y="3789363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b="1">
                <a:solidFill>
                  <a:srgbClr val="9900CC"/>
                </a:solidFill>
              </a:rPr>
              <a:t>ultrasonic cleaning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9713" y="82550"/>
            <a:ext cx="360362" cy="360363"/>
            <a:chOff x="3372" y="430"/>
            <a:chExt cx="1428" cy="1428"/>
          </a:xfrm>
        </p:grpSpPr>
        <p:grpSp>
          <p:nvGrpSpPr>
            <p:cNvPr id="3" name="Group 12"/>
            <p:cNvGrpSpPr>
              <a:grpSpLocks noChangeAspect="1"/>
            </p:cNvGrpSpPr>
            <p:nvPr/>
          </p:nvGrpSpPr>
          <p:grpSpPr bwMode="auto">
            <a:xfrm>
              <a:off x="3372" y="430"/>
              <a:ext cx="1428" cy="1428"/>
              <a:chOff x="3243" y="231"/>
              <a:chExt cx="1587" cy="1587"/>
            </a:xfrm>
          </p:grpSpPr>
          <p:sp>
            <p:nvSpPr>
              <p:cNvPr id="64532" name="Oval 13"/>
              <p:cNvSpPr>
                <a:spLocks noChangeAspect="1" noChangeArrowheads="1"/>
              </p:cNvSpPr>
              <p:nvPr/>
            </p:nvSpPr>
            <p:spPr bwMode="auto">
              <a:xfrm>
                <a:off x="3243" y="231"/>
                <a:ext cx="1587" cy="1587"/>
              </a:xfrm>
              <a:prstGeom prst="ellipse">
                <a:avLst/>
              </a:prstGeom>
              <a:solidFill>
                <a:srgbClr val="0100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4533" name="Picture 14" descr="chemistry symbol_2_tiff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61" y="345"/>
                <a:ext cx="1360" cy="1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4531" name="Oval 15"/>
            <p:cNvSpPr>
              <a:spLocks noChangeArrowheads="1"/>
            </p:cNvSpPr>
            <p:nvPr/>
          </p:nvSpPr>
          <p:spPr bwMode="auto">
            <a:xfrm>
              <a:off x="3492" y="539"/>
              <a:ext cx="1202" cy="1202"/>
            </a:xfrm>
            <a:prstGeom prst="ellipse">
              <a:avLst/>
            </a:prstGeom>
            <a:solidFill>
              <a:srgbClr val="FF00FF"/>
            </a:solidFill>
            <a:ln w="952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23850" y="739775"/>
            <a:ext cx="8280400" cy="457200"/>
            <a:chOff x="204" y="466"/>
            <a:chExt cx="5216" cy="288"/>
          </a:xfrm>
        </p:grpSpPr>
        <p:sp>
          <p:nvSpPr>
            <p:cNvPr id="64528" name="Text Box 17"/>
            <p:cNvSpPr txBox="1">
              <a:spLocks noChangeArrowheads="1"/>
            </p:cNvSpPr>
            <p:nvPr/>
          </p:nvSpPr>
          <p:spPr bwMode="auto">
            <a:xfrm>
              <a:off x="385" y="466"/>
              <a:ext cx="50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2400">
                  <a:solidFill>
                    <a:srgbClr val="010066"/>
                  </a:solidFill>
                  <a:sym typeface="Wingdings" pitchFamily="2" charset="2"/>
                </a:rPr>
                <a:t>Which of the following does not use ultrasound?</a:t>
              </a:r>
            </a:p>
          </p:txBody>
        </p:sp>
        <p:sp>
          <p:nvSpPr>
            <p:cNvPr id="112658" name="Oval 18"/>
            <p:cNvSpPr>
              <a:spLocks noChangeAspect="1" noChangeArrowheads="1"/>
            </p:cNvSpPr>
            <p:nvPr/>
          </p:nvSpPr>
          <p:spPr bwMode="auto">
            <a:xfrm>
              <a:off x="204" y="527"/>
              <a:ext cx="159" cy="1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12659" name="Text Box 19"/>
          <p:cNvSpPr txBox="1">
            <a:spLocks noChangeArrowheads="1"/>
          </p:cNvSpPr>
          <p:nvPr/>
        </p:nvSpPr>
        <p:spPr bwMode="auto">
          <a:xfrm>
            <a:off x="611188" y="5157788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10066"/>
                </a:solidFill>
                <a:sym typeface="Wingdings" pitchFamily="2" charset="2"/>
              </a:rPr>
              <a:t>It’s a trick question! </a:t>
            </a:r>
            <a:r>
              <a:rPr lang="en-GB" sz="2400" b="1">
                <a:solidFill>
                  <a:srgbClr val="010066"/>
                </a:solidFill>
                <a:sym typeface="Wingdings" pitchFamily="2" charset="2"/>
              </a:rPr>
              <a:t>All </a:t>
            </a:r>
            <a:r>
              <a:rPr lang="en-GB" sz="2400">
                <a:solidFill>
                  <a:srgbClr val="010066"/>
                </a:solidFill>
                <a:sym typeface="Wingdings" pitchFamily="2" charset="2"/>
              </a:rPr>
              <a:t>of the above involve ultrasound.</a:t>
            </a:r>
          </a:p>
          <a:p>
            <a:pPr eaLnBrk="0" hangingPunct="0"/>
            <a:r>
              <a:rPr lang="en-GB" sz="2400">
                <a:solidFill>
                  <a:srgbClr val="010066"/>
                </a:solidFill>
                <a:sym typeface="Wingdings" pitchFamily="2" charset="2"/>
              </a:rPr>
              <a:t>High frequencies can be very useful!</a:t>
            </a:r>
          </a:p>
        </p:txBody>
      </p:sp>
      <p:pic>
        <p:nvPicPr>
          <p:cNvPr id="64526" name="Picture 20" descr="FL_bang_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88" y="134938"/>
            <a:ext cx="23336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350" y="-3175"/>
            <a:ext cx="5699125" cy="633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sz="2800" smtClean="0"/>
              <a:t>      </a:t>
            </a:r>
            <a:r>
              <a:rPr lang="en-GB" sz="2800" b="1" smtClean="0">
                <a:solidFill>
                  <a:srgbClr val="CC00CC"/>
                </a:solidFill>
              </a:rPr>
              <a:t>Using ultrasound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utoUpdateAnimBg="0"/>
      <p:bldP spid="112643" grpId="0" autoUpdateAnimBg="0"/>
      <p:bldP spid="112644" grpId="0" autoUpdateAnimBg="0"/>
      <p:bldP spid="112645" grpId="0"/>
      <p:bldP spid="112646" grpId="0" autoUpdateAnimBg="0"/>
      <p:bldP spid="112647" grpId="0" autoUpdateAnimBg="0"/>
      <p:bldP spid="112648" grpId="0" autoUpdateAnimBg="0"/>
      <p:bldP spid="112649" grpId="0" autoUpdateAnimBg="0"/>
      <p:bldP spid="112650" grpId="0" autoUpdateAnimBg="0"/>
      <p:bldP spid="1126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457200" y="5365750"/>
            <a:ext cx="84582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rgbClr val="010066"/>
                </a:solidFill>
              </a:rPr>
              <a:t>X rays are more energetic and penetrating and are a lot more dangerous, they could cause damage to the growing baby.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39775" y="2020888"/>
            <a:ext cx="3733800" cy="3352800"/>
            <a:chOff x="466" y="1273"/>
            <a:chExt cx="2352" cy="2112"/>
          </a:xfrm>
        </p:grpSpPr>
        <p:pic>
          <p:nvPicPr>
            <p:cNvPr id="6555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6" y="1273"/>
              <a:ext cx="2352" cy="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55" name="Text Box 5"/>
            <p:cNvSpPr txBox="1">
              <a:spLocks noChangeArrowheads="1"/>
            </p:cNvSpPr>
            <p:nvPr/>
          </p:nvSpPr>
          <p:spPr bwMode="auto">
            <a:xfrm>
              <a:off x="748" y="3097"/>
              <a:ext cx="20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 b="1">
                  <a:solidFill>
                    <a:srgbClr val="9900CC"/>
                  </a:solidFill>
                </a:rPr>
                <a:t>fetus at 10 weeks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006975" y="2011363"/>
            <a:ext cx="3886200" cy="3362325"/>
            <a:chOff x="3154" y="1267"/>
            <a:chExt cx="2448" cy="2118"/>
          </a:xfrm>
        </p:grpSpPr>
        <p:pic>
          <p:nvPicPr>
            <p:cNvPr id="65552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4" y="1267"/>
              <a:ext cx="2448" cy="1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53" name="Text Box 8"/>
            <p:cNvSpPr txBox="1">
              <a:spLocks noChangeArrowheads="1"/>
            </p:cNvSpPr>
            <p:nvPr/>
          </p:nvSpPr>
          <p:spPr bwMode="auto">
            <a:xfrm>
              <a:off x="3288" y="3097"/>
              <a:ext cx="21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 b="1">
                  <a:solidFill>
                    <a:srgbClr val="9900CC"/>
                  </a:solidFill>
                </a:rPr>
                <a:t>fetus at 20 weeks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39713" y="82550"/>
            <a:ext cx="360362" cy="360363"/>
            <a:chOff x="3372" y="430"/>
            <a:chExt cx="1428" cy="1428"/>
          </a:xfrm>
        </p:grpSpPr>
        <p:grpSp>
          <p:nvGrpSpPr>
            <p:cNvPr id="5" name="Group 10"/>
            <p:cNvGrpSpPr>
              <a:grpSpLocks noChangeAspect="1"/>
            </p:cNvGrpSpPr>
            <p:nvPr/>
          </p:nvGrpSpPr>
          <p:grpSpPr bwMode="auto">
            <a:xfrm>
              <a:off x="3372" y="430"/>
              <a:ext cx="1428" cy="1428"/>
              <a:chOff x="3243" y="231"/>
              <a:chExt cx="1587" cy="1587"/>
            </a:xfrm>
          </p:grpSpPr>
          <p:sp>
            <p:nvSpPr>
              <p:cNvPr id="65550" name="Oval 11"/>
              <p:cNvSpPr>
                <a:spLocks noChangeAspect="1" noChangeArrowheads="1"/>
              </p:cNvSpPr>
              <p:nvPr/>
            </p:nvSpPr>
            <p:spPr bwMode="auto">
              <a:xfrm>
                <a:off x="3243" y="231"/>
                <a:ext cx="1587" cy="1587"/>
              </a:xfrm>
              <a:prstGeom prst="ellipse">
                <a:avLst/>
              </a:prstGeom>
              <a:solidFill>
                <a:srgbClr val="0100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5551" name="Picture 12" descr="chemistry symbol_2_tiff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1" y="345"/>
                <a:ext cx="1360" cy="1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3492" y="539"/>
              <a:ext cx="1202" cy="1202"/>
            </a:xfrm>
            <a:prstGeom prst="ellipse">
              <a:avLst/>
            </a:prstGeom>
            <a:solidFill>
              <a:srgbClr val="FF00FF"/>
            </a:solidFill>
            <a:ln w="952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611188" y="5334000"/>
            <a:ext cx="80772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rgbClr val="010066"/>
                </a:solidFill>
                <a:sym typeface="Wingdings" pitchFamily="2" charset="2"/>
              </a:rPr>
              <a:t>Why is ultrasound for scanning fetuses instead of X rays which would give a clearer picture?</a:t>
            </a:r>
            <a:endParaRPr lang="en-GB" sz="2400">
              <a:solidFill>
                <a:srgbClr val="010066"/>
              </a:solidFill>
            </a:endParaRP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23850" y="742950"/>
            <a:ext cx="8516938" cy="1187450"/>
            <a:chOff x="204" y="468"/>
            <a:chExt cx="5365" cy="748"/>
          </a:xfrm>
        </p:grpSpPr>
        <p:sp>
          <p:nvSpPr>
            <p:cNvPr id="65546" name="Text Box 16"/>
            <p:cNvSpPr txBox="1">
              <a:spLocks noChangeArrowheads="1"/>
            </p:cNvSpPr>
            <p:nvPr/>
          </p:nvSpPr>
          <p:spPr bwMode="auto">
            <a:xfrm>
              <a:off x="385" y="468"/>
              <a:ext cx="518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2400" b="1">
                  <a:solidFill>
                    <a:srgbClr val="010066"/>
                  </a:solidFill>
                  <a:sym typeface="Wingdings" pitchFamily="2" charset="2"/>
                </a:rPr>
                <a:t>Ultrasound</a:t>
              </a:r>
              <a:r>
                <a:rPr lang="en-GB" sz="2400">
                  <a:solidFill>
                    <a:srgbClr val="010066"/>
                  </a:solidFill>
                  <a:sym typeface="Wingdings" pitchFamily="2" charset="2"/>
                </a:rPr>
                <a:t> is the name given to a medical technique. </a:t>
              </a:r>
            </a:p>
            <a:p>
              <a:pPr eaLnBrk="0" hangingPunct="0"/>
              <a:r>
                <a:rPr lang="en-GB" sz="2400">
                  <a:solidFill>
                    <a:srgbClr val="010066"/>
                  </a:solidFill>
                  <a:sym typeface="Wingdings" pitchFamily="2" charset="2"/>
                </a:rPr>
                <a:t>It uses high frequency sound waves to produce images of inside the body without opening up the body. </a:t>
              </a:r>
              <a:endParaRPr lang="en-GB" sz="2400">
                <a:solidFill>
                  <a:srgbClr val="010066"/>
                </a:solidFill>
              </a:endParaRPr>
            </a:p>
          </p:txBody>
        </p:sp>
        <p:sp>
          <p:nvSpPr>
            <p:cNvPr id="114705" name="Oval 17"/>
            <p:cNvSpPr>
              <a:spLocks noChangeAspect="1" noChangeArrowheads="1"/>
            </p:cNvSpPr>
            <p:nvPr/>
          </p:nvSpPr>
          <p:spPr bwMode="auto">
            <a:xfrm>
              <a:off x="204" y="527"/>
              <a:ext cx="159" cy="1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pic>
        <p:nvPicPr>
          <p:cNvPr id="65544" name="Picture 18" descr="FL_bang_tif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388" y="134938"/>
            <a:ext cx="23336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763" y="-1588"/>
            <a:ext cx="7140575" cy="5413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sz="2800" smtClean="0"/>
              <a:t>      </a:t>
            </a:r>
            <a:r>
              <a:rPr lang="en-GB" sz="2800" b="1" smtClean="0">
                <a:solidFill>
                  <a:srgbClr val="CC00CC"/>
                </a:solidFill>
              </a:rPr>
              <a:t>Using ultrasound in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  <p:bldP spid="1147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Ultrasound scanning </a:t>
            </a:r>
            <a:r>
              <a:rPr lang="en-GB" dirty="0" smtClean="0">
                <a:hlinkClick r:id="rId2"/>
              </a:rPr>
              <a:t>work? </a:t>
            </a:r>
            <a:r>
              <a:rPr lang="en-GB" dirty="0" smtClean="0"/>
              <a:t>(make detailed notes)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9713" y="82550"/>
            <a:ext cx="360362" cy="360363"/>
            <a:chOff x="3372" y="430"/>
            <a:chExt cx="1428" cy="1428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3372" y="430"/>
              <a:ext cx="1428" cy="1428"/>
              <a:chOff x="3243" y="231"/>
              <a:chExt cx="1587" cy="1587"/>
            </a:xfrm>
          </p:grpSpPr>
          <p:sp>
            <p:nvSpPr>
              <p:cNvPr id="66573" name="Oval 4"/>
              <p:cNvSpPr>
                <a:spLocks noChangeAspect="1" noChangeArrowheads="1"/>
              </p:cNvSpPr>
              <p:nvPr/>
            </p:nvSpPr>
            <p:spPr bwMode="auto">
              <a:xfrm>
                <a:off x="3243" y="231"/>
                <a:ext cx="1587" cy="1587"/>
              </a:xfrm>
              <a:prstGeom prst="ellipse">
                <a:avLst/>
              </a:prstGeom>
              <a:solidFill>
                <a:srgbClr val="0100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6574" name="Picture 5" descr="chemistry symbol_2_tiff"/>
              <p:cNvPicPr preferRelativeResize="0"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61" y="345"/>
                <a:ext cx="1360" cy="1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6572" name="Oval 6"/>
            <p:cNvSpPr>
              <a:spLocks noChangeArrowheads="1"/>
            </p:cNvSpPr>
            <p:nvPr/>
          </p:nvSpPr>
          <p:spPr bwMode="auto">
            <a:xfrm>
              <a:off x="3492" y="539"/>
              <a:ext cx="1202" cy="1202"/>
            </a:xfrm>
            <a:prstGeom prst="ellipse">
              <a:avLst/>
            </a:prstGeom>
            <a:solidFill>
              <a:srgbClr val="FF00FF"/>
            </a:solidFill>
            <a:ln w="952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23850" y="762000"/>
            <a:ext cx="8516938" cy="822325"/>
            <a:chOff x="204" y="480"/>
            <a:chExt cx="5365" cy="518"/>
          </a:xfrm>
        </p:grpSpPr>
        <p:sp>
          <p:nvSpPr>
            <p:cNvPr id="66569" name="Text Box 8"/>
            <p:cNvSpPr txBox="1">
              <a:spLocks noChangeArrowheads="1"/>
            </p:cNvSpPr>
            <p:nvPr/>
          </p:nvSpPr>
          <p:spPr bwMode="auto">
            <a:xfrm>
              <a:off x="385" y="480"/>
              <a:ext cx="518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2400">
                  <a:solidFill>
                    <a:srgbClr val="010066"/>
                  </a:solidFill>
                </a:rPr>
                <a:t>Ultrasound, like all sound, is </a:t>
              </a:r>
              <a:r>
                <a:rPr lang="en-GB" sz="2400" b="1">
                  <a:solidFill>
                    <a:srgbClr val="010066"/>
                  </a:solidFill>
                </a:rPr>
                <a:t>reflected</a:t>
              </a:r>
              <a:r>
                <a:rPr lang="en-GB" sz="2400">
                  <a:solidFill>
                    <a:srgbClr val="010066"/>
                  </a:solidFill>
                </a:rPr>
                <a:t> when it meets different boundaries. So how is this used for imaging?</a:t>
              </a:r>
            </a:p>
          </p:txBody>
        </p:sp>
        <p:sp>
          <p:nvSpPr>
            <p:cNvPr id="116745" name="Oval 9"/>
            <p:cNvSpPr>
              <a:spLocks noChangeAspect="1" noChangeArrowheads="1"/>
            </p:cNvSpPr>
            <p:nvPr/>
          </p:nvSpPr>
          <p:spPr bwMode="auto">
            <a:xfrm>
              <a:off x="204" y="527"/>
              <a:ext cx="159" cy="15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611188" y="1670050"/>
            <a:ext cx="82296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10066"/>
                </a:solidFill>
              </a:rPr>
              <a:t>An ultrasound machine transmits high-frequency sound waves into the body.</a:t>
            </a:r>
          </a:p>
          <a:p>
            <a:pPr eaLnBrk="0" hangingPunct="0"/>
            <a:endParaRPr lang="en-GB" sz="1200">
              <a:solidFill>
                <a:srgbClr val="010066"/>
              </a:solidFill>
            </a:endParaRPr>
          </a:p>
          <a:p>
            <a:pPr eaLnBrk="0" hangingPunct="0"/>
            <a:r>
              <a:rPr lang="en-GB" sz="2400">
                <a:solidFill>
                  <a:srgbClr val="010066"/>
                </a:solidFill>
              </a:rPr>
              <a:t>These sound waves are reflected </a:t>
            </a:r>
            <a:r>
              <a:rPr lang="en-GB" sz="2400" b="1">
                <a:solidFill>
                  <a:srgbClr val="010066"/>
                </a:solidFill>
              </a:rPr>
              <a:t>different amounts by different tissues</a:t>
            </a:r>
            <a:r>
              <a:rPr lang="en-GB" sz="2400">
                <a:solidFill>
                  <a:srgbClr val="010066"/>
                </a:solidFill>
              </a:rPr>
              <a:t>.</a:t>
            </a:r>
          </a:p>
        </p:txBody>
      </p:sp>
      <p:pic>
        <p:nvPicPr>
          <p:cNvPr id="116747" name="Picture 11" descr="ultras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850" y="3284538"/>
            <a:ext cx="35814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12" descr="FL_bang_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388" y="134938"/>
            <a:ext cx="23336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611188" y="3816350"/>
            <a:ext cx="47529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10066"/>
                </a:solidFill>
              </a:rPr>
              <a:t>The reflected waves are </a:t>
            </a:r>
          </a:p>
          <a:p>
            <a:pPr eaLnBrk="0" hangingPunct="0"/>
            <a:r>
              <a:rPr lang="en-GB" sz="2400">
                <a:solidFill>
                  <a:srgbClr val="010066"/>
                </a:solidFill>
              </a:rPr>
              <a:t>detected by a receiver. </a:t>
            </a:r>
          </a:p>
          <a:p>
            <a:pPr eaLnBrk="0" hangingPunct="0"/>
            <a:r>
              <a:rPr lang="en-GB" sz="2400">
                <a:solidFill>
                  <a:srgbClr val="010066"/>
                </a:solidFill>
              </a:rPr>
              <a:t>A computer turns the distance </a:t>
            </a:r>
          </a:p>
          <a:p>
            <a:pPr eaLnBrk="0" hangingPunct="0"/>
            <a:r>
              <a:rPr lang="en-GB" sz="2400">
                <a:solidFill>
                  <a:srgbClr val="010066"/>
                </a:solidFill>
              </a:rPr>
              <a:t>and intensities of these echoes </a:t>
            </a:r>
          </a:p>
          <a:p>
            <a:pPr eaLnBrk="0" hangingPunct="0"/>
            <a:r>
              <a:rPr lang="en-GB" sz="2400">
                <a:solidFill>
                  <a:srgbClr val="010066"/>
                </a:solidFill>
              </a:rPr>
              <a:t>into a two-dimensional image.</a:t>
            </a:r>
          </a:p>
        </p:txBody>
      </p:sp>
      <p:sp>
        <p:nvSpPr>
          <p:cNvPr id="6656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1113" y="-1588"/>
            <a:ext cx="8229600" cy="56197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sz="2800" smtClean="0"/>
              <a:t>      </a:t>
            </a:r>
            <a:r>
              <a:rPr lang="en-GB" sz="2800" b="1" smtClean="0">
                <a:solidFill>
                  <a:srgbClr val="CC00CC"/>
                </a:solidFill>
              </a:rPr>
              <a:t>How does ultrasound imaging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 build="p"/>
      <p:bldP spid="1167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2" cstate="print"/>
          <a:srcRect t="27365" b="32271"/>
          <a:stretch>
            <a:fillRect/>
          </a:stretch>
        </p:blipFill>
        <p:spPr bwMode="auto">
          <a:xfrm>
            <a:off x="0" y="692150"/>
            <a:ext cx="97536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2" cstate="print"/>
          <a:srcRect t="15538" b="14561"/>
          <a:stretch>
            <a:fillRect/>
          </a:stretch>
        </p:blipFill>
        <p:spPr bwMode="auto">
          <a:xfrm>
            <a:off x="-180975" y="0"/>
            <a:ext cx="6696075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3" cstate="print"/>
          <a:srcRect l="3694" t="18512" r="11604" b="18489"/>
          <a:stretch>
            <a:fillRect/>
          </a:stretch>
        </p:blipFill>
        <p:spPr bwMode="auto">
          <a:xfrm>
            <a:off x="2987675" y="3429000"/>
            <a:ext cx="6264275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2" name="Picture 4" descr="1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biometr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052513"/>
            <a:ext cx="5364162" cy="53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 descr="fiber_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24275"/>
            <a:ext cx="3779838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WordArt 8"/>
          <p:cNvSpPr>
            <a:spLocks noChangeArrowheads="1" noChangeShapeType="1" noTextEdit="1"/>
          </p:cNvSpPr>
          <p:nvPr/>
        </p:nvSpPr>
        <p:spPr bwMode="auto">
          <a:xfrm rot="-1555848">
            <a:off x="3803650" y="2408238"/>
            <a:ext cx="6119813" cy="31559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4" lon="19439993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200000" scaled="1"/>
                </a:gradFill>
                <a:latin typeface="Impact"/>
              </a:rPr>
              <a:t>Reflection </a:t>
            </a:r>
          </a:p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200000" scaled="1"/>
                </a:gradFill>
                <a:latin typeface="Impact"/>
              </a:rPr>
              <a:t>and </a:t>
            </a:r>
          </a:p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200000" scaled="1"/>
                </a:gradFill>
                <a:latin typeface="Impact"/>
              </a:rPr>
              <a:t>Refraction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7805737" cy="1144588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Reflection and Refraction</a:t>
            </a:r>
            <a:b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Lesson Outcomes</a:t>
            </a:r>
            <a:endParaRPr lang="en-GB" sz="36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714620"/>
            <a:ext cx="8715436" cy="378619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To be able to explain how waves get reflected and list a use of this in medicine.  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To be able explain how light can be refracted and explain how light bends when it enters light.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To be able to explain how light can be Totally internally reflected and list its uses. 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4282" y="1357298"/>
            <a:ext cx="8715436" cy="12144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92113" indent="-293688" defTabSz="407988">
              <a:lnSpc>
                <a:spcPct val="102000"/>
              </a:lnSpc>
              <a:spcAft>
                <a:spcPts val="1288"/>
              </a:spcAft>
              <a:buClr>
                <a:srgbClr val="FFFFFF"/>
              </a:buClr>
              <a:buSzPct val="45000"/>
              <a:defRPr/>
            </a:pPr>
            <a:r>
              <a:rPr lang="en-GB" sz="2000" kern="0" dirty="0" smtClean="0">
                <a:solidFill>
                  <a:srgbClr val="FFFFFF"/>
                </a:solidFill>
                <a:latin typeface="Comic Sans MS" pitchFamily="66" charset="0"/>
              </a:rPr>
              <a:t>Key Words:-  Reflection, Refraction, Density, Normal, Incident Ray, Reflected Ray, Refracted Ray, Angle of Incidence, Angle of Refraction, Total Internal Reflection, Perpindicular, Cladding, Optical Fibres.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Refraction Demo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Insert a ruler into a transparent rectangular trough.  Ask the students to explain why the straight ruler appears bent. </a:t>
            </a:r>
          </a:p>
          <a:p>
            <a:r>
              <a:rPr lang="en-GB" dirty="0" smtClean="0">
                <a:hlinkClick r:id="rId2"/>
              </a:rPr>
              <a:t>Coin in water demo.  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Another variation of coin in water demo.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B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838200"/>
            <a:ext cx="39624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 smtClean="0">
                <a:solidFill>
                  <a:srgbClr val="FFFF66"/>
                </a:solidFill>
              </a:rPr>
              <a:t>Refraction</a:t>
            </a:r>
            <a:endParaRPr lang="en-US" u="sng" smtClean="0">
              <a:solidFill>
                <a:srgbClr val="FFFF66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>
                <a:solidFill>
                  <a:srgbClr val="FFFF66"/>
                </a:solidFill>
              </a:rPr>
              <a:t>When light passes from air into glass it </a:t>
            </a:r>
            <a:r>
              <a:rPr lang="en-GB" sz="4800" b="1" dirty="0" smtClean="0">
                <a:solidFill>
                  <a:srgbClr val="CC66FF"/>
                </a:solidFill>
              </a:rPr>
              <a:t>REFRACTS.</a:t>
            </a:r>
            <a:r>
              <a:rPr lang="en-GB" sz="4800" b="1" dirty="0" smtClean="0">
                <a:solidFill>
                  <a:srgbClr val="FFFF66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GB" sz="4800" b="1" dirty="0" smtClean="0">
                <a:solidFill>
                  <a:srgbClr val="FFFF66"/>
                </a:solidFill>
              </a:rPr>
              <a:t> </a:t>
            </a:r>
            <a:r>
              <a:rPr lang="en-GB" sz="2800" dirty="0" smtClean="0">
                <a:solidFill>
                  <a:srgbClr val="FFFF66"/>
                </a:solidFill>
              </a:rPr>
              <a:t>This means that it changes direction and slows down</a:t>
            </a:r>
            <a:endParaRPr lang="en-US" sz="2800" dirty="0" smtClean="0">
              <a:solidFill>
                <a:srgbClr val="CC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3200400" y="5410200"/>
            <a:ext cx="304800" cy="838200"/>
            <a:chOff x="480" y="2496"/>
            <a:chExt cx="192" cy="528"/>
          </a:xfrm>
        </p:grpSpPr>
        <p:sp>
          <p:nvSpPr>
            <p:cNvPr id="47189" name="Rectangle 3" descr="Zig zag"/>
            <p:cNvSpPr>
              <a:spLocks noChangeArrowheads="1"/>
            </p:cNvSpPr>
            <p:nvPr/>
          </p:nvSpPr>
          <p:spPr bwMode="auto">
            <a:xfrm>
              <a:off x="480" y="2496"/>
              <a:ext cx="192" cy="96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rgbClr val="000000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0" name="Rectangle 4" descr="Zig zag"/>
            <p:cNvSpPr>
              <a:spLocks noChangeArrowheads="1"/>
            </p:cNvSpPr>
            <p:nvPr/>
          </p:nvSpPr>
          <p:spPr bwMode="auto">
            <a:xfrm>
              <a:off x="480" y="2928"/>
              <a:ext cx="192" cy="96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rgbClr val="000000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1" name="Line 5"/>
            <p:cNvSpPr>
              <a:spLocks noChangeShapeType="1"/>
            </p:cNvSpPr>
            <p:nvPr/>
          </p:nvSpPr>
          <p:spPr bwMode="auto">
            <a:xfrm>
              <a:off x="576" y="2592"/>
              <a:ext cx="0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7107" name="Rectangle 6" descr="Newsprint"/>
          <p:cNvSpPr>
            <a:spLocks noChangeArrowheads="1"/>
          </p:cNvSpPr>
          <p:nvPr/>
        </p:nvSpPr>
        <p:spPr bwMode="auto">
          <a:xfrm>
            <a:off x="0" y="2133600"/>
            <a:ext cx="9144000" cy="18288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Line 7"/>
          <p:cNvSpPr>
            <a:spLocks noChangeShapeType="1"/>
          </p:cNvSpPr>
          <p:nvPr/>
        </p:nvSpPr>
        <p:spPr bwMode="auto">
          <a:xfrm>
            <a:off x="6629400" y="21336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0" y="3962400"/>
            <a:ext cx="9144000" cy="2514600"/>
          </a:xfrm>
          <a:prstGeom prst="rect">
            <a:avLst/>
          </a:prstGeom>
          <a:solidFill>
            <a:srgbClr val="31FF2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1" charset="-128"/>
            </a:endParaRPr>
          </a:p>
        </p:txBody>
      </p:sp>
      <p:sp>
        <p:nvSpPr>
          <p:cNvPr id="4711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Refraction in Suburbia</a:t>
            </a:r>
          </a:p>
        </p:txBody>
      </p:sp>
      <p:sp>
        <p:nvSpPr>
          <p:cNvPr id="4711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219200"/>
          </a:xfrm>
        </p:spPr>
        <p:txBody>
          <a:bodyPr/>
          <a:lstStyle/>
          <a:p>
            <a:pPr eaLnBrk="1" hangingPunct="1"/>
            <a:r>
              <a:rPr lang="en-US" sz="2400" smtClean="0"/>
              <a:t>Think of refraction as a pair of wheels on an axle going from sidewalk onto grass</a:t>
            </a:r>
          </a:p>
          <a:p>
            <a:pPr lvl="1" eaLnBrk="1" hangingPunct="1"/>
            <a:r>
              <a:rPr lang="en-US" sz="2000" smtClean="0"/>
              <a:t>wheel moves slower in grass, so the direction changes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537200" y="2252663"/>
            <a:ext cx="1930400" cy="3767137"/>
            <a:chOff x="3488" y="1419"/>
            <a:chExt cx="1216" cy="2373"/>
          </a:xfrm>
        </p:grpSpPr>
        <p:grpSp>
          <p:nvGrpSpPr>
            <p:cNvPr id="47160" name="Group 12"/>
            <p:cNvGrpSpPr>
              <a:grpSpLocks/>
            </p:cNvGrpSpPr>
            <p:nvPr/>
          </p:nvGrpSpPr>
          <p:grpSpPr bwMode="auto">
            <a:xfrm rot="3746375">
              <a:off x="3656" y="1251"/>
              <a:ext cx="192" cy="528"/>
              <a:chOff x="480" y="2496"/>
              <a:chExt cx="192" cy="528"/>
            </a:xfrm>
          </p:grpSpPr>
          <p:sp>
            <p:nvSpPr>
              <p:cNvPr id="47186" name="Rectangle 13" descr="Zig zag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192" cy="96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rgbClr val="000000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87" name="Rectangle 14" descr="Zig zag"/>
              <p:cNvSpPr>
                <a:spLocks noChangeArrowheads="1"/>
              </p:cNvSpPr>
              <p:nvPr/>
            </p:nvSpPr>
            <p:spPr bwMode="auto">
              <a:xfrm>
                <a:off x="480" y="2928"/>
                <a:ext cx="192" cy="96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rgbClr val="000000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88" name="Line 15"/>
              <p:cNvSpPr>
                <a:spLocks noChangeShapeType="1"/>
              </p:cNvSpPr>
              <p:nvPr/>
            </p:nvSpPr>
            <p:spPr bwMode="auto">
              <a:xfrm>
                <a:off x="576" y="2592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7161" name="Group 16"/>
            <p:cNvGrpSpPr>
              <a:grpSpLocks/>
            </p:cNvGrpSpPr>
            <p:nvPr/>
          </p:nvGrpSpPr>
          <p:grpSpPr bwMode="auto">
            <a:xfrm rot="3746375">
              <a:off x="3879" y="1676"/>
              <a:ext cx="192" cy="528"/>
              <a:chOff x="480" y="2496"/>
              <a:chExt cx="192" cy="528"/>
            </a:xfrm>
          </p:grpSpPr>
          <p:sp>
            <p:nvSpPr>
              <p:cNvPr id="47183" name="Rectangle 17" descr="Zig zag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192" cy="96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rgbClr val="000000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84" name="Rectangle 18" descr="Zig zag"/>
              <p:cNvSpPr>
                <a:spLocks noChangeArrowheads="1"/>
              </p:cNvSpPr>
              <p:nvPr/>
            </p:nvSpPr>
            <p:spPr bwMode="auto">
              <a:xfrm>
                <a:off x="480" y="2928"/>
                <a:ext cx="192" cy="96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rgbClr val="000000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85" name="Line 19"/>
              <p:cNvSpPr>
                <a:spLocks noChangeShapeType="1"/>
              </p:cNvSpPr>
              <p:nvPr/>
            </p:nvSpPr>
            <p:spPr bwMode="auto">
              <a:xfrm>
                <a:off x="576" y="2592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7162" name="Group 20"/>
            <p:cNvGrpSpPr>
              <a:grpSpLocks/>
            </p:cNvGrpSpPr>
            <p:nvPr/>
          </p:nvGrpSpPr>
          <p:grpSpPr bwMode="auto">
            <a:xfrm rot="3746375">
              <a:off x="4101" y="2102"/>
              <a:ext cx="192" cy="528"/>
              <a:chOff x="480" y="2496"/>
              <a:chExt cx="192" cy="528"/>
            </a:xfrm>
          </p:grpSpPr>
          <p:sp>
            <p:nvSpPr>
              <p:cNvPr id="47180" name="Rectangle 21" descr="Zig zag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192" cy="96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rgbClr val="000000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81" name="Rectangle 22" descr="Zig zag"/>
              <p:cNvSpPr>
                <a:spLocks noChangeArrowheads="1"/>
              </p:cNvSpPr>
              <p:nvPr/>
            </p:nvSpPr>
            <p:spPr bwMode="auto">
              <a:xfrm>
                <a:off x="480" y="2928"/>
                <a:ext cx="192" cy="96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rgbClr val="000000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82" name="Line 23"/>
              <p:cNvSpPr>
                <a:spLocks noChangeShapeType="1"/>
              </p:cNvSpPr>
              <p:nvPr/>
            </p:nvSpPr>
            <p:spPr bwMode="auto">
              <a:xfrm>
                <a:off x="576" y="2592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7163" name="Group 24"/>
            <p:cNvGrpSpPr>
              <a:grpSpLocks/>
            </p:cNvGrpSpPr>
            <p:nvPr/>
          </p:nvGrpSpPr>
          <p:grpSpPr bwMode="auto">
            <a:xfrm rot="4478771">
              <a:off x="3840" y="2928"/>
              <a:ext cx="1200" cy="528"/>
              <a:chOff x="1632" y="1440"/>
              <a:chExt cx="1200" cy="528"/>
            </a:xfrm>
          </p:grpSpPr>
          <p:grpSp>
            <p:nvGrpSpPr>
              <p:cNvPr id="47164" name="Group 25"/>
              <p:cNvGrpSpPr>
                <a:grpSpLocks/>
              </p:cNvGrpSpPr>
              <p:nvPr/>
            </p:nvGrpSpPr>
            <p:grpSpPr bwMode="auto">
              <a:xfrm>
                <a:off x="1632" y="1440"/>
                <a:ext cx="192" cy="528"/>
                <a:chOff x="480" y="2496"/>
                <a:chExt cx="192" cy="528"/>
              </a:xfrm>
            </p:grpSpPr>
            <p:sp>
              <p:nvSpPr>
                <p:cNvPr id="47177" name="Rectangle 26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78" name="Rectangle 27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79" name="Line 28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7165" name="Group 29"/>
              <p:cNvGrpSpPr>
                <a:grpSpLocks/>
              </p:cNvGrpSpPr>
              <p:nvPr/>
            </p:nvGrpSpPr>
            <p:grpSpPr bwMode="auto">
              <a:xfrm>
                <a:off x="1968" y="1440"/>
                <a:ext cx="192" cy="528"/>
                <a:chOff x="480" y="2496"/>
                <a:chExt cx="192" cy="528"/>
              </a:xfrm>
            </p:grpSpPr>
            <p:sp>
              <p:nvSpPr>
                <p:cNvPr id="47174" name="Rectangle 30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75" name="Rectangle 31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76" name="Line 32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7166" name="Group 33"/>
              <p:cNvGrpSpPr>
                <a:grpSpLocks/>
              </p:cNvGrpSpPr>
              <p:nvPr/>
            </p:nvGrpSpPr>
            <p:grpSpPr bwMode="auto">
              <a:xfrm>
                <a:off x="2304" y="1440"/>
                <a:ext cx="192" cy="528"/>
                <a:chOff x="480" y="2496"/>
                <a:chExt cx="192" cy="528"/>
              </a:xfrm>
            </p:grpSpPr>
            <p:sp>
              <p:nvSpPr>
                <p:cNvPr id="47171" name="Rectangle 34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72" name="Rectangle 35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73" name="Line 36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7167" name="Group 37"/>
              <p:cNvGrpSpPr>
                <a:grpSpLocks/>
              </p:cNvGrpSpPr>
              <p:nvPr/>
            </p:nvGrpSpPr>
            <p:grpSpPr bwMode="auto">
              <a:xfrm>
                <a:off x="2640" y="1440"/>
                <a:ext cx="192" cy="528"/>
                <a:chOff x="480" y="2496"/>
                <a:chExt cx="192" cy="528"/>
              </a:xfrm>
            </p:grpSpPr>
            <p:sp>
              <p:nvSpPr>
                <p:cNvPr id="47168" name="Rectangle 38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69" name="Rectangle 39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70" name="Line 40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76200" y="2895600"/>
            <a:ext cx="5334000" cy="2286000"/>
            <a:chOff x="48" y="1824"/>
            <a:chExt cx="3360" cy="1440"/>
          </a:xfrm>
        </p:grpSpPr>
        <p:grpSp>
          <p:nvGrpSpPr>
            <p:cNvPr id="47118" name="Group 42"/>
            <p:cNvGrpSpPr>
              <a:grpSpLocks/>
            </p:cNvGrpSpPr>
            <p:nvPr/>
          </p:nvGrpSpPr>
          <p:grpSpPr bwMode="auto">
            <a:xfrm rot="521816">
              <a:off x="48" y="1824"/>
              <a:ext cx="1632" cy="528"/>
              <a:chOff x="48" y="1440"/>
              <a:chExt cx="1632" cy="528"/>
            </a:xfrm>
          </p:grpSpPr>
          <p:grpSp>
            <p:nvGrpSpPr>
              <p:cNvPr id="47144" name="Group 43"/>
              <p:cNvGrpSpPr>
                <a:grpSpLocks/>
              </p:cNvGrpSpPr>
              <p:nvPr/>
            </p:nvGrpSpPr>
            <p:grpSpPr bwMode="auto">
              <a:xfrm>
                <a:off x="48" y="1440"/>
                <a:ext cx="192" cy="528"/>
                <a:chOff x="480" y="2496"/>
                <a:chExt cx="192" cy="528"/>
              </a:xfrm>
            </p:grpSpPr>
            <p:sp>
              <p:nvSpPr>
                <p:cNvPr id="47157" name="Rectangle 44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58" name="Rectangle 45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59" name="Line 46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7145" name="Group 47"/>
              <p:cNvGrpSpPr>
                <a:grpSpLocks/>
              </p:cNvGrpSpPr>
              <p:nvPr/>
            </p:nvGrpSpPr>
            <p:grpSpPr bwMode="auto">
              <a:xfrm>
                <a:off x="528" y="1440"/>
                <a:ext cx="192" cy="528"/>
                <a:chOff x="480" y="2496"/>
                <a:chExt cx="192" cy="528"/>
              </a:xfrm>
            </p:grpSpPr>
            <p:sp>
              <p:nvSpPr>
                <p:cNvPr id="47154" name="Rectangle 48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55" name="Rectangle 49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56" name="Line 50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7146" name="Group 51"/>
              <p:cNvGrpSpPr>
                <a:grpSpLocks/>
              </p:cNvGrpSpPr>
              <p:nvPr/>
            </p:nvGrpSpPr>
            <p:grpSpPr bwMode="auto">
              <a:xfrm>
                <a:off x="1008" y="1440"/>
                <a:ext cx="192" cy="528"/>
                <a:chOff x="480" y="2496"/>
                <a:chExt cx="192" cy="528"/>
              </a:xfrm>
            </p:grpSpPr>
            <p:sp>
              <p:nvSpPr>
                <p:cNvPr id="47151" name="Rectangle 52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52" name="Rectangle 53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53" name="Line 54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7147" name="Group 55"/>
              <p:cNvGrpSpPr>
                <a:grpSpLocks/>
              </p:cNvGrpSpPr>
              <p:nvPr/>
            </p:nvGrpSpPr>
            <p:grpSpPr bwMode="auto">
              <a:xfrm>
                <a:off x="1488" y="1440"/>
                <a:ext cx="192" cy="528"/>
                <a:chOff x="480" y="2496"/>
                <a:chExt cx="192" cy="528"/>
              </a:xfrm>
            </p:grpSpPr>
            <p:sp>
              <p:nvSpPr>
                <p:cNvPr id="47148" name="Rectangle 56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49" name="Rectangle 57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50" name="Line 58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47119" name="Group 59"/>
            <p:cNvGrpSpPr>
              <a:grpSpLocks/>
            </p:cNvGrpSpPr>
            <p:nvPr/>
          </p:nvGrpSpPr>
          <p:grpSpPr bwMode="auto">
            <a:xfrm rot="2627938">
              <a:off x="2208" y="2736"/>
              <a:ext cx="1200" cy="528"/>
              <a:chOff x="1632" y="1440"/>
              <a:chExt cx="1200" cy="528"/>
            </a:xfrm>
          </p:grpSpPr>
          <p:grpSp>
            <p:nvGrpSpPr>
              <p:cNvPr id="47128" name="Group 60"/>
              <p:cNvGrpSpPr>
                <a:grpSpLocks/>
              </p:cNvGrpSpPr>
              <p:nvPr/>
            </p:nvGrpSpPr>
            <p:grpSpPr bwMode="auto">
              <a:xfrm>
                <a:off x="1632" y="1440"/>
                <a:ext cx="192" cy="528"/>
                <a:chOff x="480" y="2496"/>
                <a:chExt cx="192" cy="528"/>
              </a:xfrm>
            </p:grpSpPr>
            <p:sp>
              <p:nvSpPr>
                <p:cNvPr id="47141" name="Rectangle 61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42" name="Rectangle 62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43" name="Line 63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7129" name="Group 64"/>
              <p:cNvGrpSpPr>
                <a:grpSpLocks/>
              </p:cNvGrpSpPr>
              <p:nvPr/>
            </p:nvGrpSpPr>
            <p:grpSpPr bwMode="auto">
              <a:xfrm>
                <a:off x="1968" y="1440"/>
                <a:ext cx="192" cy="528"/>
                <a:chOff x="480" y="2496"/>
                <a:chExt cx="192" cy="528"/>
              </a:xfrm>
            </p:grpSpPr>
            <p:sp>
              <p:nvSpPr>
                <p:cNvPr id="47138" name="Rectangle 65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39" name="Rectangle 66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40" name="Line 67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7130" name="Group 68"/>
              <p:cNvGrpSpPr>
                <a:grpSpLocks/>
              </p:cNvGrpSpPr>
              <p:nvPr/>
            </p:nvGrpSpPr>
            <p:grpSpPr bwMode="auto">
              <a:xfrm>
                <a:off x="2304" y="1440"/>
                <a:ext cx="192" cy="528"/>
                <a:chOff x="480" y="2496"/>
                <a:chExt cx="192" cy="528"/>
              </a:xfrm>
            </p:grpSpPr>
            <p:sp>
              <p:nvSpPr>
                <p:cNvPr id="47135" name="Rectangle 69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36" name="Rectangle 70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37" name="Line 71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47131" name="Group 72"/>
              <p:cNvGrpSpPr>
                <a:grpSpLocks/>
              </p:cNvGrpSpPr>
              <p:nvPr/>
            </p:nvGrpSpPr>
            <p:grpSpPr bwMode="auto">
              <a:xfrm>
                <a:off x="2640" y="1440"/>
                <a:ext cx="192" cy="528"/>
                <a:chOff x="480" y="2496"/>
                <a:chExt cx="192" cy="528"/>
              </a:xfrm>
            </p:grpSpPr>
            <p:sp>
              <p:nvSpPr>
                <p:cNvPr id="47132" name="Rectangle 73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33" name="Rectangle 74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34" name="Line 75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47120" name="Group 76"/>
            <p:cNvGrpSpPr>
              <a:grpSpLocks/>
            </p:cNvGrpSpPr>
            <p:nvPr/>
          </p:nvGrpSpPr>
          <p:grpSpPr bwMode="auto">
            <a:xfrm rot="1075578">
              <a:off x="1824" y="2016"/>
              <a:ext cx="192" cy="528"/>
              <a:chOff x="480" y="2496"/>
              <a:chExt cx="192" cy="528"/>
            </a:xfrm>
          </p:grpSpPr>
          <p:sp>
            <p:nvSpPr>
              <p:cNvPr id="47125" name="Rectangle 77" descr="Zig zag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192" cy="96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rgbClr val="000000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6" name="Rectangle 78" descr="Zig zag"/>
              <p:cNvSpPr>
                <a:spLocks noChangeArrowheads="1"/>
              </p:cNvSpPr>
              <p:nvPr/>
            </p:nvSpPr>
            <p:spPr bwMode="auto">
              <a:xfrm>
                <a:off x="480" y="2928"/>
                <a:ext cx="192" cy="96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rgbClr val="000000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7" name="Line 79"/>
              <p:cNvSpPr>
                <a:spLocks noChangeShapeType="1"/>
              </p:cNvSpPr>
              <p:nvPr/>
            </p:nvSpPr>
            <p:spPr bwMode="auto">
              <a:xfrm>
                <a:off x="576" y="2592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7121" name="Group 80"/>
            <p:cNvGrpSpPr>
              <a:grpSpLocks/>
            </p:cNvGrpSpPr>
            <p:nvPr/>
          </p:nvGrpSpPr>
          <p:grpSpPr bwMode="auto">
            <a:xfrm rot="1977815">
              <a:off x="2112" y="2160"/>
              <a:ext cx="192" cy="528"/>
              <a:chOff x="480" y="2496"/>
              <a:chExt cx="192" cy="528"/>
            </a:xfrm>
          </p:grpSpPr>
          <p:sp>
            <p:nvSpPr>
              <p:cNvPr id="47122" name="Rectangle 81" descr="Zig zag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192" cy="96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rgbClr val="000000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3" name="Rectangle 82" descr="Zig zag"/>
              <p:cNvSpPr>
                <a:spLocks noChangeArrowheads="1"/>
              </p:cNvSpPr>
              <p:nvPr/>
            </p:nvSpPr>
            <p:spPr bwMode="auto">
              <a:xfrm>
                <a:off x="480" y="2928"/>
                <a:ext cx="192" cy="96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rgbClr val="000000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4" name="Line 83"/>
              <p:cNvSpPr>
                <a:spLocks noChangeShapeType="1"/>
              </p:cNvSpPr>
              <p:nvPr/>
            </p:nvSpPr>
            <p:spPr bwMode="auto">
              <a:xfrm>
                <a:off x="576" y="2592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47114" name="Line 84"/>
          <p:cNvSpPr>
            <a:spLocks noChangeShapeType="1"/>
          </p:cNvSpPr>
          <p:nvPr/>
        </p:nvSpPr>
        <p:spPr bwMode="auto">
          <a:xfrm>
            <a:off x="2133600" y="21336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5" name="Line 85"/>
          <p:cNvSpPr>
            <a:spLocks noChangeShapeType="1"/>
          </p:cNvSpPr>
          <p:nvPr/>
        </p:nvSpPr>
        <p:spPr bwMode="auto">
          <a:xfrm>
            <a:off x="4343400" y="21336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6" name="Line 86"/>
          <p:cNvSpPr>
            <a:spLocks noChangeShapeType="1"/>
          </p:cNvSpPr>
          <p:nvPr/>
        </p:nvSpPr>
        <p:spPr bwMode="auto">
          <a:xfrm>
            <a:off x="8763000" y="21336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7117" name="Text Box 87"/>
          <p:cNvSpPr txBox="1">
            <a:spLocks noChangeArrowheads="1"/>
          </p:cNvSpPr>
          <p:nvPr/>
        </p:nvSpPr>
        <p:spPr bwMode="auto">
          <a:xfrm>
            <a:off x="457200" y="4648200"/>
            <a:ext cx="2600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ea typeface="ＭＳ Ｐゴシック" pitchFamily="1" charset="-128"/>
              </a:rPr>
              <a:t>Note that the wheels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  <a:ea typeface="ＭＳ Ｐゴシック" pitchFamily="1" charset="-128"/>
              </a:rPr>
              <a:t>move faster (bigger space)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  <a:ea typeface="ＭＳ Ｐゴシック" pitchFamily="1" charset="-128"/>
              </a:rPr>
              <a:t>on the sidewalk, slower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  <a:ea typeface="ＭＳ Ｐゴシック" pitchFamily="1" charset="-128"/>
              </a:rPr>
              <a:t>(closer) in the grass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66750" y="3067050"/>
            <a:ext cx="4705350" cy="17716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 flipV="1">
            <a:off x="2914650" y="1181100"/>
            <a:ext cx="0" cy="2552700"/>
          </a:xfrm>
          <a:prstGeom prst="line">
            <a:avLst/>
          </a:prstGeom>
          <a:noFill/>
          <a:ln w="38100">
            <a:solidFill>
              <a:srgbClr val="9933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1184275" y="1562100"/>
            <a:ext cx="1711325" cy="1504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 flipV="1">
            <a:off x="3524250" y="3600450"/>
            <a:ext cx="0" cy="2552700"/>
          </a:xfrm>
          <a:prstGeom prst="line">
            <a:avLst/>
          </a:prstGeom>
          <a:noFill/>
          <a:ln w="38100">
            <a:solidFill>
              <a:srgbClr val="9933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2898775" y="3067050"/>
            <a:ext cx="606425" cy="17510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3508375" y="4819650"/>
            <a:ext cx="1711325" cy="1504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6496050" y="3067050"/>
            <a:ext cx="2133600" cy="17716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H="1">
            <a:off x="7558088" y="1581150"/>
            <a:ext cx="7937" cy="4533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609600" y="0"/>
            <a:ext cx="794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Refraction through a glass block: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03550" y="1676400"/>
            <a:ext cx="3930650" cy="1450975"/>
            <a:chOff x="1892" y="1056"/>
            <a:chExt cx="2476" cy="914"/>
          </a:xfrm>
        </p:grpSpPr>
        <p:sp>
          <p:nvSpPr>
            <p:cNvPr id="48144" name="AutoShape 12"/>
            <p:cNvSpPr>
              <a:spLocks noChangeArrowheads="1"/>
            </p:cNvSpPr>
            <p:nvPr/>
          </p:nvSpPr>
          <p:spPr bwMode="auto">
            <a:xfrm rot="-2681221">
              <a:off x="1892" y="1682"/>
              <a:ext cx="768" cy="288"/>
            </a:xfrm>
            <a:prstGeom prst="leftArrow">
              <a:avLst>
                <a:gd name="adj1" fmla="val 50000"/>
                <a:gd name="adj2" fmla="val 66667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Text Box 13"/>
            <p:cNvSpPr txBox="1">
              <a:spLocks noChangeArrowheads="1"/>
            </p:cNvSpPr>
            <p:nvPr/>
          </p:nvSpPr>
          <p:spPr bwMode="auto">
            <a:xfrm>
              <a:off x="1920" y="1056"/>
              <a:ext cx="2448" cy="6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>
                  <a:solidFill>
                    <a:schemeClr val="bg1"/>
                  </a:solidFill>
                  <a:latin typeface="Comic Sans MS" pitchFamily="66" charset="0"/>
                </a:rPr>
                <a:t>Wave </a:t>
              </a:r>
              <a:r>
                <a:rPr lang="en-GB" sz="2000" u="sng">
                  <a:solidFill>
                    <a:schemeClr val="bg1"/>
                  </a:solidFill>
                  <a:latin typeface="Comic Sans MS" pitchFamily="66" charset="0"/>
                </a:rPr>
                <a:t>slows down</a:t>
              </a:r>
              <a:r>
                <a:rPr lang="en-GB" sz="2000">
                  <a:solidFill>
                    <a:schemeClr val="bg1"/>
                  </a:solidFill>
                  <a:latin typeface="Comic Sans MS" pitchFamily="66" charset="0"/>
                </a:rPr>
                <a:t> and bends </a:t>
              </a:r>
              <a:r>
                <a:rPr lang="en-GB" sz="2000" u="sng">
                  <a:solidFill>
                    <a:schemeClr val="bg1"/>
                  </a:solidFill>
                  <a:latin typeface="Comic Sans MS" pitchFamily="66" charset="0"/>
                </a:rPr>
                <a:t>towards</a:t>
              </a:r>
              <a:r>
                <a:rPr lang="en-GB" sz="2000">
                  <a:solidFill>
                    <a:schemeClr val="bg1"/>
                  </a:solidFill>
                  <a:latin typeface="Comic Sans MS" pitchFamily="66" charset="0"/>
                </a:rPr>
                <a:t> the normal due to entering a </a:t>
              </a:r>
              <a:r>
                <a:rPr lang="en-GB" sz="2000" u="sng">
                  <a:solidFill>
                    <a:schemeClr val="bg1"/>
                  </a:solidFill>
                  <a:latin typeface="Comic Sans MS" pitchFamily="66" charset="0"/>
                </a:rPr>
                <a:t>more dense</a:t>
              </a:r>
              <a:r>
                <a:rPr lang="en-GB" sz="2000">
                  <a:solidFill>
                    <a:schemeClr val="bg1"/>
                  </a:solidFill>
                  <a:latin typeface="Comic Sans MS" pitchFamily="66" charset="0"/>
                </a:rPr>
                <a:t> medium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5181600"/>
            <a:ext cx="3886200" cy="1676400"/>
            <a:chOff x="0" y="3264"/>
            <a:chExt cx="2448" cy="1056"/>
          </a:xfrm>
        </p:grpSpPr>
        <p:sp>
          <p:nvSpPr>
            <p:cNvPr id="48142" name="AutoShape 15"/>
            <p:cNvSpPr>
              <a:spLocks noChangeArrowheads="1"/>
            </p:cNvSpPr>
            <p:nvPr/>
          </p:nvSpPr>
          <p:spPr bwMode="auto">
            <a:xfrm rot="7996827">
              <a:off x="1872" y="3504"/>
              <a:ext cx="768" cy="288"/>
            </a:xfrm>
            <a:prstGeom prst="leftArrow">
              <a:avLst>
                <a:gd name="adj1" fmla="val 50000"/>
                <a:gd name="adj2" fmla="val 66667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3" name="Text Box 16"/>
            <p:cNvSpPr txBox="1">
              <a:spLocks noChangeArrowheads="1"/>
            </p:cNvSpPr>
            <p:nvPr/>
          </p:nvSpPr>
          <p:spPr bwMode="auto">
            <a:xfrm>
              <a:off x="0" y="3686"/>
              <a:ext cx="2448" cy="6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>
                  <a:solidFill>
                    <a:schemeClr val="bg1"/>
                  </a:solidFill>
                  <a:latin typeface="Comic Sans MS" pitchFamily="66" charset="0"/>
                </a:rPr>
                <a:t>Wave </a:t>
              </a:r>
              <a:r>
                <a:rPr lang="en-GB" sz="2000" u="sng">
                  <a:solidFill>
                    <a:schemeClr val="bg1"/>
                  </a:solidFill>
                  <a:latin typeface="Comic Sans MS" pitchFamily="66" charset="0"/>
                </a:rPr>
                <a:t>speeds up</a:t>
              </a:r>
              <a:r>
                <a:rPr lang="en-GB" sz="2000">
                  <a:solidFill>
                    <a:schemeClr val="bg1"/>
                  </a:solidFill>
                  <a:latin typeface="Comic Sans MS" pitchFamily="66" charset="0"/>
                </a:rPr>
                <a:t> and bends </a:t>
              </a:r>
              <a:r>
                <a:rPr lang="en-GB" sz="2000" u="sng">
                  <a:solidFill>
                    <a:schemeClr val="bg1"/>
                  </a:solidFill>
                  <a:latin typeface="Comic Sans MS" pitchFamily="66" charset="0"/>
                </a:rPr>
                <a:t>away from</a:t>
              </a:r>
              <a:r>
                <a:rPr lang="en-GB" sz="2000">
                  <a:solidFill>
                    <a:schemeClr val="bg1"/>
                  </a:solidFill>
                  <a:latin typeface="Comic Sans MS" pitchFamily="66" charset="0"/>
                </a:rPr>
                <a:t> the normal due to entering a </a:t>
              </a:r>
              <a:r>
                <a:rPr lang="en-GB" sz="2000" u="sng">
                  <a:solidFill>
                    <a:schemeClr val="bg1"/>
                  </a:solidFill>
                  <a:latin typeface="Comic Sans MS" pitchFamily="66" charset="0"/>
                </a:rPr>
                <a:t>less dense</a:t>
              </a:r>
              <a:r>
                <a:rPr lang="en-GB" sz="2000">
                  <a:solidFill>
                    <a:schemeClr val="bg1"/>
                  </a:solidFill>
                  <a:latin typeface="Comic Sans MS" pitchFamily="66" charset="0"/>
                </a:rPr>
                <a:t> medium</a:t>
              </a:r>
            </a:p>
          </p:txBody>
        </p:sp>
      </p:grp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5911850" y="4114800"/>
            <a:ext cx="3232150" cy="10064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  <a:latin typeface="Comic Sans MS" pitchFamily="66" charset="0"/>
              </a:rPr>
              <a:t>Wave slows down but is not bent, due to entering along the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  <p:bldP spid="79877" grpId="0" animBg="1"/>
      <p:bldP spid="79878" grpId="0" animBg="1"/>
      <p:bldP spid="79879" grpId="0" animBg="1"/>
      <p:bldP spid="79881" grpId="0" animBg="1"/>
      <p:bldP spid="79889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AutoShape 3"/>
          <p:cNvSpPr>
            <a:spLocks noChangeArrowheads="1"/>
          </p:cNvSpPr>
          <p:nvPr/>
        </p:nvSpPr>
        <p:spPr bwMode="auto">
          <a:xfrm>
            <a:off x="2171700" y="38100"/>
            <a:ext cx="4611688" cy="466725"/>
          </a:xfrm>
          <a:prstGeom prst="flowChartAlternateProcess">
            <a:avLst/>
          </a:prstGeom>
          <a:gradFill rotWithShape="1">
            <a:gsLst>
              <a:gs pos="0">
                <a:srgbClr val="6C92F2"/>
              </a:gs>
              <a:gs pos="100000">
                <a:srgbClr val="819BDD">
                  <a:alpha val="33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6C92F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Refraction</a:t>
            </a:r>
            <a:endParaRPr lang="en-GB" b="1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3094038" y="6767513"/>
            <a:ext cx="2087562" cy="190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700" smtClean="0">
                <a:solidFill>
                  <a:srgbClr val="3333CC"/>
                </a:solidFill>
              </a:rPr>
              <a:t>Refraction</a:t>
            </a:r>
          </a:p>
        </p:txBody>
      </p:sp>
    </p:spTree>
    <p:controls>
      <p:control spid="2050" name="ShockwaveFlash1" r:id="rId2" imgW="1828800" imgH="18288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AutoShape 3"/>
          <p:cNvSpPr>
            <a:spLocks noChangeArrowheads="1"/>
          </p:cNvSpPr>
          <p:nvPr/>
        </p:nvSpPr>
        <p:spPr bwMode="auto">
          <a:xfrm>
            <a:off x="2171700" y="38100"/>
            <a:ext cx="4611688" cy="466725"/>
          </a:xfrm>
          <a:prstGeom prst="flowChartAlternateProcess">
            <a:avLst/>
          </a:prstGeom>
          <a:gradFill rotWithShape="1">
            <a:gsLst>
              <a:gs pos="0">
                <a:srgbClr val="6C92F2"/>
              </a:gs>
              <a:gs pos="100000">
                <a:srgbClr val="819BDD">
                  <a:alpha val="33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6C92F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Refraction</a:t>
            </a:r>
            <a:endParaRPr lang="en-GB" b="1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3094038" y="6767513"/>
            <a:ext cx="2087562" cy="190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700" smtClean="0">
                <a:solidFill>
                  <a:srgbClr val="3333CC"/>
                </a:solidFill>
              </a:rPr>
              <a:t>Refraction</a:t>
            </a:r>
          </a:p>
        </p:txBody>
      </p:sp>
    </p:spTree>
    <p:controls>
      <p:control spid="3074" name="ShockwaveFlash1" r:id="rId2" imgW="8121661" imgH="5205508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AutoShape 3"/>
          <p:cNvSpPr>
            <a:spLocks noChangeArrowheads="1"/>
          </p:cNvSpPr>
          <p:nvPr/>
        </p:nvSpPr>
        <p:spPr bwMode="auto">
          <a:xfrm>
            <a:off x="2171700" y="38100"/>
            <a:ext cx="4611688" cy="466725"/>
          </a:xfrm>
          <a:prstGeom prst="flowChartAlternateProcess">
            <a:avLst/>
          </a:prstGeom>
          <a:gradFill rotWithShape="1">
            <a:gsLst>
              <a:gs pos="0">
                <a:srgbClr val="6C92F2"/>
              </a:gs>
              <a:gs pos="100000">
                <a:srgbClr val="819BDD">
                  <a:alpha val="33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6C92F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Refraction</a:t>
            </a:r>
            <a:endParaRPr lang="en-GB" b="1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3094038" y="6767513"/>
            <a:ext cx="2087562" cy="190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700" smtClean="0">
                <a:solidFill>
                  <a:srgbClr val="3333CC"/>
                </a:solidFill>
              </a:rPr>
              <a:t>Refraction</a:t>
            </a:r>
          </a:p>
        </p:txBody>
      </p:sp>
    </p:spTree>
    <p:controls>
      <p:control spid="4098" name="ShockwaveFlash1" r:id="rId2" imgW="1828800" imgH="18288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14348" y="1857364"/>
            <a:ext cx="807246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Example of a question from the sample paper for P1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 Marks including QWC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</a:t>
            </a: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10 </a:t>
            </a:r>
            <a:r>
              <a:rPr kumimoji="0" lang="en-GB" sz="4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Minutes)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Task - </a:t>
            </a:r>
            <a:r>
              <a:rPr lang="en-GB" dirty="0" smtClean="0">
                <a:solidFill>
                  <a:srgbClr val="FF0000"/>
                </a:solidFill>
              </a:rPr>
              <a:t>Use CAMS Hill writing frames here to extend students. 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Explain why a ruler appears bent under water.  </a:t>
            </a:r>
          </a:p>
        </p:txBody>
      </p:sp>
      <p:pic>
        <p:nvPicPr>
          <p:cNvPr id="4" name="Picture 2" descr="B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214686"/>
            <a:ext cx="39624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Optional Practical – Investigating refraction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Get students to trace different types of glass objects in their books and draw the angle of incidence and angle of refraction. 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7805737" cy="1144588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Reflection and Refraction</a:t>
            </a:r>
            <a:b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Lesson Outcomes</a:t>
            </a:r>
            <a:endParaRPr lang="en-GB" sz="36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714620"/>
            <a:ext cx="8715436" cy="378619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To be able to explain how waves get reflected and list a use of this in medicine.  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To be able explain how light can be refracted and explain how light bends when it enters light.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To be able to explain how light can be Totally internally reflected and list its uses. 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4282" y="1357298"/>
            <a:ext cx="8715436" cy="12144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92113" indent="-293688" defTabSz="407988">
              <a:lnSpc>
                <a:spcPct val="102000"/>
              </a:lnSpc>
              <a:spcAft>
                <a:spcPts val="1288"/>
              </a:spcAft>
              <a:buClr>
                <a:srgbClr val="FFFFFF"/>
              </a:buClr>
              <a:buSzPct val="45000"/>
              <a:defRPr/>
            </a:pPr>
            <a:r>
              <a:rPr lang="en-GB" sz="2000" kern="0" dirty="0" smtClean="0">
                <a:solidFill>
                  <a:srgbClr val="FFFFFF"/>
                </a:solidFill>
                <a:latin typeface="Comic Sans MS" pitchFamily="66" charset="0"/>
              </a:rPr>
              <a:t>Key Words:-  Reflection, Refraction, Density, Normal, Incident Ray, Reflected Ray, Refracted Ray, Angle of Incidence, Angle of Refraction, Total Internal Reflection, Perpindicular, Cladding, Optical Fibres.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Demonstrating TIR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Laser Raybox to demonstrate Total Internal Reflection.  Ask students what is going on.  Why does the end of the block behave like a perfect mirror?</a:t>
            </a:r>
          </a:p>
          <a:p>
            <a:r>
              <a:rPr lang="en-GB" dirty="0" smtClean="0"/>
              <a:t>Explain Critical Angle and Show that once the incident angle is greater than the Critical angle that TIR occurs and then incident angle = Reflected angle as learnt earlier. 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568325"/>
            <a:ext cx="7807325" cy="1146175"/>
          </a:xfrm>
        </p:spPr>
        <p:txBody>
          <a:bodyPr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en-GB" smtClean="0">
                <a:solidFill>
                  <a:schemeClr val="bg1"/>
                </a:solidFill>
              </a:rPr>
              <a:t>Reflecting Prisms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11488" y="1714500"/>
            <a:ext cx="3119437" cy="1631950"/>
            <a:chOff x="2091" y="1191"/>
            <a:chExt cx="2167" cy="1133"/>
          </a:xfrm>
        </p:grpSpPr>
        <p:sp>
          <p:nvSpPr>
            <p:cNvPr id="62472" name="Line 4"/>
            <p:cNvSpPr>
              <a:spLocks noChangeShapeType="1"/>
            </p:cNvSpPr>
            <p:nvPr/>
          </p:nvSpPr>
          <p:spPr bwMode="auto">
            <a:xfrm flipV="1">
              <a:off x="2872" y="1759"/>
              <a:ext cx="820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473" name="Line 5"/>
            <p:cNvSpPr>
              <a:spLocks noChangeShapeType="1"/>
            </p:cNvSpPr>
            <p:nvPr/>
          </p:nvSpPr>
          <p:spPr bwMode="auto">
            <a:xfrm>
              <a:off x="3125" y="2325"/>
              <a:ext cx="1134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474" name="Line 6"/>
            <p:cNvSpPr>
              <a:spLocks noChangeShapeType="1"/>
            </p:cNvSpPr>
            <p:nvPr/>
          </p:nvSpPr>
          <p:spPr bwMode="auto">
            <a:xfrm flipV="1">
              <a:off x="3125" y="1190"/>
              <a:ext cx="1" cy="11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475" name="Line 7"/>
            <p:cNvSpPr>
              <a:spLocks noChangeShapeType="1"/>
            </p:cNvSpPr>
            <p:nvPr/>
          </p:nvSpPr>
          <p:spPr bwMode="auto">
            <a:xfrm>
              <a:off x="3125" y="1191"/>
              <a:ext cx="1134" cy="113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476" name="Line 8"/>
            <p:cNvSpPr>
              <a:spLocks noChangeShapeType="1"/>
            </p:cNvSpPr>
            <p:nvPr/>
          </p:nvSpPr>
          <p:spPr bwMode="auto">
            <a:xfrm>
              <a:off x="2091" y="1763"/>
              <a:ext cx="781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498975" y="4979988"/>
            <a:ext cx="1630363" cy="1631950"/>
            <a:chOff x="3124" y="3458"/>
            <a:chExt cx="1133" cy="1133"/>
          </a:xfrm>
        </p:grpSpPr>
        <p:sp>
          <p:nvSpPr>
            <p:cNvPr id="62469" name="Line 10"/>
            <p:cNvSpPr>
              <a:spLocks noChangeShapeType="1"/>
            </p:cNvSpPr>
            <p:nvPr/>
          </p:nvSpPr>
          <p:spPr bwMode="auto">
            <a:xfrm>
              <a:off x="4258" y="3458"/>
              <a:ext cx="1" cy="113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470" name="Line 11"/>
            <p:cNvSpPr>
              <a:spLocks noChangeShapeType="1"/>
            </p:cNvSpPr>
            <p:nvPr/>
          </p:nvSpPr>
          <p:spPr bwMode="auto">
            <a:xfrm flipH="1">
              <a:off x="3123" y="3458"/>
              <a:ext cx="113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471" name="Line 12"/>
            <p:cNvSpPr>
              <a:spLocks noChangeShapeType="1"/>
            </p:cNvSpPr>
            <p:nvPr/>
          </p:nvSpPr>
          <p:spPr bwMode="auto">
            <a:xfrm>
              <a:off x="3124" y="3458"/>
              <a:ext cx="1134" cy="113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568325"/>
            <a:ext cx="7807325" cy="1146175"/>
          </a:xfrm>
        </p:spPr>
        <p:txBody>
          <a:bodyPr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en-GB" smtClean="0">
                <a:solidFill>
                  <a:schemeClr val="bg1"/>
                </a:solidFill>
              </a:rPr>
              <a:t>Reflecting Prisms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11488" y="1714500"/>
            <a:ext cx="3119437" cy="4899025"/>
            <a:chOff x="2091" y="1191"/>
            <a:chExt cx="2167" cy="340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91" y="1191"/>
              <a:ext cx="2167" cy="1133"/>
              <a:chOff x="2091" y="1191"/>
              <a:chExt cx="2167" cy="1133"/>
            </a:xfrm>
          </p:grpSpPr>
          <p:sp>
            <p:nvSpPr>
              <p:cNvPr id="63499" name="Line 5"/>
              <p:cNvSpPr>
                <a:spLocks noChangeShapeType="1"/>
              </p:cNvSpPr>
              <p:nvPr/>
            </p:nvSpPr>
            <p:spPr bwMode="auto">
              <a:xfrm flipV="1">
                <a:off x="2872" y="1759"/>
                <a:ext cx="820" cy="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3500" name="Line 6"/>
              <p:cNvSpPr>
                <a:spLocks noChangeShapeType="1"/>
              </p:cNvSpPr>
              <p:nvPr/>
            </p:nvSpPr>
            <p:spPr bwMode="auto">
              <a:xfrm>
                <a:off x="3125" y="2325"/>
                <a:ext cx="1134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3501" name="Line 7"/>
              <p:cNvSpPr>
                <a:spLocks noChangeShapeType="1"/>
              </p:cNvSpPr>
              <p:nvPr/>
            </p:nvSpPr>
            <p:spPr bwMode="auto">
              <a:xfrm flipV="1">
                <a:off x="3125" y="1190"/>
                <a:ext cx="1" cy="113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3502" name="Line 8"/>
              <p:cNvSpPr>
                <a:spLocks noChangeShapeType="1"/>
              </p:cNvSpPr>
              <p:nvPr/>
            </p:nvSpPr>
            <p:spPr bwMode="auto">
              <a:xfrm>
                <a:off x="3125" y="1191"/>
                <a:ext cx="1134" cy="113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3503" name="Line 9"/>
              <p:cNvSpPr>
                <a:spLocks noChangeShapeType="1"/>
              </p:cNvSpPr>
              <p:nvPr/>
            </p:nvSpPr>
            <p:spPr bwMode="auto">
              <a:xfrm>
                <a:off x="2091" y="1763"/>
                <a:ext cx="781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124" y="3458"/>
              <a:ext cx="1133" cy="1133"/>
              <a:chOff x="3124" y="3458"/>
              <a:chExt cx="1133" cy="1133"/>
            </a:xfrm>
          </p:grpSpPr>
          <p:sp>
            <p:nvSpPr>
              <p:cNvPr id="63496" name="Line 11"/>
              <p:cNvSpPr>
                <a:spLocks noChangeShapeType="1"/>
              </p:cNvSpPr>
              <p:nvPr/>
            </p:nvSpPr>
            <p:spPr bwMode="auto">
              <a:xfrm flipH="1">
                <a:off x="3124" y="3458"/>
                <a:ext cx="113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3497" name="Line 12"/>
              <p:cNvSpPr>
                <a:spLocks noChangeShapeType="1"/>
              </p:cNvSpPr>
              <p:nvPr/>
            </p:nvSpPr>
            <p:spPr bwMode="auto">
              <a:xfrm>
                <a:off x="4259" y="3458"/>
                <a:ext cx="1" cy="113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3498" name="Line 13"/>
              <p:cNvSpPr>
                <a:spLocks noChangeShapeType="1"/>
              </p:cNvSpPr>
              <p:nvPr/>
            </p:nvSpPr>
            <p:spPr bwMode="auto">
              <a:xfrm flipH="1" flipV="1">
                <a:off x="3124" y="3457"/>
                <a:ext cx="1136" cy="113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3492" name="Line 14"/>
          <p:cNvSpPr>
            <a:spLocks noChangeShapeType="1"/>
          </p:cNvSpPr>
          <p:nvPr/>
        </p:nvSpPr>
        <p:spPr bwMode="auto">
          <a:xfrm>
            <a:off x="5316538" y="2536825"/>
            <a:ext cx="1587" cy="32924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3493" name="Line 15"/>
          <p:cNvSpPr>
            <a:spLocks noChangeShapeType="1"/>
          </p:cNvSpPr>
          <p:nvPr/>
        </p:nvSpPr>
        <p:spPr bwMode="auto">
          <a:xfrm>
            <a:off x="5316538" y="5829300"/>
            <a:ext cx="2312987" cy="1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total internal reflection?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49133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</a:rPr>
              <a:t>When a light ray hits the boundary between two materials of different densities (e.g. glass and air), the ray is normally bent or </a:t>
            </a:r>
            <a:r>
              <a:rPr lang="en-GB" sz="2400" b="1">
                <a:solidFill>
                  <a:srgbClr val="CC00CC"/>
                </a:solidFill>
              </a:rPr>
              <a:t>refracted</a:t>
            </a:r>
            <a:r>
              <a:rPr lang="en-GB" sz="240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49156" name="Picture 4" descr="TIR - refraction"/>
          <p:cNvPicPr>
            <a:picLocks noChangeAspect="1" noChangeArrowheads="1"/>
          </p:cNvPicPr>
          <p:nvPr/>
        </p:nvPicPr>
        <p:blipFill>
          <a:blip r:embed="rId3" cstate="print"/>
          <a:srcRect l="874" t="9961" r="17497" b="4150"/>
          <a:stretch>
            <a:fillRect/>
          </a:stretch>
        </p:blipFill>
        <p:spPr bwMode="auto">
          <a:xfrm>
            <a:off x="5564188" y="896938"/>
            <a:ext cx="3328987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5" name="Picture 5" descr="TIR - reflection"/>
          <p:cNvPicPr>
            <a:picLocks noChangeAspect="1" noChangeArrowheads="1"/>
          </p:cNvPicPr>
          <p:nvPr/>
        </p:nvPicPr>
        <p:blipFill>
          <a:blip r:embed="rId4" cstate="print"/>
          <a:srcRect l="6416" t="1530" b="3061"/>
          <a:stretch>
            <a:fillRect/>
          </a:stretch>
        </p:blipFill>
        <p:spPr bwMode="auto">
          <a:xfrm>
            <a:off x="5554663" y="3533775"/>
            <a:ext cx="3344862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563563" y="3405188"/>
            <a:ext cx="5003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2400">
                <a:solidFill>
                  <a:srgbClr val="000066"/>
                </a:solidFill>
              </a:rPr>
              <a:t>If the angle of incidence of the light ray is greater than a specific value, called the </a:t>
            </a:r>
            <a:r>
              <a:rPr lang="en-GB" sz="2400" b="1">
                <a:solidFill>
                  <a:srgbClr val="CC00CC"/>
                </a:solidFill>
              </a:rPr>
              <a:t>critical angle</a:t>
            </a:r>
            <a:r>
              <a:rPr lang="en-GB" sz="2400">
                <a:solidFill>
                  <a:srgbClr val="000066"/>
                </a:solidFill>
              </a:rPr>
              <a:t>, then the light ray is actually reflected. This is called </a:t>
            </a:r>
            <a:r>
              <a:rPr lang="en-GB" sz="2400" b="1">
                <a:solidFill>
                  <a:srgbClr val="CC00CC"/>
                </a:solidFill>
              </a:rPr>
              <a:t>total internal reflection</a:t>
            </a:r>
            <a:r>
              <a:rPr lang="en-GB" sz="240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49159" name="Picture 7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568325" y="2428875"/>
            <a:ext cx="4930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66"/>
                </a:solidFill>
              </a:rPr>
              <a:t>This occurs because the speed of light changes in different materials.</a:t>
            </a: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568325" y="5343525"/>
            <a:ext cx="4265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66"/>
                </a:solidFill>
              </a:rPr>
              <a:t>It makes the inner surface of glass act like a perfect mirror.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/>
      <p:bldP spid="153608" grpId="0"/>
      <p:bldP spid="15360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600" smtClean="0"/>
              <a:t>Total internal reflection – simulation</a:t>
            </a:r>
          </a:p>
        </p:txBody>
      </p:sp>
      <p:pic>
        <p:nvPicPr>
          <p:cNvPr id="6148" name="Picture 3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exp_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7200" y="150813"/>
            <a:ext cx="61118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notes_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34125" y="150813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6146" name="ShockwaveFlash1" r:id="rId2" imgW="8699841" imgH="530897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is angle of incidence important?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558800" y="3602038"/>
            <a:ext cx="26050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00066"/>
                </a:solidFill>
              </a:rPr>
              <a:t>If the angle of incidence is </a:t>
            </a:r>
            <a:r>
              <a:rPr lang="en-GB" sz="2400" b="1">
                <a:solidFill>
                  <a:srgbClr val="CC00CC"/>
                </a:solidFill>
              </a:rPr>
              <a:t>smaller than</a:t>
            </a:r>
            <a:r>
              <a:rPr lang="en-GB" sz="2400">
                <a:solidFill>
                  <a:srgbClr val="000066"/>
                </a:solidFill>
              </a:rPr>
              <a:t> </a:t>
            </a:r>
          </a:p>
          <a:p>
            <a:pPr eaLnBrk="0" hangingPunct="0"/>
            <a:r>
              <a:rPr lang="en-GB" sz="2400">
                <a:solidFill>
                  <a:srgbClr val="000066"/>
                </a:solidFill>
              </a:rPr>
              <a:t>the critical angle, then the light ray is refracted. 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3076575" y="3602038"/>
            <a:ext cx="27193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</a:rPr>
              <a:t>If the angle of incidence </a:t>
            </a:r>
            <a:r>
              <a:rPr lang="en-GB" sz="2400" b="1">
                <a:solidFill>
                  <a:srgbClr val="CC00CC"/>
                </a:solidFill>
              </a:rPr>
              <a:t>equals</a:t>
            </a:r>
            <a:r>
              <a:rPr lang="en-GB" sz="2400">
                <a:solidFill>
                  <a:srgbClr val="000066"/>
                </a:solidFill>
              </a:rPr>
              <a:t> the critical angle, then the light ray is refracted along the boundary. </a:t>
            </a:r>
          </a:p>
        </p:txBody>
      </p:sp>
      <p:pic>
        <p:nvPicPr>
          <p:cNvPr id="157701" name="Picture 5" descr="PC2_gfx_prisms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2175" y="798513"/>
            <a:ext cx="297338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2" name="Picture 6" descr="PC2_gfx_prisms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3713" y="809625"/>
            <a:ext cx="2857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3" name="Picture 7" descr="PC2_gfx_prisms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650" y="833438"/>
            <a:ext cx="2516188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143625" y="3602038"/>
            <a:ext cx="2933700" cy="2598737"/>
            <a:chOff x="3870" y="2269"/>
            <a:chExt cx="1848" cy="1637"/>
          </a:xfrm>
        </p:grpSpPr>
        <p:sp>
          <p:nvSpPr>
            <p:cNvPr id="50186" name="Text Box 9"/>
            <p:cNvSpPr txBox="1">
              <a:spLocks noChangeArrowheads="1"/>
            </p:cNvSpPr>
            <p:nvPr/>
          </p:nvSpPr>
          <p:spPr bwMode="auto">
            <a:xfrm>
              <a:off x="3872" y="2269"/>
              <a:ext cx="1846" cy="1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>
              <a:spAutoFit/>
            </a:bodyPr>
            <a:lstStyle/>
            <a:p>
              <a:pPr eaLnBrk="0" hangingPunct="0"/>
              <a:r>
                <a:rPr lang="en-GB" sz="2400">
                  <a:solidFill>
                    <a:srgbClr val="000066"/>
                  </a:solidFill>
                </a:rPr>
                <a:t>If the angle of incidence is </a:t>
              </a:r>
              <a:r>
                <a:rPr lang="en-GB" sz="2400" b="1">
                  <a:solidFill>
                    <a:srgbClr val="CC00CC"/>
                  </a:solidFill>
                </a:rPr>
                <a:t>greater than</a:t>
              </a:r>
              <a:r>
                <a:rPr lang="en-GB" sz="2400">
                  <a:solidFill>
                    <a:srgbClr val="000066"/>
                  </a:solidFill>
                </a:rPr>
                <a:t> the critical angle, then the light ray is not refracted and total internal</a:t>
              </a:r>
            </a:p>
          </p:txBody>
        </p:sp>
        <p:sp>
          <p:nvSpPr>
            <p:cNvPr id="50187" name="Text Box 10"/>
            <p:cNvSpPr txBox="1">
              <a:spLocks noChangeArrowheads="1"/>
            </p:cNvSpPr>
            <p:nvPr/>
          </p:nvSpPr>
          <p:spPr bwMode="auto">
            <a:xfrm>
              <a:off x="3870" y="3647"/>
              <a:ext cx="157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>
              <a:spAutoFit/>
            </a:bodyPr>
            <a:lstStyle/>
            <a:p>
              <a:pPr eaLnBrk="0" hangingPunct="0"/>
              <a:r>
                <a:rPr lang="en-GB" sz="2400">
                  <a:solidFill>
                    <a:srgbClr val="000066"/>
                  </a:solidFill>
                </a:rPr>
                <a:t>reflection occurs. </a:t>
              </a:r>
            </a:p>
          </p:txBody>
        </p:sp>
      </p:grpSp>
      <p:pic>
        <p:nvPicPr>
          <p:cNvPr id="157707" name="Picture 11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  <p:bldP spid="15770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AutoShape 3"/>
          <p:cNvSpPr>
            <a:spLocks noChangeArrowheads="1"/>
          </p:cNvSpPr>
          <p:nvPr/>
        </p:nvSpPr>
        <p:spPr bwMode="auto">
          <a:xfrm>
            <a:off x="2171700" y="38100"/>
            <a:ext cx="4611688" cy="466725"/>
          </a:xfrm>
          <a:prstGeom prst="flowChartAlternateProcess">
            <a:avLst/>
          </a:prstGeom>
          <a:gradFill rotWithShape="1">
            <a:gsLst>
              <a:gs pos="0">
                <a:srgbClr val="6C92F2"/>
              </a:gs>
              <a:gs pos="100000">
                <a:srgbClr val="819BDD">
                  <a:alpha val="33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6C92F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Internal Reflection</a:t>
            </a:r>
            <a:endParaRPr lang="en-GB" b="1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3094038" y="6767513"/>
            <a:ext cx="2087562" cy="190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700" smtClean="0">
                <a:solidFill>
                  <a:srgbClr val="3333CC"/>
                </a:solidFill>
              </a:rPr>
              <a:t>Total internal reflection</a:t>
            </a:r>
          </a:p>
        </p:txBody>
      </p:sp>
    </p:spTree>
    <p:controls>
      <p:control spid="7170" name="ShockwaveFlash1" r:id="rId2" imgW="8028571" imgH="5205508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 cstate="print"/>
          <a:srcRect l="33854" t="14166" r="37219" b="52679"/>
          <a:stretch>
            <a:fillRect/>
          </a:stretch>
        </p:blipFill>
        <p:spPr bwMode="auto">
          <a:xfrm>
            <a:off x="285720" y="214290"/>
            <a:ext cx="8575511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AutoShape 3"/>
          <p:cNvSpPr>
            <a:spLocks noChangeArrowheads="1"/>
          </p:cNvSpPr>
          <p:nvPr/>
        </p:nvSpPr>
        <p:spPr bwMode="auto">
          <a:xfrm>
            <a:off x="2171700" y="38100"/>
            <a:ext cx="4611688" cy="466725"/>
          </a:xfrm>
          <a:prstGeom prst="flowChartAlternateProcess">
            <a:avLst/>
          </a:prstGeom>
          <a:gradFill rotWithShape="1">
            <a:gsLst>
              <a:gs pos="0">
                <a:srgbClr val="6C92F2"/>
              </a:gs>
              <a:gs pos="100000">
                <a:srgbClr val="819BDD">
                  <a:alpha val="33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6C92F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Internal Reflection</a:t>
            </a:r>
            <a:endParaRPr lang="en-GB" b="1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3094038" y="6767513"/>
            <a:ext cx="2087562" cy="190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700" smtClean="0">
                <a:solidFill>
                  <a:srgbClr val="3333CC"/>
                </a:solidFill>
              </a:rPr>
              <a:t>Total internal reflection</a:t>
            </a:r>
          </a:p>
        </p:txBody>
      </p:sp>
    </p:spTree>
    <p:controls>
      <p:control spid="8194" name="ShockwaveFlash1" r:id="rId2" imgW="1828800" imgH="18288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Is the critical angle always the same?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63563" y="784225"/>
            <a:ext cx="85804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2400">
                <a:solidFill>
                  <a:srgbClr val="000066"/>
                </a:solidFill>
              </a:rPr>
              <a:t>The critical angle is the smallest angle of incidence at which total internal reflection occurs. 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563563" y="4821238"/>
            <a:ext cx="830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2400">
                <a:solidFill>
                  <a:srgbClr val="000066"/>
                </a:solidFill>
                <a:sym typeface="Wingdings" pitchFamily="2" charset="2"/>
              </a:rPr>
              <a:t>Diamond has the lowest critical angle at 24</a:t>
            </a:r>
            <a:r>
              <a:rPr lang="en-US" sz="2400">
                <a:solidFill>
                  <a:srgbClr val="000066"/>
                </a:solidFill>
                <a:cs typeface="Arial" charset="0"/>
              </a:rPr>
              <a:t>°</a:t>
            </a:r>
            <a:r>
              <a:rPr lang="en-GB" sz="2400">
                <a:solidFill>
                  <a:srgbClr val="000066"/>
                </a:solidFill>
                <a:sym typeface="Wingdings" pitchFamily="2" charset="2"/>
              </a:rPr>
              <a:t>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98675" y="2249488"/>
            <a:ext cx="4940300" cy="2436812"/>
            <a:chOff x="1322" y="1417"/>
            <a:chExt cx="3112" cy="1535"/>
          </a:xfrm>
        </p:grpSpPr>
        <p:sp>
          <p:nvSpPr>
            <p:cNvPr id="51209" name="Text Box 6"/>
            <p:cNvSpPr txBox="1">
              <a:spLocks noChangeArrowheads="1"/>
            </p:cNvSpPr>
            <p:nvPr/>
          </p:nvSpPr>
          <p:spPr bwMode="auto">
            <a:xfrm>
              <a:off x="3476" y="1762"/>
              <a:ext cx="47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 b="1">
                  <a:solidFill>
                    <a:srgbClr val="000066"/>
                  </a:solidFill>
                </a:rPr>
                <a:t>49</a:t>
              </a:r>
              <a:r>
                <a:rPr lang="en-US" sz="2400" b="1">
                  <a:solidFill>
                    <a:srgbClr val="000066"/>
                  </a:solidFill>
                  <a:cs typeface="Arial" charset="0"/>
                </a:rPr>
                <a:t>°</a:t>
              </a:r>
              <a:endParaRPr lang="en-GB" sz="2400" b="1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51210" name="Text Box 7"/>
            <p:cNvSpPr txBox="1">
              <a:spLocks noChangeArrowheads="1"/>
            </p:cNvSpPr>
            <p:nvPr/>
          </p:nvSpPr>
          <p:spPr bwMode="auto">
            <a:xfrm>
              <a:off x="3476" y="2054"/>
              <a:ext cx="43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 b="1">
                  <a:solidFill>
                    <a:srgbClr val="000066"/>
                  </a:solidFill>
                </a:rPr>
                <a:t>42</a:t>
              </a:r>
              <a:r>
                <a:rPr lang="en-US" sz="2400" b="1">
                  <a:solidFill>
                    <a:srgbClr val="000066"/>
                  </a:solidFill>
                  <a:cs typeface="Arial" charset="0"/>
                </a:rPr>
                <a:t>°</a:t>
              </a:r>
              <a:endParaRPr lang="en-GB" sz="2400" b="1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51211" name="Text Box 8"/>
            <p:cNvSpPr txBox="1">
              <a:spLocks noChangeArrowheads="1"/>
            </p:cNvSpPr>
            <p:nvPr/>
          </p:nvSpPr>
          <p:spPr bwMode="auto">
            <a:xfrm>
              <a:off x="3476" y="2350"/>
              <a:ext cx="46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 b="1">
                  <a:solidFill>
                    <a:srgbClr val="000066"/>
                  </a:solidFill>
                </a:rPr>
                <a:t>41</a:t>
              </a:r>
              <a:r>
                <a:rPr lang="en-US" sz="2400" b="1">
                  <a:solidFill>
                    <a:srgbClr val="000066"/>
                  </a:solidFill>
                  <a:cs typeface="Arial" charset="0"/>
                </a:rPr>
                <a:t>°</a:t>
              </a:r>
              <a:endParaRPr lang="en-GB" sz="2400" b="1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51212" name="Text Box 9"/>
            <p:cNvSpPr txBox="1">
              <a:spLocks noChangeArrowheads="1"/>
            </p:cNvSpPr>
            <p:nvPr/>
          </p:nvSpPr>
          <p:spPr bwMode="auto">
            <a:xfrm>
              <a:off x="3476" y="2646"/>
              <a:ext cx="42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 b="1">
                  <a:solidFill>
                    <a:srgbClr val="000066"/>
                  </a:solidFill>
                </a:rPr>
                <a:t>24</a:t>
              </a:r>
              <a:r>
                <a:rPr lang="en-US" sz="2400" b="1">
                  <a:solidFill>
                    <a:srgbClr val="000066"/>
                  </a:solidFill>
                  <a:cs typeface="Arial" charset="0"/>
                </a:rPr>
                <a:t>°</a:t>
              </a:r>
              <a:endParaRPr lang="en-GB" sz="2400" b="1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51213" name="AutoShape 10"/>
            <p:cNvSpPr>
              <a:spLocks noChangeArrowheads="1"/>
            </p:cNvSpPr>
            <p:nvPr/>
          </p:nvSpPr>
          <p:spPr bwMode="auto">
            <a:xfrm>
              <a:off x="1322" y="1417"/>
              <a:ext cx="3112" cy="344"/>
            </a:xfrm>
            <a:prstGeom prst="roundRect">
              <a:avLst>
                <a:gd name="adj" fmla="val 10644"/>
              </a:avLst>
            </a:prstGeom>
            <a:solidFill>
              <a:srgbClr val="FFB9FF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214" name="Text Box 11"/>
            <p:cNvSpPr txBox="1">
              <a:spLocks noChangeArrowheads="1"/>
            </p:cNvSpPr>
            <p:nvPr/>
          </p:nvSpPr>
          <p:spPr bwMode="auto">
            <a:xfrm>
              <a:off x="1589" y="1762"/>
              <a:ext cx="103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 b="1">
                  <a:solidFill>
                    <a:srgbClr val="000066"/>
                  </a:solidFill>
                </a:rPr>
                <a:t>water</a:t>
              </a:r>
            </a:p>
          </p:txBody>
        </p:sp>
        <p:sp>
          <p:nvSpPr>
            <p:cNvPr id="51215" name="Text Box 12"/>
            <p:cNvSpPr txBox="1">
              <a:spLocks noChangeArrowheads="1"/>
            </p:cNvSpPr>
            <p:nvPr/>
          </p:nvSpPr>
          <p:spPr bwMode="auto">
            <a:xfrm>
              <a:off x="1409" y="2054"/>
              <a:ext cx="139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 b="1">
                  <a:solidFill>
                    <a:srgbClr val="000066"/>
                  </a:solidFill>
                </a:rPr>
                <a:t>acrylic plastic</a:t>
              </a:r>
            </a:p>
          </p:txBody>
        </p:sp>
        <p:sp>
          <p:nvSpPr>
            <p:cNvPr id="51216" name="Text Box 13"/>
            <p:cNvSpPr txBox="1">
              <a:spLocks noChangeArrowheads="1"/>
            </p:cNvSpPr>
            <p:nvPr/>
          </p:nvSpPr>
          <p:spPr bwMode="auto">
            <a:xfrm>
              <a:off x="1589" y="2350"/>
              <a:ext cx="103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 b="1">
                  <a:solidFill>
                    <a:srgbClr val="000066"/>
                  </a:solidFill>
                </a:rPr>
                <a:t>glass</a:t>
              </a:r>
            </a:p>
          </p:txBody>
        </p:sp>
        <p:sp>
          <p:nvSpPr>
            <p:cNvPr id="51217" name="Text Box 14"/>
            <p:cNvSpPr txBox="1">
              <a:spLocks noChangeArrowheads="1"/>
            </p:cNvSpPr>
            <p:nvPr/>
          </p:nvSpPr>
          <p:spPr bwMode="auto">
            <a:xfrm>
              <a:off x="1589" y="2646"/>
              <a:ext cx="103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 b="1">
                  <a:solidFill>
                    <a:srgbClr val="000066"/>
                  </a:solidFill>
                </a:rPr>
                <a:t>diamond</a:t>
              </a:r>
            </a:p>
          </p:txBody>
        </p:sp>
        <p:sp>
          <p:nvSpPr>
            <p:cNvPr id="51218" name="Text Box 15"/>
            <p:cNvSpPr txBox="1">
              <a:spLocks noChangeArrowheads="1"/>
            </p:cNvSpPr>
            <p:nvPr/>
          </p:nvSpPr>
          <p:spPr bwMode="auto">
            <a:xfrm>
              <a:off x="2978" y="1440"/>
              <a:ext cx="134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 b="1">
                  <a:solidFill>
                    <a:srgbClr val="000066"/>
                  </a:solidFill>
                </a:rPr>
                <a:t>Critical angle</a:t>
              </a:r>
            </a:p>
          </p:txBody>
        </p:sp>
        <p:sp>
          <p:nvSpPr>
            <p:cNvPr id="51219" name="AutoShape 16"/>
            <p:cNvSpPr>
              <a:spLocks noChangeArrowheads="1"/>
            </p:cNvSpPr>
            <p:nvPr/>
          </p:nvSpPr>
          <p:spPr bwMode="auto">
            <a:xfrm>
              <a:off x="1322" y="1422"/>
              <a:ext cx="3108" cy="1518"/>
            </a:xfrm>
            <a:prstGeom prst="roundRect">
              <a:avLst>
                <a:gd name="adj" fmla="val 1852"/>
              </a:avLst>
            </a:prstGeom>
            <a:noFill/>
            <a:ln w="38100" algn="ctr">
              <a:solidFill>
                <a:srgbClr val="CC00CC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1220" name="Line 17"/>
            <p:cNvSpPr>
              <a:spLocks noChangeShapeType="1"/>
            </p:cNvSpPr>
            <p:nvPr/>
          </p:nvSpPr>
          <p:spPr bwMode="auto">
            <a:xfrm>
              <a:off x="2876" y="1428"/>
              <a:ext cx="0" cy="1524"/>
            </a:xfrm>
            <a:prstGeom prst="line">
              <a:avLst/>
            </a:prstGeom>
            <a:noFill/>
            <a:ln w="25400">
              <a:solidFill>
                <a:srgbClr val="CC00CC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1221" name="Line 18"/>
            <p:cNvSpPr>
              <a:spLocks noChangeShapeType="1"/>
            </p:cNvSpPr>
            <p:nvPr/>
          </p:nvSpPr>
          <p:spPr bwMode="auto">
            <a:xfrm>
              <a:off x="1322" y="1758"/>
              <a:ext cx="3108" cy="0"/>
            </a:xfrm>
            <a:prstGeom prst="line">
              <a:avLst/>
            </a:prstGeom>
            <a:noFill/>
            <a:ln w="25400">
              <a:solidFill>
                <a:srgbClr val="CC00CC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1222" name="Line 19"/>
            <p:cNvSpPr>
              <a:spLocks noChangeShapeType="1"/>
            </p:cNvSpPr>
            <p:nvPr/>
          </p:nvSpPr>
          <p:spPr bwMode="auto">
            <a:xfrm>
              <a:off x="1322" y="2053"/>
              <a:ext cx="3090" cy="0"/>
            </a:xfrm>
            <a:prstGeom prst="line">
              <a:avLst/>
            </a:prstGeom>
            <a:noFill/>
            <a:ln w="25400">
              <a:solidFill>
                <a:srgbClr val="CC00CC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1223" name="Line 20"/>
            <p:cNvSpPr>
              <a:spLocks noChangeShapeType="1"/>
            </p:cNvSpPr>
            <p:nvPr/>
          </p:nvSpPr>
          <p:spPr bwMode="auto">
            <a:xfrm>
              <a:off x="1322" y="2346"/>
              <a:ext cx="3096" cy="0"/>
            </a:xfrm>
            <a:prstGeom prst="line">
              <a:avLst/>
            </a:prstGeom>
            <a:noFill/>
            <a:ln w="25400">
              <a:solidFill>
                <a:srgbClr val="CC00CC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1224" name="Line 21"/>
            <p:cNvSpPr>
              <a:spLocks noChangeShapeType="1"/>
            </p:cNvSpPr>
            <p:nvPr/>
          </p:nvSpPr>
          <p:spPr bwMode="auto">
            <a:xfrm>
              <a:off x="1322" y="2642"/>
              <a:ext cx="3096" cy="0"/>
            </a:xfrm>
            <a:prstGeom prst="line">
              <a:avLst/>
            </a:prstGeom>
            <a:noFill/>
            <a:ln w="25400">
              <a:solidFill>
                <a:srgbClr val="CC00CC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51225" name="Text Box 22"/>
            <p:cNvSpPr txBox="1">
              <a:spLocks noChangeArrowheads="1"/>
            </p:cNvSpPr>
            <p:nvPr/>
          </p:nvSpPr>
          <p:spPr bwMode="auto">
            <a:xfrm>
              <a:off x="1589" y="1440"/>
              <a:ext cx="103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 b="1">
                  <a:solidFill>
                    <a:srgbClr val="000066"/>
                  </a:solidFill>
                </a:rPr>
                <a:t>Material</a:t>
              </a:r>
            </a:p>
          </p:txBody>
        </p:sp>
      </p:grpSp>
      <p:sp>
        <p:nvSpPr>
          <p:cNvPr id="159767" name="Rectangle 23"/>
          <p:cNvSpPr>
            <a:spLocks noChangeArrowheads="1"/>
          </p:cNvSpPr>
          <p:nvPr/>
        </p:nvSpPr>
        <p:spPr bwMode="auto">
          <a:xfrm>
            <a:off x="563563" y="1628775"/>
            <a:ext cx="847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2400">
                <a:solidFill>
                  <a:srgbClr val="000066"/>
                </a:solidFill>
              </a:rPr>
              <a:t>Different materials have a specific value for the critical angle:</a:t>
            </a:r>
            <a:r>
              <a:rPr lang="en-GB" sz="2400">
                <a:solidFill>
                  <a:srgbClr val="010066"/>
                </a:solidFill>
              </a:rPr>
              <a:t> </a:t>
            </a:r>
          </a:p>
        </p:txBody>
      </p:sp>
      <p:sp>
        <p:nvSpPr>
          <p:cNvPr id="159768" name="Rectangle 24"/>
          <p:cNvSpPr>
            <a:spLocks noChangeArrowheads="1"/>
          </p:cNvSpPr>
          <p:nvPr/>
        </p:nvSpPr>
        <p:spPr bwMode="auto">
          <a:xfrm>
            <a:off x="568325" y="5295900"/>
            <a:ext cx="8261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2400">
                <a:solidFill>
                  <a:srgbClr val="000066"/>
                </a:solidFill>
                <a:sym typeface="Wingdings" pitchFamily="2" charset="2"/>
              </a:rPr>
              <a:t>This means that diamond reflects more light than the other materials and accounts for its characteristic sparkle.</a:t>
            </a:r>
          </a:p>
        </p:txBody>
      </p:sp>
      <p:pic>
        <p:nvPicPr>
          <p:cNvPr id="159769" name="Picture 25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  <p:bldP spid="159767" grpId="0"/>
      <p:bldP spid="15976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Total internal reflection activity</a:t>
            </a:r>
          </a:p>
        </p:txBody>
      </p:sp>
      <p:pic>
        <p:nvPicPr>
          <p:cNvPr id="9220" name="Picture 3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notes_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9218" name="ShockwaveFlash1" r:id="rId2" imgW="8699841" imgH="530897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3200400" y="5486400"/>
            <a:ext cx="304800" cy="838200"/>
            <a:chOff x="480" y="2496"/>
            <a:chExt cx="192" cy="528"/>
          </a:xfrm>
        </p:grpSpPr>
        <p:sp>
          <p:nvSpPr>
            <p:cNvPr id="67651" name="Rectangle 3" descr="Zig zag"/>
            <p:cNvSpPr>
              <a:spLocks noChangeArrowheads="1"/>
            </p:cNvSpPr>
            <p:nvPr/>
          </p:nvSpPr>
          <p:spPr bwMode="auto">
            <a:xfrm>
              <a:off x="480" y="2496"/>
              <a:ext cx="192" cy="96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rgbClr val="000000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2" name="Rectangle 4" descr="Zig zag"/>
            <p:cNvSpPr>
              <a:spLocks noChangeArrowheads="1"/>
            </p:cNvSpPr>
            <p:nvPr/>
          </p:nvSpPr>
          <p:spPr bwMode="auto">
            <a:xfrm>
              <a:off x="480" y="2928"/>
              <a:ext cx="192" cy="96"/>
            </a:xfrm>
            <a:prstGeom prst="rect">
              <a:avLst/>
            </a:prstGeom>
            <a:pattFill prst="zigZag">
              <a:fgClr>
                <a:schemeClr val="accent1"/>
              </a:fgClr>
              <a:bgClr>
                <a:srgbClr val="000000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3" name="Line 5"/>
            <p:cNvSpPr>
              <a:spLocks noChangeShapeType="1"/>
            </p:cNvSpPr>
            <p:nvPr/>
          </p:nvSpPr>
          <p:spPr bwMode="auto">
            <a:xfrm>
              <a:off x="576" y="2592"/>
              <a:ext cx="0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7587" name="Rectangle 6" descr="Newsprint"/>
          <p:cNvSpPr>
            <a:spLocks noChangeArrowheads="1"/>
          </p:cNvSpPr>
          <p:nvPr/>
        </p:nvSpPr>
        <p:spPr bwMode="auto">
          <a:xfrm>
            <a:off x="0" y="2133600"/>
            <a:ext cx="9144000" cy="18288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Line 7"/>
          <p:cNvSpPr>
            <a:spLocks noChangeShapeType="1"/>
          </p:cNvSpPr>
          <p:nvPr/>
        </p:nvSpPr>
        <p:spPr bwMode="auto">
          <a:xfrm>
            <a:off x="4343400" y="21336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89" name="Line 8"/>
          <p:cNvSpPr>
            <a:spLocks noChangeShapeType="1"/>
          </p:cNvSpPr>
          <p:nvPr/>
        </p:nvSpPr>
        <p:spPr bwMode="auto">
          <a:xfrm>
            <a:off x="6629400" y="21336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90" name="Rectangle 9"/>
          <p:cNvSpPr>
            <a:spLocks noChangeArrowheads="1"/>
          </p:cNvSpPr>
          <p:nvPr/>
        </p:nvSpPr>
        <p:spPr bwMode="auto">
          <a:xfrm>
            <a:off x="0" y="3962400"/>
            <a:ext cx="9144000" cy="2514600"/>
          </a:xfrm>
          <a:prstGeom prst="rect">
            <a:avLst/>
          </a:prstGeom>
          <a:solidFill>
            <a:srgbClr val="31FF2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a typeface="ＭＳ Ｐゴシック" pitchFamily="1" charset="-128"/>
            </a:endParaRPr>
          </a:p>
        </p:txBody>
      </p:sp>
      <p:sp>
        <p:nvSpPr>
          <p:cNvPr id="67591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Even gets Total Internal Reflection Right</a:t>
            </a:r>
          </a:p>
        </p:txBody>
      </p:sp>
      <p:sp>
        <p:nvSpPr>
          <p:cNvPr id="6759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219200"/>
          </a:xfrm>
        </p:spPr>
        <p:txBody>
          <a:bodyPr/>
          <a:lstStyle/>
          <a:p>
            <a:pPr eaLnBrk="1" hangingPunct="1"/>
            <a:r>
              <a:rPr lang="en-US" sz="2000" smtClean="0"/>
              <a:t>Moreover, this analogy is </a:t>
            </a:r>
            <a:r>
              <a:rPr lang="en-US" sz="2000" smtClean="0">
                <a:solidFill>
                  <a:schemeClr val="accent2"/>
                </a:solidFill>
              </a:rPr>
              <a:t>mathematically equivalent</a:t>
            </a:r>
            <a:r>
              <a:rPr lang="en-US" sz="2000" smtClean="0"/>
              <a:t> to the actual refraction phenomenon</a:t>
            </a:r>
          </a:p>
          <a:p>
            <a:pPr lvl="1" eaLnBrk="1" hangingPunct="1"/>
            <a:r>
              <a:rPr lang="en-US" sz="1800" smtClean="0"/>
              <a:t>can recover Snell’s law: </a:t>
            </a:r>
            <a:r>
              <a:rPr lang="en-US" sz="1800" i="1" smtClean="0"/>
              <a:t>n</a:t>
            </a:r>
            <a:r>
              <a:rPr lang="en-US" sz="1800" baseline="-25000" smtClean="0"/>
              <a:t>1</a:t>
            </a:r>
            <a:r>
              <a:rPr lang="en-US" sz="1800" smtClean="0"/>
              <a:t>sin</a:t>
            </a:r>
            <a:r>
              <a:rPr lang="en-US" sz="1800" i="1" smtClean="0">
                <a:sym typeface="Symbol" pitchFamily="18" charset="2"/>
              </a:rPr>
              <a:t></a:t>
            </a:r>
            <a:r>
              <a:rPr lang="en-US" sz="1800" baseline="-25000" smtClean="0">
                <a:sym typeface="Symbol" pitchFamily="18" charset="2"/>
              </a:rPr>
              <a:t>1</a:t>
            </a:r>
            <a:r>
              <a:rPr lang="en-US" sz="1800" smtClean="0">
                <a:sym typeface="Symbol" pitchFamily="18" charset="2"/>
              </a:rPr>
              <a:t> = </a:t>
            </a:r>
            <a:r>
              <a:rPr lang="en-US" sz="1800" i="1" smtClean="0">
                <a:sym typeface="Symbol" pitchFamily="18" charset="2"/>
              </a:rPr>
              <a:t>n</a:t>
            </a:r>
            <a:r>
              <a:rPr lang="en-US" sz="1800" baseline="-25000" smtClean="0">
                <a:sym typeface="Symbol" pitchFamily="18" charset="2"/>
              </a:rPr>
              <a:t>2</a:t>
            </a:r>
            <a:r>
              <a:rPr lang="en-US" sz="1800" smtClean="0">
                <a:sym typeface="Symbol" pitchFamily="18" charset="2"/>
              </a:rPr>
              <a:t>sin</a:t>
            </a:r>
            <a:r>
              <a:rPr lang="en-US" sz="1800" i="1" smtClean="0">
                <a:sym typeface="Symbol" pitchFamily="18" charset="2"/>
              </a:rPr>
              <a:t></a:t>
            </a:r>
            <a:r>
              <a:rPr lang="en-US" sz="1800" baseline="-25000" smtClean="0">
                <a:sym typeface="Symbol" pitchFamily="18" charset="2"/>
              </a:rPr>
              <a:t>2</a:t>
            </a:r>
            <a:endParaRPr lang="en-US" sz="1800" smtClean="0"/>
          </a:p>
        </p:txBody>
      </p:sp>
      <p:sp>
        <p:nvSpPr>
          <p:cNvPr id="67593" name="Line 12"/>
          <p:cNvSpPr>
            <a:spLocks noChangeShapeType="1"/>
          </p:cNvSpPr>
          <p:nvPr/>
        </p:nvSpPr>
        <p:spPr bwMode="auto">
          <a:xfrm>
            <a:off x="2133600" y="21336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7594" name="Line 13"/>
          <p:cNvSpPr>
            <a:spLocks noChangeShapeType="1"/>
          </p:cNvSpPr>
          <p:nvPr/>
        </p:nvSpPr>
        <p:spPr bwMode="auto">
          <a:xfrm>
            <a:off x="8763000" y="21336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09600" y="3733800"/>
            <a:ext cx="7620000" cy="1219200"/>
            <a:chOff x="384" y="2352"/>
            <a:chExt cx="4800" cy="768"/>
          </a:xfrm>
        </p:grpSpPr>
        <p:grpSp>
          <p:nvGrpSpPr>
            <p:cNvPr id="67597" name="Group 15"/>
            <p:cNvGrpSpPr>
              <a:grpSpLocks/>
            </p:cNvGrpSpPr>
            <p:nvPr/>
          </p:nvGrpSpPr>
          <p:grpSpPr bwMode="auto">
            <a:xfrm>
              <a:off x="2688" y="2352"/>
              <a:ext cx="192" cy="528"/>
              <a:chOff x="480" y="2496"/>
              <a:chExt cx="192" cy="528"/>
            </a:xfrm>
          </p:grpSpPr>
          <p:sp>
            <p:nvSpPr>
              <p:cNvPr id="67648" name="Rectangle 16" descr="Zig zag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192" cy="96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rgbClr val="000000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9" name="Rectangle 17" descr="Zig zag"/>
              <p:cNvSpPr>
                <a:spLocks noChangeArrowheads="1"/>
              </p:cNvSpPr>
              <p:nvPr/>
            </p:nvSpPr>
            <p:spPr bwMode="auto">
              <a:xfrm>
                <a:off x="480" y="2928"/>
                <a:ext cx="192" cy="96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rgbClr val="000000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0" name="Line 18"/>
              <p:cNvSpPr>
                <a:spLocks noChangeShapeType="1"/>
              </p:cNvSpPr>
              <p:nvPr/>
            </p:nvSpPr>
            <p:spPr bwMode="auto">
              <a:xfrm>
                <a:off x="576" y="2592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7598" name="Group 19"/>
            <p:cNvGrpSpPr>
              <a:grpSpLocks/>
            </p:cNvGrpSpPr>
            <p:nvPr/>
          </p:nvGrpSpPr>
          <p:grpSpPr bwMode="auto">
            <a:xfrm rot="-656168">
              <a:off x="384" y="2592"/>
              <a:ext cx="1728" cy="528"/>
              <a:chOff x="1152" y="3696"/>
              <a:chExt cx="1728" cy="528"/>
            </a:xfrm>
          </p:grpSpPr>
          <p:grpSp>
            <p:nvGrpSpPr>
              <p:cNvPr id="67628" name="Group 20"/>
              <p:cNvGrpSpPr>
                <a:grpSpLocks/>
              </p:cNvGrpSpPr>
              <p:nvPr/>
            </p:nvGrpSpPr>
            <p:grpSpPr bwMode="auto">
              <a:xfrm>
                <a:off x="1152" y="3696"/>
                <a:ext cx="192" cy="528"/>
                <a:chOff x="480" y="2496"/>
                <a:chExt cx="192" cy="528"/>
              </a:xfrm>
            </p:grpSpPr>
            <p:sp>
              <p:nvSpPr>
                <p:cNvPr id="67645" name="Rectangle 21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46" name="Rectangle 22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47" name="Line 23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67629" name="Group 24"/>
              <p:cNvGrpSpPr>
                <a:grpSpLocks/>
              </p:cNvGrpSpPr>
              <p:nvPr/>
            </p:nvGrpSpPr>
            <p:grpSpPr bwMode="auto">
              <a:xfrm>
                <a:off x="1536" y="3696"/>
                <a:ext cx="192" cy="528"/>
                <a:chOff x="480" y="2496"/>
                <a:chExt cx="192" cy="528"/>
              </a:xfrm>
            </p:grpSpPr>
            <p:sp>
              <p:nvSpPr>
                <p:cNvPr id="67642" name="Rectangle 25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43" name="Rectangle 26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44" name="Line 27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67630" name="Group 28"/>
              <p:cNvGrpSpPr>
                <a:grpSpLocks/>
              </p:cNvGrpSpPr>
              <p:nvPr/>
            </p:nvGrpSpPr>
            <p:grpSpPr bwMode="auto">
              <a:xfrm>
                <a:off x="1920" y="3696"/>
                <a:ext cx="192" cy="528"/>
                <a:chOff x="480" y="2496"/>
                <a:chExt cx="192" cy="528"/>
              </a:xfrm>
            </p:grpSpPr>
            <p:sp>
              <p:nvSpPr>
                <p:cNvPr id="67639" name="Rectangle 29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40" name="Rectangle 30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41" name="Line 31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67631" name="Group 32"/>
              <p:cNvGrpSpPr>
                <a:grpSpLocks/>
              </p:cNvGrpSpPr>
              <p:nvPr/>
            </p:nvGrpSpPr>
            <p:grpSpPr bwMode="auto">
              <a:xfrm>
                <a:off x="2304" y="3696"/>
                <a:ext cx="192" cy="528"/>
                <a:chOff x="480" y="2496"/>
                <a:chExt cx="192" cy="528"/>
              </a:xfrm>
            </p:grpSpPr>
            <p:sp>
              <p:nvSpPr>
                <p:cNvPr id="67636" name="Rectangle 33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37" name="Rectangle 34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38" name="Line 35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67632" name="Group 36"/>
              <p:cNvGrpSpPr>
                <a:grpSpLocks/>
              </p:cNvGrpSpPr>
              <p:nvPr/>
            </p:nvGrpSpPr>
            <p:grpSpPr bwMode="auto">
              <a:xfrm>
                <a:off x="2688" y="3696"/>
                <a:ext cx="192" cy="528"/>
                <a:chOff x="480" y="2496"/>
                <a:chExt cx="192" cy="528"/>
              </a:xfrm>
            </p:grpSpPr>
            <p:sp>
              <p:nvSpPr>
                <p:cNvPr id="67633" name="Rectangle 37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34" name="Rectangle 38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35" name="Line 39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67599" name="Group 40"/>
            <p:cNvGrpSpPr>
              <a:grpSpLocks/>
            </p:cNvGrpSpPr>
            <p:nvPr/>
          </p:nvGrpSpPr>
          <p:grpSpPr bwMode="auto">
            <a:xfrm rot="656168" flipV="1">
              <a:off x="3456" y="2592"/>
              <a:ext cx="1728" cy="528"/>
              <a:chOff x="1152" y="3696"/>
              <a:chExt cx="1728" cy="528"/>
            </a:xfrm>
          </p:grpSpPr>
          <p:grpSp>
            <p:nvGrpSpPr>
              <p:cNvPr id="67608" name="Group 41"/>
              <p:cNvGrpSpPr>
                <a:grpSpLocks/>
              </p:cNvGrpSpPr>
              <p:nvPr/>
            </p:nvGrpSpPr>
            <p:grpSpPr bwMode="auto">
              <a:xfrm>
                <a:off x="1152" y="3696"/>
                <a:ext cx="192" cy="528"/>
                <a:chOff x="480" y="2496"/>
                <a:chExt cx="192" cy="528"/>
              </a:xfrm>
            </p:grpSpPr>
            <p:sp>
              <p:nvSpPr>
                <p:cNvPr id="67625" name="Rectangle 42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26" name="Rectangle 43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27" name="Line 44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67609" name="Group 45"/>
              <p:cNvGrpSpPr>
                <a:grpSpLocks/>
              </p:cNvGrpSpPr>
              <p:nvPr/>
            </p:nvGrpSpPr>
            <p:grpSpPr bwMode="auto">
              <a:xfrm>
                <a:off x="1536" y="3696"/>
                <a:ext cx="192" cy="528"/>
                <a:chOff x="480" y="2496"/>
                <a:chExt cx="192" cy="528"/>
              </a:xfrm>
            </p:grpSpPr>
            <p:sp>
              <p:nvSpPr>
                <p:cNvPr id="67622" name="Rectangle 46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23" name="Rectangle 47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24" name="Line 48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67610" name="Group 49"/>
              <p:cNvGrpSpPr>
                <a:grpSpLocks/>
              </p:cNvGrpSpPr>
              <p:nvPr/>
            </p:nvGrpSpPr>
            <p:grpSpPr bwMode="auto">
              <a:xfrm>
                <a:off x="1920" y="3696"/>
                <a:ext cx="192" cy="528"/>
                <a:chOff x="480" y="2496"/>
                <a:chExt cx="192" cy="528"/>
              </a:xfrm>
            </p:grpSpPr>
            <p:sp>
              <p:nvSpPr>
                <p:cNvPr id="67619" name="Rectangle 50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20" name="Rectangle 51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21" name="Line 52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67611" name="Group 53"/>
              <p:cNvGrpSpPr>
                <a:grpSpLocks/>
              </p:cNvGrpSpPr>
              <p:nvPr/>
            </p:nvGrpSpPr>
            <p:grpSpPr bwMode="auto">
              <a:xfrm>
                <a:off x="2304" y="3696"/>
                <a:ext cx="192" cy="528"/>
                <a:chOff x="480" y="2496"/>
                <a:chExt cx="192" cy="528"/>
              </a:xfrm>
            </p:grpSpPr>
            <p:sp>
              <p:nvSpPr>
                <p:cNvPr id="67616" name="Rectangle 54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17" name="Rectangle 55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18" name="Line 56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67612" name="Group 57"/>
              <p:cNvGrpSpPr>
                <a:grpSpLocks/>
              </p:cNvGrpSpPr>
              <p:nvPr/>
            </p:nvGrpSpPr>
            <p:grpSpPr bwMode="auto">
              <a:xfrm>
                <a:off x="2688" y="3696"/>
                <a:ext cx="192" cy="528"/>
                <a:chOff x="480" y="2496"/>
                <a:chExt cx="192" cy="528"/>
              </a:xfrm>
            </p:grpSpPr>
            <p:sp>
              <p:nvSpPr>
                <p:cNvPr id="67613" name="Rectangle 58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14" name="Rectangle 59" descr="Zig zag"/>
                <p:cNvSpPr>
                  <a:spLocks noChangeArrowheads="1"/>
                </p:cNvSpPr>
                <p:nvPr/>
              </p:nvSpPr>
              <p:spPr bwMode="auto">
                <a:xfrm>
                  <a:off x="480" y="2928"/>
                  <a:ext cx="192" cy="96"/>
                </a:xfrm>
                <a:prstGeom prst="rect">
                  <a:avLst/>
                </a:prstGeom>
                <a:pattFill prst="zigZag">
                  <a:fgClr>
                    <a:schemeClr val="accent1"/>
                  </a:fgClr>
                  <a:bgClr>
                    <a:srgbClr val="000000"/>
                  </a:bgClr>
                </a:patt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15" name="Line 60"/>
                <p:cNvSpPr>
                  <a:spLocks noChangeShapeType="1"/>
                </p:cNvSpPr>
                <p:nvPr/>
              </p:nvSpPr>
              <p:spPr bwMode="auto">
                <a:xfrm>
                  <a:off x="576" y="2592"/>
                  <a:ext cx="0" cy="33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67600" name="Group 61"/>
            <p:cNvGrpSpPr>
              <a:grpSpLocks/>
            </p:cNvGrpSpPr>
            <p:nvPr/>
          </p:nvGrpSpPr>
          <p:grpSpPr bwMode="auto">
            <a:xfrm rot="-351170">
              <a:off x="2304" y="2400"/>
              <a:ext cx="192" cy="528"/>
              <a:chOff x="480" y="2496"/>
              <a:chExt cx="192" cy="528"/>
            </a:xfrm>
          </p:grpSpPr>
          <p:sp>
            <p:nvSpPr>
              <p:cNvPr id="67605" name="Rectangle 62" descr="Zig zag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192" cy="96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rgbClr val="000000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6" name="Rectangle 63" descr="Zig zag"/>
              <p:cNvSpPr>
                <a:spLocks noChangeArrowheads="1"/>
              </p:cNvSpPr>
              <p:nvPr/>
            </p:nvSpPr>
            <p:spPr bwMode="auto">
              <a:xfrm>
                <a:off x="480" y="2928"/>
                <a:ext cx="192" cy="96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rgbClr val="000000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7" name="Line 64"/>
              <p:cNvSpPr>
                <a:spLocks noChangeShapeType="1"/>
              </p:cNvSpPr>
              <p:nvPr/>
            </p:nvSpPr>
            <p:spPr bwMode="auto">
              <a:xfrm>
                <a:off x="576" y="2592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7601" name="Group 65"/>
            <p:cNvGrpSpPr>
              <a:grpSpLocks/>
            </p:cNvGrpSpPr>
            <p:nvPr/>
          </p:nvGrpSpPr>
          <p:grpSpPr bwMode="auto">
            <a:xfrm rot="351170" flipH="1">
              <a:off x="3072" y="2400"/>
              <a:ext cx="192" cy="528"/>
              <a:chOff x="480" y="2496"/>
              <a:chExt cx="192" cy="528"/>
            </a:xfrm>
          </p:grpSpPr>
          <p:sp>
            <p:nvSpPr>
              <p:cNvPr id="67602" name="Rectangle 66" descr="Zig zag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192" cy="96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rgbClr val="000000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3" name="Rectangle 67" descr="Zig zag"/>
              <p:cNvSpPr>
                <a:spLocks noChangeArrowheads="1"/>
              </p:cNvSpPr>
              <p:nvPr/>
            </p:nvSpPr>
            <p:spPr bwMode="auto">
              <a:xfrm>
                <a:off x="480" y="2928"/>
                <a:ext cx="192" cy="96"/>
              </a:xfrm>
              <a:prstGeom prst="rect">
                <a:avLst/>
              </a:prstGeom>
              <a:pattFill prst="zigZag">
                <a:fgClr>
                  <a:schemeClr val="accent1"/>
                </a:fgClr>
                <a:bgClr>
                  <a:srgbClr val="000000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4" name="Line 68"/>
              <p:cNvSpPr>
                <a:spLocks noChangeShapeType="1"/>
              </p:cNvSpPr>
              <p:nvPr/>
            </p:nvSpPr>
            <p:spPr bwMode="auto">
              <a:xfrm>
                <a:off x="576" y="2592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2438400" y="5181600"/>
            <a:ext cx="40592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  <a:ea typeface="ＭＳ Ｐゴシック" pitchFamily="1" charset="-128"/>
              </a:rPr>
              <a:t>Wheel that hits sidewalk starts to go faster,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  <a:ea typeface="ＭＳ Ｐゴシック" pitchFamily="1" charset="-128"/>
              </a:rPr>
              <a:t>which turns the axle, until the upper wheel </a:t>
            </a:r>
          </a:p>
          <a:p>
            <a:pPr eaLnBrk="0" hangingPunct="0"/>
            <a:r>
              <a:rPr lang="en-US" sz="1600">
                <a:solidFill>
                  <a:srgbClr val="000000"/>
                </a:solidFill>
                <a:ea typeface="ＭＳ Ｐゴシック" pitchFamily="1" charset="-128"/>
              </a:rPr>
              <a:t>re-enters the grass and goes straight again</a:t>
            </a:r>
            <a:endParaRPr lang="en-US" sz="160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563563" y="784225"/>
            <a:ext cx="4730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2400">
                <a:solidFill>
                  <a:srgbClr val="000066"/>
                </a:solidFill>
              </a:rPr>
              <a:t>Optical fibres are thin strands of solid glass, about the size of a human hair.</a:t>
            </a:r>
            <a:r>
              <a:rPr lang="en-GB" sz="2400">
                <a:latin typeface="Times New Roman" pitchFamily="18" charset="0"/>
              </a:rPr>
              <a:t> </a:t>
            </a:r>
            <a:endParaRPr lang="en-GB" sz="2400"/>
          </a:p>
        </p:txBody>
      </p:sp>
      <p:pic>
        <p:nvPicPr>
          <p:cNvPr id="52227" name="Picture 3" descr="JM_optical fibre needle G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7163" y="869950"/>
            <a:ext cx="36703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are optical fibres?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568325" y="1990725"/>
            <a:ext cx="4213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</a:rPr>
              <a:t>They are widely used in communication, medicine, lighting and as sensors.</a:t>
            </a: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568325" y="3267075"/>
            <a:ext cx="45005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GB" sz="2400">
                <a:solidFill>
                  <a:srgbClr val="010066"/>
                </a:solidFill>
              </a:rPr>
              <a:t>The first transatlantic telephone cable to use optical fibres went into operation in 1988.</a:t>
            </a: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568325" y="4476750"/>
            <a:ext cx="45339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</a:rPr>
              <a:t>Optical fibres can transmit light signals at high speed over long distances and are used in phone and internet connections.</a:t>
            </a:r>
          </a:p>
        </p:txBody>
      </p:sp>
      <p:pic>
        <p:nvPicPr>
          <p:cNvPr id="167944" name="Picture 8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/>
      <p:bldP spid="167942" grpId="0"/>
      <p:bldP spid="16794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are optical fibres so important?</a:t>
            </a:r>
          </a:p>
        </p:txBody>
      </p:sp>
      <p:pic>
        <p:nvPicPr>
          <p:cNvPr id="10244" name="Picture 3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notes_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242" name="ShockwaveFlash1" r:id="rId2" imgW="8699841" imgH="530897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563563" y="784225"/>
            <a:ext cx="8553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</a:rPr>
              <a:t>Optical fibres do not have to be straight to carry light and can even carry light around corners.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do optical fibres carry light?</a:t>
            </a:r>
          </a:p>
        </p:txBody>
      </p:sp>
      <p:pic>
        <p:nvPicPr>
          <p:cNvPr id="172036" name="Picture 4" descr="JM_TIR fibre optic2_SMALL"/>
          <p:cNvPicPr preferRelativeResize="0">
            <a:picLocks noChangeAspect="1" noChangeArrowheads="1"/>
          </p:cNvPicPr>
          <p:nvPr/>
        </p:nvPicPr>
        <p:blipFill>
          <a:blip r:embed="rId3" cstate="print"/>
          <a:srcRect t="9618" b="1012"/>
          <a:stretch>
            <a:fillRect/>
          </a:stretch>
        </p:blipFill>
        <p:spPr bwMode="auto">
          <a:xfrm>
            <a:off x="1325563" y="1671638"/>
            <a:ext cx="6478587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61975" y="5470525"/>
            <a:ext cx="8553450" cy="825500"/>
            <a:chOff x="354" y="3446"/>
            <a:chExt cx="5388" cy="520"/>
          </a:xfrm>
        </p:grpSpPr>
        <p:sp>
          <p:nvSpPr>
            <p:cNvPr id="53256" name="Text Box 6"/>
            <p:cNvSpPr txBox="1">
              <a:spLocks noChangeArrowheads="1"/>
            </p:cNvSpPr>
            <p:nvPr/>
          </p:nvSpPr>
          <p:spPr bwMode="auto">
            <a:xfrm>
              <a:off x="354" y="3446"/>
              <a:ext cx="53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000066"/>
                  </a:solidFill>
                </a:rPr>
                <a:t>Light travels through the Perspex rod, and optical fibres, by a</a:t>
              </a:r>
            </a:p>
          </p:txBody>
        </p:sp>
        <p:sp>
          <p:nvSpPr>
            <p:cNvPr id="53257" name="Text Box 7"/>
            <p:cNvSpPr txBox="1">
              <a:spLocks noChangeArrowheads="1"/>
            </p:cNvSpPr>
            <p:nvPr/>
          </p:nvSpPr>
          <p:spPr bwMode="auto">
            <a:xfrm>
              <a:off x="358" y="3678"/>
              <a:ext cx="3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000066"/>
                  </a:solidFill>
                </a:rPr>
                <a:t>process called </a:t>
              </a:r>
              <a:r>
                <a:rPr lang="en-GB" sz="2400" b="1">
                  <a:solidFill>
                    <a:srgbClr val="CC00CC"/>
                  </a:solidFill>
                </a:rPr>
                <a:t>total internal reflection</a:t>
              </a:r>
              <a:r>
                <a:rPr lang="en-GB" sz="2400">
                  <a:solidFill>
                    <a:srgbClr val="000066"/>
                  </a:solidFill>
                </a:rPr>
                <a:t>.</a:t>
              </a:r>
            </a:p>
          </p:txBody>
        </p:sp>
      </p:grp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4679950" y="3803650"/>
            <a:ext cx="30495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This curved Perspex rod shows how light travels in an optical fibre.</a:t>
            </a:r>
          </a:p>
        </p:txBody>
      </p:sp>
      <p:pic>
        <p:nvPicPr>
          <p:cNvPr id="172041" name="Picture 9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C2_gfx_curved bloc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350" y="809625"/>
            <a:ext cx="3900488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total internal reflection?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63563" y="784225"/>
            <a:ext cx="505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10066"/>
                </a:solidFill>
              </a:rPr>
              <a:t>A ray of light enters the optical fibre.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140575" y="1725613"/>
            <a:ext cx="2003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GB" sz="2400" b="1">
                <a:solidFill>
                  <a:srgbClr val="CC00CC"/>
                </a:solidFill>
              </a:rPr>
              <a:t>light enters optical fibre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112000" y="4524375"/>
            <a:ext cx="2003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GB" sz="2400" b="1">
                <a:solidFill>
                  <a:srgbClr val="CC00CC"/>
                </a:solidFill>
              </a:rPr>
              <a:t>light leaves optical fibre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571500" y="1330325"/>
            <a:ext cx="44799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10066"/>
                </a:solidFill>
              </a:rPr>
              <a:t>As the light enters the optical fibre, it is refracted. This means that the direction the light is travelling in changes.</a:t>
            </a: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577850" y="2968625"/>
            <a:ext cx="42100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10066"/>
                </a:solidFill>
              </a:rPr>
              <a:t>The ray of light hits the wall of the fibre and is totally internally reflected when the angle of incidence is greater than the critical angle.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577850" y="4981575"/>
            <a:ext cx="44656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rgbClr val="010066"/>
                </a:solidFill>
              </a:rPr>
              <a:t>The ray of light passes down the optical fibre by repeated total internal reflection.</a:t>
            </a:r>
          </a:p>
        </p:txBody>
      </p:sp>
      <p:pic>
        <p:nvPicPr>
          <p:cNvPr id="174090" name="Picture 10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/>
      <p:bldP spid="174088" grpId="0"/>
      <p:bldP spid="17408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AutoShape 3"/>
          <p:cNvSpPr>
            <a:spLocks noChangeArrowheads="1"/>
          </p:cNvSpPr>
          <p:nvPr/>
        </p:nvSpPr>
        <p:spPr bwMode="auto">
          <a:xfrm>
            <a:off x="2171700" y="38100"/>
            <a:ext cx="4611688" cy="466725"/>
          </a:xfrm>
          <a:prstGeom prst="flowChartAlternateProcess">
            <a:avLst/>
          </a:prstGeom>
          <a:gradFill rotWithShape="1">
            <a:gsLst>
              <a:gs pos="0">
                <a:srgbClr val="6C92F2"/>
              </a:gs>
              <a:gs pos="100000">
                <a:srgbClr val="819BDD">
                  <a:alpha val="33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6C92F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 Internal Reflection</a:t>
            </a:r>
            <a:endParaRPr lang="en-GB" b="1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3094038" y="6767513"/>
            <a:ext cx="2087562" cy="190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700" smtClean="0">
                <a:solidFill>
                  <a:srgbClr val="3333CC"/>
                </a:solidFill>
              </a:rPr>
              <a:t>Total internal reflection</a:t>
            </a:r>
          </a:p>
        </p:txBody>
      </p:sp>
      <p:pic>
        <p:nvPicPr>
          <p:cNvPr id="11269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9899FE"/>
              </a:clrFrom>
              <a:clrTo>
                <a:srgbClr val="989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28063" y="68263"/>
            <a:ext cx="4302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1266" name="ShockwaveFlash1" r:id="rId2" imgW="8081438" imgH="516600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Some more videos of demos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hlinkClick r:id="rId2"/>
              </a:rPr>
              <a:t>TIR in Optical Fibre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hlinkClick r:id="rId3"/>
              </a:rPr>
              <a:t>TIR in Water Tank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 cstate="print"/>
          <a:srcRect l="17708" t="21667" r="18229" b="15000"/>
          <a:stretch>
            <a:fillRect/>
          </a:stretch>
        </p:blipFill>
        <p:spPr bwMode="auto">
          <a:xfrm>
            <a:off x="0" y="428625"/>
            <a:ext cx="91344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/>
              <a:t>Uses of Total Internal Reflection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3629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GB" sz="2400" b="1">
                <a:solidFill>
                  <a:srgbClr val="FFFFFF"/>
                </a:solidFill>
                <a:latin typeface="Comic Sans MS" pitchFamily="66" charset="0"/>
              </a:rPr>
              <a:t>Optical fibres:</a:t>
            </a:r>
          </a:p>
          <a:p>
            <a:pPr marL="457200" indent="-457200">
              <a:spcBef>
                <a:spcPct val="50000"/>
              </a:spcBef>
            </a:pPr>
            <a:endParaRPr lang="en-GB" sz="2400" b="1">
              <a:solidFill>
                <a:srgbClr val="FFFFFF"/>
              </a:solidFill>
              <a:latin typeface="Comic Sans MS" pitchFamily="66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GB" sz="2400">
                <a:solidFill>
                  <a:srgbClr val="FFFF99"/>
                </a:solidFill>
                <a:latin typeface="Comic Sans MS" pitchFamily="66" charset="0"/>
              </a:rPr>
              <a:t>An optical fibre is a long, thin, _______ rod made of glass or plastic.  Light is _______ reflected from one end to the other, making it possible to send ____ chunks of information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19400" y="685800"/>
            <a:ext cx="5946775" cy="1485900"/>
            <a:chOff x="1056" y="2340"/>
            <a:chExt cx="3746" cy="936"/>
          </a:xfrm>
        </p:grpSpPr>
        <p:sp>
          <p:nvSpPr>
            <p:cNvPr id="83973" name="Freeform 5"/>
            <p:cNvSpPr>
              <a:spLocks/>
            </p:cNvSpPr>
            <p:nvPr/>
          </p:nvSpPr>
          <p:spPr bwMode="auto">
            <a:xfrm>
              <a:off x="1072" y="2420"/>
              <a:ext cx="3730" cy="842"/>
            </a:xfrm>
            <a:custGeom>
              <a:avLst/>
              <a:gdLst/>
              <a:ahLst/>
              <a:cxnLst>
                <a:cxn ang="0">
                  <a:pos x="176" y="16"/>
                </a:cxn>
                <a:cxn ang="0">
                  <a:pos x="1100" y="424"/>
                </a:cxn>
                <a:cxn ang="0">
                  <a:pos x="2420" y="172"/>
                </a:cxn>
                <a:cxn ang="0">
                  <a:pos x="3392" y="388"/>
                </a:cxn>
                <a:cxn ang="0">
                  <a:pos x="3572" y="820"/>
                </a:cxn>
                <a:cxn ang="0">
                  <a:pos x="2444" y="520"/>
                </a:cxn>
                <a:cxn ang="0">
                  <a:pos x="1088" y="808"/>
                </a:cxn>
                <a:cxn ang="0">
                  <a:pos x="152" y="340"/>
                </a:cxn>
                <a:cxn ang="0">
                  <a:pos x="176" y="16"/>
                </a:cxn>
              </a:cxnLst>
              <a:rect l="0" t="0" r="r" b="b"/>
              <a:pathLst>
                <a:path w="3730" h="842">
                  <a:moveTo>
                    <a:pt x="176" y="16"/>
                  </a:moveTo>
                  <a:cubicBezTo>
                    <a:pt x="334" y="30"/>
                    <a:pt x="726" y="398"/>
                    <a:pt x="1100" y="424"/>
                  </a:cubicBezTo>
                  <a:cubicBezTo>
                    <a:pt x="1474" y="450"/>
                    <a:pt x="2038" y="178"/>
                    <a:pt x="2420" y="172"/>
                  </a:cubicBezTo>
                  <a:cubicBezTo>
                    <a:pt x="2802" y="166"/>
                    <a:pt x="3200" y="280"/>
                    <a:pt x="3392" y="388"/>
                  </a:cubicBezTo>
                  <a:cubicBezTo>
                    <a:pt x="3584" y="496"/>
                    <a:pt x="3730" y="798"/>
                    <a:pt x="3572" y="820"/>
                  </a:cubicBezTo>
                  <a:cubicBezTo>
                    <a:pt x="3414" y="842"/>
                    <a:pt x="2858" y="522"/>
                    <a:pt x="2444" y="520"/>
                  </a:cubicBezTo>
                  <a:cubicBezTo>
                    <a:pt x="2030" y="518"/>
                    <a:pt x="1470" y="838"/>
                    <a:pt x="1088" y="808"/>
                  </a:cubicBezTo>
                  <a:cubicBezTo>
                    <a:pt x="706" y="778"/>
                    <a:pt x="304" y="472"/>
                    <a:pt x="152" y="340"/>
                  </a:cubicBezTo>
                  <a:cubicBezTo>
                    <a:pt x="0" y="208"/>
                    <a:pt x="16" y="0"/>
                    <a:pt x="176" y="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5000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455" name="Rectangle 6"/>
            <p:cNvSpPr>
              <a:spLocks noChangeArrowheads="1"/>
            </p:cNvSpPr>
            <p:nvPr/>
          </p:nvSpPr>
          <p:spPr bwMode="auto">
            <a:xfrm>
              <a:off x="1056" y="2340"/>
              <a:ext cx="324" cy="5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6" name="Rectangle 7"/>
            <p:cNvSpPr>
              <a:spLocks noChangeArrowheads="1"/>
            </p:cNvSpPr>
            <p:nvPr/>
          </p:nvSpPr>
          <p:spPr bwMode="auto">
            <a:xfrm>
              <a:off x="4476" y="2724"/>
              <a:ext cx="324" cy="5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19450" y="1123950"/>
            <a:ext cx="5314950" cy="723900"/>
            <a:chOff x="1308" y="2616"/>
            <a:chExt cx="3348" cy="456"/>
          </a:xfrm>
        </p:grpSpPr>
        <p:sp>
          <p:nvSpPr>
            <p:cNvPr id="61448" name="Line 9"/>
            <p:cNvSpPr>
              <a:spLocks noChangeShapeType="1"/>
            </p:cNvSpPr>
            <p:nvPr/>
          </p:nvSpPr>
          <p:spPr bwMode="auto">
            <a:xfrm flipV="1">
              <a:off x="1500" y="2856"/>
              <a:ext cx="684" cy="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449" name="Line 10"/>
            <p:cNvSpPr>
              <a:spLocks noChangeShapeType="1"/>
            </p:cNvSpPr>
            <p:nvPr/>
          </p:nvSpPr>
          <p:spPr bwMode="auto">
            <a:xfrm>
              <a:off x="2208" y="2856"/>
              <a:ext cx="576" cy="20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450" name="Line 11"/>
            <p:cNvSpPr>
              <a:spLocks noChangeShapeType="1"/>
            </p:cNvSpPr>
            <p:nvPr/>
          </p:nvSpPr>
          <p:spPr bwMode="auto">
            <a:xfrm flipV="1">
              <a:off x="2820" y="2616"/>
              <a:ext cx="588" cy="44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451" name="Line 12"/>
            <p:cNvSpPr>
              <a:spLocks noChangeShapeType="1"/>
            </p:cNvSpPr>
            <p:nvPr/>
          </p:nvSpPr>
          <p:spPr bwMode="auto">
            <a:xfrm>
              <a:off x="3420" y="2616"/>
              <a:ext cx="756" cy="45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452" name="Line 13"/>
            <p:cNvSpPr>
              <a:spLocks noChangeShapeType="1"/>
            </p:cNvSpPr>
            <p:nvPr/>
          </p:nvSpPr>
          <p:spPr bwMode="auto">
            <a:xfrm flipV="1">
              <a:off x="4176" y="3000"/>
              <a:ext cx="480" cy="6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1453" name="Line 14"/>
            <p:cNvSpPr>
              <a:spLocks noChangeShapeType="1"/>
            </p:cNvSpPr>
            <p:nvPr/>
          </p:nvSpPr>
          <p:spPr bwMode="auto">
            <a:xfrm>
              <a:off x="1308" y="2772"/>
              <a:ext cx="192" cy="168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457200" y="4457700"/>
            <a:ext cx="83629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99FFCC"/>
                </a:solidFill>
                <a:latin typeface="Comic Sans MS" pitchFamily="66" charset="0"/>
              </a:rPr>
              <a:t>Optical fibres can be used for _________ by sending electrical signals through the cable.  The main advantage of this is a reduced ______ loss.</a:t>
            </a: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323850" y="6096000"/>
            <a:ext cx="8515350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rgbClr val="FFFFFF"/>
                </a:solidFill>
                <a:latin typeface="Comic Sans MS" pitchFamily="66" charset="0"/>
              </a:rPr>
              <a:t>Words</a:t>
            </a:r>
            <a:r>
              <a:rPr lang="en-GB" sz="2000">
                <a:solidFill>
                  <a:srgbClr val="FFFFFF"/>
                </a:solidFill>
                <a:latin typeface="Comic Sans MS" pitchFamily="66" charset="0"/>
              </a:rPr>
              <a:t> – communications, internally, large, transparent,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  <p:bldP spid="83983" grpId="0" autoUpdateAnimBg="0"/>
      <p:bldP spid="83984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TIR Demo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Demonstrate the following demos:-</a:t>
            </a:r>
          </a:p>
          <a:p>
            <a:pPr lvl="1"/>
            <a:r>
              <a:rPr lang="en-GB" dirty="0" smtClean="0"/>
              <a:t>Optical Fibre Lamp – Just explain. </a:t>
            </a:r>
          </a:p>
          <a:p>
            <a:pPr lvl="1"/>
            <a:r>
              <a:rPr lang="en-GB" dirty="0" smtClean="0">
                <a:hlinkClick r:id="rId2"/>
              </a:rPr>
              <a:t>TIR in a water demo</a:t>
            </a:r>
            <a:r>
              <a:rPr lang="en-GB" dirty="0" smtClean="0"/>
              <a:t> – Be careful with the laser.  Do not point at any students.  </a:t>
            </a:r>
          </a:p>
          <a:p>
            <a:pPr lvl="1"/>
            <a:r>
              <a:rPr lang="en-GB" dirty="0" smtClean="0"/>
              <a:t>Optical Fibre and Laser demo:- Pass laser through large optical fibre cable and show how it can send coded messages.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What’s in a cable of optical fibres?</a:t>
            </a:r>
          </a:p>
        </p:txBody>
      </p:sp>
      <p:pic>
        <p:nvPicPr>
          <p:cNvPr id="12292" name="Picture 3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notes_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2290" name="ShockwaveFlash1" r:id="rId2" imgW="8699841" imgH="530897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000" smtClean="0"/>
              <a:t>So how can we see inside someone’s body without cutting them open?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pic>
        <p:nvPicPr>
          <p:cNvPr id="184324" name="Picture 4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" y="1960563"/>
            <a:ext cx="41814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63563" y="784225"/>
            <a:ext cx="8442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</a:rPr>
              <a:t>Optical fibres can be used by doctors to look inside a patient’s body without having to cut them open to check that they are healthy.</a:t>
            </a:r>
          </a:p>
        </p:txBody>
      </p:sp>
      <p:pic>
        <p:nvPicPr>
          <p:cNvPr id="56323" name="Picture 3" descr="teachers_notes_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7913" y="163513"/>
            <a:ext cx="4730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4867275" y="2132013"/>
            <a:ext cx="40100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</a:rPr>
              <a:t>The device used for this purpose is called an </a:t>
            </a:r>
            <a:r>
              <a:rPr lang="en-GB" sz="2400" b="1">
                <a:solidFill>
                  <a:srgbClr val="CC00CC"/>
                </a:solidFill>
              </a:rPr>
              <a:t>endoscope</a:t>
            </a:r>
            <a:r>
              <a:rPr lang="en-GB" sz="2400">
                <a:solidFill>
                  <a:srgbClr val="000066"/>
                </a:solidFill>
              </a:rPr>
              <a:t>. It contains a bundle of optical fibres that are held together and can be inserted into the body.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2600" smtClean="0"/>
              <a:t>How are optical fibres used in medicine?</a:t>
            </a:r>
          </a:p>
        </p:txBody>
      </p:sp>
      <p:pic>
        <p:nvPicPr>
          <p:cNvPr id="178182" name="Picture 6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950" y="1960563"/>
            <a:ext cx="41814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4870450" y="4505325"/>
            <a:ext cx="40909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rgbClr val="000066"/>
                </a:solidFill>
              </a:rPr>
              <a:t>Light is sent down some of the fibres and the image is reflected back through the other fibres.</a:t>
            </a:r>
          </a:p>
        </p:txBody>
      </p:sp>
      <p:pic>
        <p:nvPicPr>
          <p:cNvPr id="178184" name="Picture 8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/>
      <p:bldP spid="17818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Task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Explain how an endoscope can be used to investigate damage to the digestive system of a patient.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AutoShape 3"/>
          <p:cNvSpPr>
            <a:spLocks noChangeArrowheads="1"/>
          </p:cNvSpPr>
          <p:nvPr/>
        </p:nvSpPr>
        <p:spPr bwMode="auto">
          <a:xfrm>
            <a:off x="2171700" y="38100"/>
            <a:ext cx="4611688" cy="466725"/>
          </a:xfrm>
          <a:prstGeom prst="flowChartAlternateProcess">
            <a:avLst/>
          </a:prstGeom>
          <a:gradFill rotWithShape="1">
            <a:gsLst>
              <a:gs pos="0">
                <a:srgbClr val="6C92F2"/>
              </a:gs>
              <a:gs pos="100000">
                <a:srgbClr val="819BDD">
                  <a:alpha val="33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6C92F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Endoscope</a:t>
            </a:r>
            <a:endParaRPr lang="en-GB" b="1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3094038" y="6767513"/>
            <a:ext cx="2087562" cy="190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700" smtClean="0">
                <a:solidFill>
                  <a:srgbClr val="3333CC"/>
                </a:solidFill>
              </a:rPr>
              <a:t>Endoscope</a:t>
            </a:r>
          </a:p>
        </p:txBody>
      </p:sp>
    </p:spTree>
    <p:controls>
      <p:control spid="13314" name="ShockwaveFlash1" r:id="rId2" imgW="8081438" imgH="516600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Optical fibres – true or false?</a:t>
            </a:r>
          </a:p>
        </p:txBody>
      </p:sp>
      <p:pic>
        <p:nvPicPr>
          <p:cNvPr id="14340" name="Picture 3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notes_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4338" name="ShockwaveFlash1" r:id="rId2" imgW="8699841" imgH="530897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/>
          <p:cNvSpPr>
            <a:spLocks noChangeShapeType="1"/>
          </p:cNvSpPr>
          <p:nvPr/>
        </p:nvSpPr>
        <p:spPr bwMode="auto">
          <a:xfrm>
            <a:off x="457200" y="4648200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5867400" y="4495800"/>
            <a:ext cx="68580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V="1">
            <a:off x="4114800" y="4572000"/>
            <a:ext cx="0" cy="1066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rot="1927068">
            <a:off x="6172200" y="4724400"/>
            <a:ext cx="76200" cy="15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0" y="0"/>
            <a:ext cx="7467600" cy="1258888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>
                <a:solidFill>
                  <a:schemeClr val="bg1"/>
                </a:solidFill>
              </a:rPr>
              <a:t>Reflection : </a:t>
            </a:r>
            <a:r>
              <a:rPr lang="en-GB" sz="3200">
                <a:solidFill>
                  <a:schemeClr val="bg1"/>
                </a:solidFill>
              </a:rPr>
              <a:t>4.	Reflecting without 				mirrors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609600" y="1752600"/>
            <a:ext cx="8001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>
              <a:solidFill>
                <a:schemeClr val="bg1"/>
              </a:solidFill>
              <a:sym typeface="Wingdings" pitchFamily="2" charset="2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  <a:sym typeface="Wingdings" pitchFamily="2" charset="2"/>
              </a:rPr>
              <a:t>	Copy and complete the ray diagrams using a 		ruler and pencil.</a:t>
            </a: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58376" name="AutoShape 8"/>
          <p:cNvSpPr>
            <a:spLocks noChangeArrowheads="1"/>
          </p:cNvSpPr>
          <p:nvPr/>
        </p:nvSpPr>
        <p:spPr bwMode="auto">
          <a:xfrm>
            <a:off x="1371600" y="4038600"/>
            <a:ext cx="1371600" cy="1219200"/>
          </a:xfrm>
          <a:prstGeom prst="rtTriangle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AutoShape 9"/>
          <p:cNvSpPr>
            <a:spLocks noChangeArrowheads="1"/>
          </p:cNvSpPr>
          <p:nvPr/>
        </p:nvSpPr>
        <p:spPr bwMode="auto">
          <a:xfrm>
            <a:off x="6553200" y="4419600"/>
            <a:ext cx="1371600" cy="1219200"/>
          </a:xfrm>
          <a:prstGeom prst="rtTriangle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8" name="AutoShape 10"/>
          <p:cNvSpPr>
            <a:spLocks noChangeArrowheads="1"/>
          </p:cNvSpPr>
          <p:nvPr/>
        </p:nvSpPr>
        <p:spPr bwMode="auto">
          <a:xfrm rot="8198966">
            <a:off x="3860800" y="3894138"/>
            <a:ext cx="1371600" cy="1295400"/>
          </a:xfrm>
          <a:prstGeom prst="rtTriangle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endParaRPr lang="en-US" sz="2000">
              <a:solidFill>
                <a:srgbClr val="FF3300"/>
              </a:solidFill>
            </a:endParaRP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rot="-5476005">
            <a:off x="4077494" y="5142706"/>
            <a:ext cx="76200" cy="15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 rot="-22786">
            <a:off x="914400" y="4648200"/>
            <a:ext cx="76200" cy="15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762000" y="5943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  <a:sym typeface="Wingdings" pitchFamily="2" charset="2"/>
              </a:rPr>
              <a:t>	Don’t forget to include arrows on your rays!	</a:t>
            </a:r>
            <a:endParaRPr lang="en-GB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 autoUpdateAnimBg="0"/>
      <p:bldP spid="45059" grpId="0" build="p" autoUpdateAnimBg="0" advAuto="0"/>
      <p:bldP spid="45060" grpId="0" build="p" autoUpdateAnimBg="0" advAuto="0"/>
      <p:bldP spid="45069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7805737" cy="1144588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Reflection and Refraction</a:t>
            </a:r>
            <a:b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Lesson Outcomes</a:t>
            </a:r>
            <a:endParaRPr lang="en-GB" sz="36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714620"/>
            <a:ext cx="8715436" cy="378619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To be able to explain how waves get reflected and list a use of this in medicine.  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To be able explain how light can be refracted and explain how light bends when it enters light.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To be able to explain how light can be Totally internally reflected and list its uses. 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4282" y="1357298"/>
            <a:ext cx="8715436" cy="12144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92113" indent="-293688" defTabSz="407988">
              <a:lnSpc>
                <a:spcPct val="102000"/>
              </a:lnSpc>
              <a:spcAft>
                <a:spcPts val="1288"/>
              </a:spcAft>
              <a:buClr>
                <a:srgbClr val="FFFFFF"/>
              </a:buClr>
              <a:buSzPct val="45000"/>
              <a:defRPr/>
            </a:pPr>
            <a:r>
              <a:rPr lang="en-GB" sz="2000" kern="0" dirty="0" smtClean="0">
                <a:solidFill>
                  <a:srgbClr val="FFFFFF"/>
                </a:solidFill>
                <a:latin typeface="Comic Sans MS" pitchFamily="66" charset="0"/>
              </a:rPr>
              <a:t>Key Words:-  Reflection, Refraction, Density, Normal, Incident Ray, Reflected Ray, Refracted Ray, Angle of Incidence, Angle of Refraction, Total Internal Reflection, Perpindicular, Cladding, Optical Fibres.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7805737" cy="1144588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Reflection and Refraction</a:t>
            </a:r>
            <a:b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Comic Sans MS" pitchFamily="66" charset="0"/>
              </a:rPr>
              <a:t>Lesson Outcomes</a:t>
            </a:r>
            <a:endParaRPr lang="en-GB" sz="36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714620"/>
            <a:ext cx="8715436" cy="378619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Comic Sans MS" pitchFamily="66" charset="0"/>
              </a:rPr>
              <a:t>To be able to explain how waves get reflected and list a use of this in medicine.  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To be able explain how light can be refracted and explain how light bends when it enters light.</a:t>
            </a:r>
          </a:p>
          <a:p>
            <a:pPr eaLnBrk="1" hangingPunct="1"/>
            <a:r>
              <a:rPr lang="en-GB" dirty="0" smtClean="0">
                <a:latin typeface="Comic Sans MS" pitchFamily="66" charset="0"/>
              </a:rPr>
              <a:t>To be able to explain how light can be Totally internally reflected and list its uses. 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4282" y="1357298"/>
            <a:ext cx="8715436" cy="121444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92113" marR="0" lvl="0" indent="-293688" algn="l" defTabSz="407988" rtl="0" eaLnBrk="1" fontAlgn="base" latinLnBrk="0" hangingPunct="1">
              <a:lnSpc>
                <a:spcPct val="102000"/>
              </a:lnSpc>
              <a:spcBef>
                <a:spcPct val="0"/>
              </a:spcBef>
              <a:spcAft>
                <a:spcPts val="1288"/>
              </a:spcAft>
              <a:buClr>
                <a:srgbClr val="FFFFFF"/>
              </a:buClr>
              <a:buSzPct val="45000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Key Words:-  Reflection, Refraction, Density, Normal, Incident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Ray, Reflected Ray, Refracted Ray, Angle of Incidence, Angle of Refraction, Total Internal Reflection, Perpindicular, Cladding, Optical Fibres.  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hlinkClick r:id="rId2"/>
              </a:rPr>
              <a:t>Look at the video and discuss how it is possible</a:t>
            </a:r>
            <a:endParaRPr lang="en-GB" sz="40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Some things to remember:-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This is not a Camera!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This is not a dead person.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This can also be used to perform live surgery.  </a:t>
            </a:r>
          </a:p>
          <a:p>
            <a:pPr lvl="1" eaLnBrk="1" hangingPunct="1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How does it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Connector</a:t>
            </a:r>
          </a:p>
        </p:txBody>
      </p:sp>
    </p:spTree>
    <p:controls>
      <p:control spid="1026" name="ShockwaveFlash1" r:id="rId2" imgW="8699841" imgH="5308975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 Demo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the laser and shine onto a mirror.  Use smoke machine to make the laser visible to students.  All students should be able to see that angle of incidence = angle of reflection.  </a:t>
            </a:r>
          </a:p>
          <a:p>
            <a:r>
              <a:rPr lang="en-GB" dirty="0" smtClean="0"/>
              <a:t>Alternatively use the laser ray box to demonstrate the same.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2371</Words>
  <Application>Microsoft Office PowerPoint</Application>
  <PresentationFormat>On-screen Show (4:3)</PresentationFormat>
  <Paragraphs>264</Paragraphs>
  <Slides>59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Default Design</vt:lpstr>
      <vt:lpstr>1_Default Design</vt:lpstr>
      <vt:lpstr>2_Default Design</vt:lpstr>
      <vt:lpstr>3_Default Design</vt:lpstr>
      <vt:lpstr>Blank Presentation</vt:lpstr>
      <vt:lpstr>4_Default Design</vt:lpstr>
      <vt:lpstr>3_Custom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CorelDRAW</vt:lpstr>
      <vt:lpstr>Equipment List</vt:lpstr>
      <vt:lpstr>Slide 2</vt:lpstr>
      <vt:lpstr>Slide 3</vt:lpstr>
      <vt:lpstr>Slide 4</vt:lpstr>
      <vt:lpstr>Slide 5</vt:lpstr>
      <vt:lpstr>Reflection and Refraction Lesson Outcomes</vt:lpstr>
      <vt:lpstr>Look at the video and discuss how it is possible</vt:lpstr>
      <vt:lpstr>Connector</vt:lpstr>
      <vt:lpstr>Reflection Demo</vt:lpstr>
      <vt:lpstr>Reflection</vt:lpstr>
      <vt:lpstr>Uses of reflection</vt:lpstr>
      <vt:lpstr>Ultrasound</vt:lpstr>
      <vt:lpstr>      What is ultrasound?</vt:lpstr>
      <vt:lpstr>      Using ultrasound</vt:lpstr>
      <vt:lpstr>      Using ultrasound in medicine</vt:lpstr>
      <vt:lpstr>How does Ultrasound scanning work? (make detailed notes)</vt:lpstr>
      <vt:lpstr>      How does ultrasound imaging work?</vt:lpstr>
      <vt:lpstr>Slide 18</vt:lpstr>
      <vt:lpstr>Slide 19</vt:lpstr>
      <vt:lpstr>Slide 20</vt:lpstr>
      <vt:lpstr>Reflection and Refraction Lesson Outcomes</vt:lpstr>
      <vt:lpstr>Refraction Demo</vt:lpstr>
      <vt:lpstr>Slide 23</vt:lpstr>
      <vt:lpstr>Refraction</vt:lpstr>
      <vt:lpstr>Refraction in Suburbia</vt:lpstr>
      <vt:lpstr>Slide 26</vt:lpstr>
      <vt:lpstr>Refraction</vt:lpstr>
      <vt:lpstr>Refraction</vt:lpstr>
      <vt:lpstr>Refraction</vt:lpstr>
      <vt:lpstr>Task - Use CAMS Hill writing frames here to extend students. </vt:lpstr>
      <vt:lpstr>Optional Practical – Investigating refraction</vt:lpstr>
      <vt:lpstr>Reflection and Refraction Lesson Outcomes</vt:lpstr>
      <vt:lpstr>Demonstrating TIR</vt:lpstr>
      <vt:lpstr>Reflecting Prisms</vt:lpstr>
      <vt:lpstr>Reflecting Prisms</vt:lpstr>
      <vt:lpstr>What is total internal reflection?</vt:lpstr>
      <vt:lpstr>Total internal reflection – simulation</vt:lpstr>
      <vt:lpstr>Why is angle of incidence important?</vt:lpstr>
      <vt:lpstr>Total internal reflection</vt:lpstr>
      <vt:lpstr>Total internal reflection</vt:lpstr>
      <vt:lpstr>Is the critical angle always the same?</vt:lpstr>
      <vt:lpstr>Total internal reflection activity</vt:lpstr>
      <vt:lpstr>Even gets Total Internal Reflection Right</vt:lpstr>
      <vt:lpstr>What are optical fibres?</vt:lpstr>
      <vt:lpstr>Why are optical fibres so important?</vt:lpstr>
      <vt:lpstr>How do optical fibres carry light?</vt:lpstr>
      <vt:lpstr>What is total internal reflection? </vt:lpstr>
      <vt:lpstr>Total internal reflection</vt:lpstr>
      <vt:lpstr>Some more videos of demos</vt:lpstr>
      <vt:lpstr>Uses of Total Internal Reflection</vt:lpstr>
      <vt:lpstr>TIR Demo</vt:lpstr>
      <vt:lpstr>What’s in a cable of optical fibres?</vt:lpstr>
      <vt:lpstr>So how can we see inside someone’s body without cutting them open?</vt:lpstr>
      <vt:lpstr>How are optical fibres used in medicine?</vt:lpstr>
      <vt:lpstr>Task</vt:lpstr>
      <vt:lpstr>Endoscope</vt:lpstr>
      <vt:lpstr>Optical fibres – true or false?</vt:lpstr>
      <vt:lpstr>Slide 58</vt:lpstr>
      <vt:lpstr>Reflection and Refraction Lesson Outcomes</vt:lpstr>
    </vt:vector>
  </TitlesOfParts>
  <Company>The Heathland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bsharma</dc:creator>
  <cp:lastModifiedBy>BSharma</cp:lastModifiedBy>
  <cp:revision>48</cp:revision>
  <dcterms:created xsi:type="dcterms:W3CDTF">2007-09-26T12:52:56Z</dcterms:created>
  <dcterms:modified xsi:type="dcterms:W3CDTF">2011-10-19T14:40:35Z</dcterms:modified>
</cp:coreProperties>
</file>