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activeX/activeX9.xml" ContentType="application/vnd.ms-office.activeX+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activeX/activeX7.xml" ContentType="application/vnd.ms-office.activeX+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activeX/activeX10.xml" ContentType="application/vnd.ms-office.activeX+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activeX/activeX8.xml" ContentType="application/vnd.ms-office.activeX+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5"/>
  </p:notesMasterIdLst>
  <p:handoutMasterIdLst>
    <p:handoutMasterId r:id="rId46"/>
  </p:handoutMasterIdLst>
  <p:sldIdLst>
    <p:sldId id="275" r:id="rId3"/>
    <p:sldId id="256" r:id="rId4"/>
    <p:sldId id="287" r:id="rId5"/>
    <p:sldId id="273" r:id="rId6"/>
    <p:sldId id="257" r:id="rId7"/>
    <p:sldId id="272" r:id="rId8"/>
    <p:sldId id="258" r:id="rId9"/>
    <p:sldId id="288" r:id="rId10"/>
    <p:sldId id="296" r:id="rId11"/>
    <p:sldId id="297" r:id="rId12"/>
    <p:sldId id="298" r:id="rId13"/>
    <p:sldId id="299" r:id="rId14"/>
    <p:sldId id="301" r:id="rId15"/>
    <p:sldId id="302" r:id="rId16"/>
    <p:sldId id="310" r:id="rId17"/>
    <p:sldId id="311" r:id="rId18"/>
    <p:sldId id="312" r:id="rId19"/>
    <p:sldId id="313" r:id="rId20"/>
    <p:sldId id="315" r:id="rId21"/>
    <p:sldId id="286" r:id="rId22"/>
    <p:sldId id="260" r:id="rId23"/>
    <p:sldId id="317" r:id="rId24"/>
    <p:sldId id="318" r:id="rId25"/>
    <p:sldId id="319" r:id="rId26"/>
    <p:sldId id="320" r:id="rId27"/>
    <p:sldId id="321" r:id="rId28"/>
    <p:sldId id="322" r:id="rId29"/>
    <p:sldId id="324" r:id="rId30"/>
    <p:sldId id="325" r:id="rId31"/>
    <p:sldId id="326" r:id="rId32"/>
    <p:sldId id="327" r:id="rId33"/>
    <p:sldId id="263" r:id="rId34"/>
    <p:sldId id="285" r:id="rId35"/>
    <p:sldId id="266" r:id="rId36"/>
    <p:sldId id="267" r:id="rId37"/>
    <p:sldId id="329" r:id="rId38"/>
    <p:sldId id="268" r:id="rId39"/>
    <p:sldId id="328" r:id="rId40"/>
    <p:sldId id="279" r:id="rId41"/>
    <p:sldId id="270" r:id="rId42"/>
    <p:sldId id="262" r:id="rId43"/>
    <p:sldId id="330" r:id="rId44"/>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33CC33"/>
    <a:srgbClr val="FF0000"/>
    <a:srgbClr val="99FF99"/>
    <a:srgbClr val="FF99CC"/>
    <a:srgbClr val="FFCC00"/>
    <a:srgbClr val="0000FF"/>
    <a:srgbClr val="CC33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6" autoAdjust="0"/>
    <p:restoredTop sz="87331" autoAdjust="0"/>
  </p:normalViewPr>
  <p:slideViewPr>
    <p:cSldViewPr>
      <p:cViewPr varScale="1">
        <p:scale>
          <a:sx n="65" d="100"/>
          <a:sy n="65" d="100"/>
        </p:scale>
        <p:origin x="-4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7">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7ACA4587-7149-4182-9AA7-FBB03EB722A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7885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C1A6D1DA-7D30-461D-B681-AAA945FD4D2F}"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GB" smtClean="0"/>
              <a:t>Nadia Habraszewski</a:t>
            </a:r>
          </a:p>
        </p:txBody>
      </p:sp>
      <p:sp>
        <p:nvSpPr>
          <p:cNvPr id="79875" name="Rectangle 3"/>
          <p:cNvSpPr>
            <a:spLocks noGrp="1" noChangeArrowheads="1"/>
          </p:cNvSpPr>
          <p:nvPr>
            <p:ph type="dt" sz="quarter" idx="1"/>
          </p:nvPr>
        </p:nvSpPr>
        <p:spPr>
          <a:noFill/>
        </p:spPr>
        <p:txBody>
          <a:bodyPr/>
          <a:lstStyle/>
          <a:p>
            <a:r>
              <a:rPr lang="en-GB" smtClean="0"/>
              <a:t>HQFT Scaffold</a:t>
            </a:r>
          </a:p>
        </p:txBody>
      </p:sp>
      <p:sp>
        <p:nvSpPr>
          <p:cNvPr id="79876" name="Rectangle 6"/>
          <p:cNvSpPr>
            <a:spLocks noGrp="1" noChangeArrowheads="1"/>
          </p:cNvSpPr>
          <p:nvPr>
            <p:ph type="ftr" sz="quarter" idx="4"/>
          </p:nvPr>
        </p:nvSpPr>
        <p:spPr>
          <a:noFill/>
        </p:spPr>
        <p:txBody>
          <a:bodyPr/>
          <a:lstStyle/>
          <a:p>
            <a:r>
              <a:rPr lang="en-GB" smtClean="0"/>
              <a:t>Featherstone High School</a:t>
            </a:r>
          </a:p>
        </p:txBody>
      </p:sp>
      <p:sp>
        <p:nvSpPr>
          <p:cNvPr id="79877" name="Rectangle 7"/>
          <p:cNvSpPr>
            <a:spLocks noGrp="1" noChangeArrowheads="1"/>
          </p:cNvSpPr>
          <p:nvPr>
            <p:ph type="sldNum" sz="quarter" idx="5"/>
          </p:nvPr>
        </p:nvSpPr>
        <p:spPr>
          <a:noFill/>
        </p:spPr>
        <p:txBody>
          <a:bodyPr/>
          <a:lstStyle/>
          <a:p>
            <a:fld id="{D3BC076D-595F-4373-898A-55C49EDA4B9D}" type="slidenum">
              <a:rPr lang="en-GB" smtClean="0"/>
              <a:pPr/>
              <a:t>1</a:t>
            </a:fld>
            <a:endParaRPr lang="en-GB" smtClean="0"/>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a:ln/>
        </p:spPr>
        <p:txBody>
          <a:bodyPr/>
          <a:lstStyle/>
          <a:p>
            <a:pPr eaLnBrk="1" hangingPunct="1">
              <a:lnSpc>
                <a:spcPct val="80000"/>
              </a:lnSpc>
            </a:pPr>
            <a:r>
              <a:rPr lang="en-GB" smtClean="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eaLnBrk="1" hangingPunct="1">
              <a:lnSpc>
                <a:spcPct val="80000"/>
              </a:lnSpc>
            </a:pPr>
            <a:r>
              <a:rPr lang="en-GB" smtClean="0"/>
              <a:t>The lesson Powerpoint should be mapped into the existing Scheme of Work to ensure that they both tally with one another and sensitive information regarding pupils’ SEN/EAL codes which clearly should not be revealed to the rest of the class but can be included on a printed copy of the Powerpoint presentation given to an observer.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p>
            <a:r>
              <a:rPr lang="en-GB" smtClean="0"/>
              <a:t>Nadia Habraszewski</a:t>
            </a:r>
          </a:p>
        </p:txBody>
      </p:sp>
      <p:sp>
        <p:nvSpPr>
          <p:cNvPr id="91139" name="Rectangle 3"/>
          <p:cNvSpPr>
            <a:spLocks noGrp="1" noChangeArrowheads="1"/>
          </p:cNvSpPr>
          <p:nvPr>
            <p:ph type="dt" sz="quarter" idx="1"/>
          </p:nvPr>
        </p:nvSpPr>
        <p:spPr>
          <a:noFill/>
        </p:spPr>
        <p:txBody>
          <a:bodyPr/>
          <a:lstStyle/>
          <a:p>
            <a:r>
              <a:rPr lang="en-GB" smtClean="0"/>
              <a:t>HQFT Scaffold</a:t>
            </a:r>
          </a:p>
        </p:txBody>
      </p:sp>
      <p:sp>
        <p:nvSpPr>
          <p:cNvPr id="91140" name="Rectangle 6"/>
          <p:cNvSpPr>
            <a:spLocks noGrp="1" noChangeArrowheads="1"/>
          </p:cNvSpPr>
          <p:nvPr>
            <p:ph type="ftr" sz="quarter" idx="4"/>
          </p:nvPr>
        </p:nvSpPr>
        <p:spPr>
          <a:noFill/>
        </p:spPr>
        <p:txBody>
          <a:bodyPr/>
          <a:lstStyle/>
          <a:p>
            <a:r>
              <a:rPr lang="en-GB" smtClean="0"/>
              <a:t>Featherstone High School</a:t>
            </a:r>
          </a:p>
        </p:txBody>
      </p:sp>
      <p:sp>
        <p:nvSpPr>
          <p:cNvPr id="91141" name="Rectangle 7"/>
          <p:cNvSpPr>
            <a:spLocks noGrp="1" noChangeArrowheads="1"/>
          </p:cNvSpPr>
          <p:nvPr>
            <p:ph type="sldNum" sz="quarter" idx="5"/>
          </p:nvPr>
        </p:nvSpPr>
        <p:spPr>
          <a:noFill/>
        </p:spPr>
        <p:txBody>
          <a:bodyPr/>
          <a:lstStyle/>
          <a:p>
            <a:fld id="{F7CEB482-5FF5-4313-9FCB-C95CD19E7766}" type="slidenum">
              <a:rPr lang="en-GB" smtClean="0"/>
              <a:pPr/>
              <a:t>20</a:t>
            </a:fld>
            <a:endParaRPr lang="en-GB" smtClean="0"/>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p>
            <a:r>
              <a:rPr lang="en-GB" smtClean="0"/>
              <a:t>Nadia Habraszewski</a:t>
            </a:r>
          </a:p>
        </p:txBody>
      </p:sp>
      <p:sp>
        <p:nvSpPr>
          <p:cNvPr id="92163" name="Rectangle 3"/>
          <p:cNvSpPr>
            <a:spLocks noGrp="1" noChangeArrowheads="1"/>
          </p:cNvSpPr>
          <p:nvPr>
            <p:ph type="dt" sz="quarter" idx="1"/>
          </p:nvPr>
        </p:nvSpPr>
        <p:spPr>
          <a:noFill/>
        </p:spPr>
        <p:txBody>
          <a:bodyPr/>
          <a:lstStyle/>
          <a:p>
            <a:r>
              <a:rPr lang="en-GB" smtClean="0"/>
              <a:t>HQFT Scaffold</a:t>
            </a:r>
          </a:p>
        </p:txBody>
      </p:sp>
      <p:sp>
        <p:nvSpPr>
          <p:cNvPr id="92164" name="Rectangle 6"/>
          <p:cNvSpPr>
            <a:spLocks noGrp="1" noChangeArrowheads="1"/>
          </p:cNvSpPr>
          <p:nvPr>
            <p:ph type="ftr" sz="quarter" idx="4"/>
          </p:nvPr>
        </p:nvSpPr>
        <p:spPr>
          <a:noFill/>
        </p:spPr>
        <p:txBody>
          <a:bodyPr/>
          <a:lstStyle/>
          <a:p>
            <a:r>
              <a:rPr lang="en-GB" smtClean="0"/>
              <a:t>Featherstone High School</a:t>
            </a:r>
          </a:p>
        </p:txBody>
      </p:sp>
      <p:sp>
        <p:nvSpPr>
          <p:cNvPr id="92165" name="Rectangle 7"/>
          <p:cNvSpPr>
            <a:spLocks noGrp="1" noChangeArrowheads="1"/>
          </p:cNvSpPr>
          <p:nvPr>
            <p:ph type="sldNum" sz="quarter" idx="5"/>
          </p:nvPr>
        </p:nvSpPr>
        <p:spPr>
          <a:noFill/>
        </p:spPr>
        <p:txBody>
          <a:bodyPr/>
          <a:lstStyle/>
          <a:p>
            <a:fld id="{1DF9E0BB-FE2B-4D9B-9B5E-390E8B7FFF94}" type="slidenum">
              <a:rPr lang="en-GB" smtClean="0"/>
              <a:pPr/>
              <a:t>21</a:t>
            </a:fld>
            <a:endParaRPr lang="en-GB" smtClean="0"/>
          </a:p>
        </p:txBody>
      </p:sp>
      <p:sp>
        <p:nvSpPr>
          <p:cNvPr id="92166" name="Rectangle 2"/>
          <p:cNvSpPr>
            <a:spLocks noGrp="1" noRot="1" noChangeAspect="1" noChangeArrowheads="1" noTextEdit="1"/>
          </p:cNvSpPr>
          <p:nvPr>
            <p:ph type="sldImg"/>
          </p:nvPr>
        </p:nvSpPr>
        <p:spPr>
          <a:ln/>
        </p:spPr>
      </p:sp>
      <p:sp>
        <p:nvSpPr>
          <p:cNvPr id="9216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A7F0459-EB10-4841-A6B3-8412FAE27C27}" type="slidenum">
              <a:rPr lang="en-GB" smtClean="0"/>
              <a:pPr/>
              <a:t>22</a:t>
            </a:fld>
            <a:endParaRPr lang="en-GB"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06463" y="4705350"/>
            <a:ext cx="4981575" cy="4457700"/>
          </a:xfrm>
          <a:noFill/>
          <a:ln/>
        </p:spPr>
        <p:txBody>
          <a:bodyPr/>
          <a:lstStyle/>
          <a:p>
            <a:pPr eaLnBrk="1" hangingPunct="1"/>
            <a:r>
              <a:rPr lang="en-GB" b="1" smtClean="0"/>
              <a:t>Photo credit:</a:t>
            </a:r>
            <a:r>
              <a:rPr lang="en-GB" smtClean="0"/>
              <a:t> Clipper Windpower / National Renewable Energy Laboratory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4934B0A-5CFF-495F-ADAD-47866E7707ED}" type="slidenum">
              <a:rPr lang="en-GB" smtClean="0"/>
              <a:pPr/>
              <a:t>27</a:t>
            </a:fld>
            <a:endParaRPr lang="en-GB"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06463" y="4705350"/>
            <a:ext cx="4981575" cy="4457700"/>
          </a:xfrm>
          <a:noFill/>
          <a:ln/>
        </p:spPr>
        <p:txBody>
          <a:bodyPr/>
          <a:lstStyle/>
          <a:p>
            <a:pPr eaLnBrk="1" hangingPunct="1"/>
            <a:r>
              <a:rPr lang="en-GB" b="1" smtClean="0"/>
              <a:t>Teacher notes</a:t>
            </a:r>
          </a:p>
          <a:p>
            <a:pPr eaLnBrk="1" hangingPunct="1"/>
            <a:r>
              <a:rPr lang="en-GB" smtClean="0"/>
              <a:t>This activity extends the idea of simple electromagnetic induction from slides 16 and 19, and explains how slip rings enable a generator to produce alternating current.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800A4F2-C822-4234-B245-FEF0052C4FE9}" type="slidenum">
              <a:rPr lang="en-GB" smtClean="0"/>
              <a:pPr/>
              <a:t>31</a:t>
            </a:fld>
            <a:endParaRPr lang="en-GB"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463" y="4705350"/>
            <a:ext cx="4981575" cy="4457700"/>
          </a:xfrm>
          <a:noFill/>
          <a:ln/>
        </p:spPr>
        <p:txBody>
          <a:bodyPr/>
          <a:lstStyle/>
          <a:p>
            <a:pPr eaLnBrk="1" hangingPunct="1"/>
            <a:r>
              <a:rPr lang="en-GB" b="1" smtClean="0"/>
              <a:t>Teacher notes</a:t>
            </a:r>
          </a:p>
          <a:p>
            <a:pPr eaLnBrk="1" hangingPunct="1"/>
            <a:r>
              <a:rPr lang="en-GB" smtClean="0"/>
              <a:t>Appropriately coloured voting cards could be used with this classification activity to increase class participation.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GB" smtClean="0"/>
              <a:t>Nadia Habraszewski</a:t>
            </a:r>
          </a:p>
        </p:txBody>
      </p:sp>
      <p:sp>
        <p:nvSpPr>
          <p:cNvPr id="97283" name="Rectangle 3"/>
          <p:cNvSpPr>
            <a:spLocks noGrp="1" noChangeArrowheads="1"/>
          </p:cNvSpPr>
          <p:nvPr>
            <p:ph type="dt" sz="quarter" idx="1"/>
          </p:nvPr>
        </p:nvSpPr>
        <p:spPr>
          <a:noFill/>
        </p:spPr>
        <p:txBody>
          <a:bodyPr/>
          <a:lstStyle/>
          <a:p>
            <a:r>
              <a:rPr lang="en-GB" smtClean="0"/>
              <a:t>HQFT Scaffold</a:t>
            </a:r>
          </a:p>
        </p:txBody>
      </p:sp>
      <p:sp>
        <p:nvSpPr>
          <p:cNvPr id="97284" name="Rectangle 6"/>
          <p:cNvSpPr>
            <a:spLocks noGrp="1" noChangeArrowheads="1"/>
          </p:cNvSpPr>
          <p:nvPr>
            <p:ph type="ftr" sz="quarter" idx="4"/>
          </p:nvPr>
        </p:nvSpPr>
        <p:spPr>
          <a:noFill/>
        </p:spPr>
        <p:txBody>
          <a:bodyPr/>
          <a:lstStyle/>
          <a:p>
            <a:r>
              <a:rPr lang="en-GB" smtClean="0"/>
              <a:t>Featherstone High School</a:t>
            </a:r>
          </a:p>
        </p:txBody>
      </p:sp>
      <p:sp>
        <p:nvSpPr>
          <p:cNvPr id="97285" name="Rectangle 7"/>
          <p:cNvSpPr>
            <a:spLocks noGrp="1" noChangeArrowheads="1"/>
          </p:cNvSpPr>
          <p:nvPr>
            <p:ph type="sldNum" sz="quarter" idx="5"/>
          </p:nvPr>
        </p:nvSpPr>
        <p:spPr>
          <a:noFill/>
        </p:spPr>
        <p:txBody>
          <a:bodyPr/>
          <a:lstStyle/>
          <a:p>
            <a:fld id="{E22E5CBC-96E8-4B62-857E-A37A9025630B}" type="slidenum">
              <a:rPr lang="en-GB" smtClean="0"/>
              <a:pPr/>
              <a:t>32</a:t>
            </a:fld>
            <a:endParaRPr lang="en-GB" smtClean="0"/>
          </a:p>
        </p:txBody>
      </p:sp>
      <p:sp>
        <p:nvSpPr>
          <p:cNvPr id="97286" name="Rectangle 2"/>
          <p:cNvSpPr>
            <a:spLocks noGrp="1" noRot="1" noChangeAspect="1" noChangeArrowheads="1" noTextEdit="1"/>
          </p:cNvSpPr>
          <p:nvPr>
            <p:ph type="sldImg"/>
          </p:nvPr>
        </p:nvSpPr>
        <p:spPr>
          <a:ln/>
        </p:spPr>
      </p:sp>
      <p:sp>
        <p:nvSpPr>
          <p:cNvPr id="972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r>
              <a:rPr lang="en-GB" smtClean="0"/>
              <a:t>Nadia Habraszewski</a:t>
            </a:r>
          </a:p>
        </p:txBody>
      </p:sp>
      <p:sp>
        <p:nvSpPr>
          <p:cNvPr id="99331" name="Rectangle 3"/>
          <p:cNvSpPr>
            <a:spLocks noGrp="1" noChangeArrowheads="1"/>
          </p:cNvSpPr>
          <p:nvPr>
            <p:ph type="dt" sz="quarter" idx="1"/>
          </p:nvPr>
        </p:nvSpPr>
        <p:spPr>
          <a:noFill/>
        </p:spPr>
        <p:txBody>
          <a:bodyPr/>
          <a:lstStyle/>
          <a:p>
            <a:r>
              <a:rPr lang="en-GB" smtClean="0"/>
              <a:t>HQFT Scaffold</a:t>
            </a:r>
          </a:p>
        </p:txBody>
      </p:sp>
      <p:sp>
        <p:nvSpPr>
          <p:cNvPr id="99332" name="Rectangle 6"/>
          <p:cNvSpPr>
            <a:spLocks noGrp="1" noChangeArrowheads="1"/>
          </p:cNvSpPr>
          <p:nvPr>
            <p:ph type="ftr" sz="quarter" idx="4"/>
          </p:nvPr>
        </p:nvSpPr>
        <p:spPr>
          <a:noFill/>
        </p:spPr>
        <p:txBody>
          <a:bodyPr/>
          <a:lstStyle/>
          <a:p>
            <a:r>
              <a:rPr lang="en-GB" smtClean="0"/>
              <a:t>Featherstone High School</a:t>
            </a:r>
          </a:p>
        </p:txBody>
      </p:sp>
      <p:sp>
        <p:nvSpPr>
          <p:cNvPr id="99333" name="Rectangle 7"/>
          <p:cNvSpPr>
            <a:spLocks noGrp="1" noChangeArrowheads="1"/>
          </p:cNvSpPr>
          <p:nvPr>
            <p:ph type="sldNum" sz="quarter" idx="5"/>
          </p:nvPr>
        </p:nvSpPr>
        <p:spPr>
          <a:noFill/>
        </p:spPr>
        <p:txBody>
          <a:bodyPr/>
          <a:lstStyle/>
          <a:p>
            <a:fld id="{C9C16A61-FE76-449B-8E46-C7A27F089861}" type="slidenum">
              <a:rPr lang="en-GB" smtClean="0"/>
              <a:pPr/>
              <a:t>33</a:t>
            </a:fld>
            <a:endParaRPr lang="en-GB"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GB" smtClean="0"/>
              <a:t>Nadia Habraszewski</a:t>
            </a:r>
          </a:p>
        </p:txBody>
      </p:sp>
      <p:sp>
        <p:nvSpPr>
          <p:cNvPr id="100355" name="Rectangle 3"/>
          <p:cNvSpPr>
            <a:spLocks noGrp="1" noChangeArrowheads="1"/>
          </p:cNvSpPr>
          <p:nvPr>
            <p:ph type="dt" sz="quarter" idx="1"/>
          </p:nvPr>
        </p:nvSpPr>
        <p:spPr>
          <a:noFill/>
        </p:spPr>
        <p:txBody>
          <a:bodyPr/>
          <a:lstStyle/>
          <a:p>
            <a:r>
              <a:rPr lang="en-GB" smtClean="0"/>
              <a:t>HQFT Scaffold</a:t>
            </a:r>
          </a:p>
        </p:txBody>
      </p:sp>
      <p:sp>
        <p:nvSpPr>
          <p:cNvPr id="100356" name="Rectangle 6"/>
          <p:cNvSpPr>
            <a:spLocks noGrp="1" noChangeArrowheads="1"/>
          </p:cNvSpPr>
          <p:nvPr>
            <p:ph type="ftr" sz="quarter" idx="4"/>
          </p:nvPr>
        </p:nvSpPr>
        <p:spPr>
          <a:noFill/>
        </p:spPr>
        <p:txBody>
          <a:bodyPr/>
          <a:lstStyle/>
          <a:p>
            <a:r>
              <a:rPr lang="en-GB" smtClean="0"/>
              <a:t>Featherstone High School</a:t>
            </a:r>
          </a:p>
        </p:txBody>
      </p:sp>
      <p:sp>
        <p:nvSpPr>
          <p:cNvPr id="100357" name="Rectangle 7"/>
          <p:cNvSpPr>
            <a:spLocks noGrp="1" noChangeArrowheads="1"/>
          </p:cNvSpPr>
          <p:nvPr>
            <p:ph type="sldNum" sz="quarter" idx="5"/>
          </p:nvPr>
        </p:nvSpPr>
        <p:spPr>
          <a:noFill/>
        </p:spPr>
        <p:txBody>
          <a:bodyPr/>
          <a:lstStyle/>
          <a:p>
            <a:fld id="{C2122591-B14A-4C43-B017-BF2F09D59CF3}" type="slidenum">
              <a:rPr lang="en-GB" smtClean="0"/>
              <a:pPr/>
              <a:t>34</a:t>
            </a:fld>
            <a:endParaRPr lang="en-GB" smtClean="0"/>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GB" smtClean="0"/>
              <a:t>Nadia Habraszewski</a:t>
            </a:r>
          </a:p>
        </p:txBody>
      </p:sp>
      <p:sp>
        <p:nvSpPr>
          <p:cNvPr id="101379" name="Rectangle 3"/>
          <p:cNvSpPr>
            <a:spLocks noGrp="1" noChangeArrowheads="1"/>
          </p:cNvSpPr>
          <p:nvPr>
            <p:ph type="dt" sz="quarter" idx="1"/>
          </p:nvPr>
        </p:nvSpPr>
        <p:spPr>
          <a:noFill/>
        </p:spPr>
        <p:txBody>
          <a:bodyPr/>
          <a:lstStyle/>
          <a:p>
            <a:r>
              <a:rPr lang="en-GB" smtClean="0"/>
              <a:t>HQFT Scaffold</a:t>
            </a:r>
          </a:p>
        </p:txBody>
      </p:sp>
      <p:sp>
        <p:nvSpPr>
          <p:cNvPr id="101380" name="Rectangle 6"/>
          <p:cNvSpPr>
            <a:spLocks noGrp="1" noChangeArrowheads="1"/>
          </p:cNvSpPr>
          <p:nvPr>
            <p:ph type="ftr" sz="quarter" idx="4"/>
          </p:nvPr>
        </p:nvSpPr>
        <p:spPr>
          <a:noFill/>
        </p:spPr>
        <p:txBody>
          <a:bodyPr/>
          <a:lstStyle/>
          <a:p>
            <a:r>
              <a:rPr lang="en-GB" smtClean="0"/>
              <a:t>Featherstone High School</a:t>
            </a:r>
          </a:p>
        </p:txBody>
      </p:sp>
      <p:sp>
        <p:nvSpPr>
          <p:cNvPr id="101381" name="Rectangle 7"/>
          <p:cNvSpPr>
            <a:spLocks noGrp="1" noChangeArrowheads="1"/>
          </p:cNvSpPr>
          <p:nvPr>
            <p:ph type="sldNum" sz="quarter" idx="5"/>
          </p:nvPr>
        </p:nvSpPr>
        <p:spPr>
          <a:noFill/>
        </p:spPr>
        <p:txBody>
          <a:bodyPr/>
          <a:lstStyle/>
          <a:p>
            <a:fld id="{A948D0E5-4307-4407-AC7E-CEB219D77BDF}" type="slidenum">
              <a:rPr lang="en-GB" smtClean="0"/>
              <a:pPr/>
              <a:t>35</a:t>
            </a:fld>
            <a:endParaRPr lang="en-GB" smtClean="0"/>
          </a:p>
        </p:txBody>
      </p:sp>
      <p:sp>
        <p:nvSpPr>
          <p:cNvPr id="101382" name="Rectangle 2"/>
          <p:cNvSpPr>
            <a:spLocks noGrp="1" noRot="1" noChangeAspect="1" noChangeArrowheads="1" noTextEdit="1"/>
          </p:cNvSpPr>
          <p:nvPr>
            <p:ph type="sldImg"/>
          </p:nvPr>
        </p:nvSpPr>
        <p:spPr>
          <a:ln/>
        </p:spPr>
      </p:sp>
      <p:sp>
        <p:nvSpPr>
          <p:cNvPr id="1013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GB" smtClean="0"/>
              <a:t>Nadia Habraszewski</a:t>
            </a:r>
          </a:p>
        </p:txBody>
      </p:sp>
      <p:sp>
        <p:nvSpPr>
          <p:cNvPr id="102403" name="Rectangle 3"/>
          <p:cNvSpPr>
            <a:spLocks noGrp="1" noChangeArrowheads="1"/>
          </p:cNvSpPr>
          <p:nvPr>
            <p:ph type="dt" sz="quarter" idx="1"/>
          </p:nvPr>
        </p:nvSpPr>
        <p:spPr>
          <a:noFill/>
        </p:spPr>
        <p:txBody>
          <a:bodyPr/>
          <a:lstStyle/>
          <a:p>
            <a:r>
              <a:rPr lang="en-GB" smtClean="0"/>
              <a:t>HQFT Scaffold</a:t>
            </a:r>
          </a:p>
        </p:txBody>
      </p:sp>
      <p:sp>
        <p:nvSpPr>
          <p:cNvPr id="102404" name="Rectangle 6"/>
          <p:cNvSpPr>
            <a:spLocks noGrp="1" noChangeArrowheads="1"/>
          </p:cNvSpPr>
          <p:nvPr>
            <p:ph type="ftr" sz="quarter" idx="4"/>
          </p:nvPr>
        </p:nvSpPr>
        <p:spPr>
          <a:noFill/>
        </p:spPr>
        <p:txBody>
          <a:bodyPr/>
          <a:lstStyle/>
          <a:p>
            <a:r>
              <a:rPr lang="en-GB" smtClean="0"/>
              <a:t>Featherstone High School</a:t>
            </a:r>
          </a:p>
        </p:txBody>
      </p:sp>
      <p:sp>
        <p:nvSpPr>
          <p:cNvPr id="102405" name="Rectangle 7"/>
          <p:cNvSpPr>
            <a:spLocks noGrp="1" noChangeArrowheads="1"/>
          </p:cNvSpPr>
          <p:nvPr>
            <p:ph type="sldNum" sz="quarter" idx="5"/>
          </p:nvPr>
        </p:nvSpPr>
        <p:spPr>
          <a:noFill/>
        </p:spPr>
        <p:txBody>
          <a:bodyPr/>
          <a:lstStyle/>
          <a:p>
            <a:fld id="{D180DB60-3C7C-4C42-B48D-897C9D5C7B3E}" type="slidenum">
              <a:rPr lang="en-GB" smtClean="0"/>
              <a:pPr/>
              <a:t>37</a:t>
            </a:fld>
            <a:endParaRPr lang="en-GB" smtClean="0"/>
          </a:p>
        </p:txBody>
      </p:sp>
      <p:sp>
        <p:nvSpPr>
          <p:cNvPr id="102406" name="Rectangle 2"/>
          <p:cNvSpPr>
            <a:spLocks noGrp="1" noRot="1" noChangeAspect="1" noChangeArrowheads="1" noTextEdit="1"/>
          </p:cNvSpPr>
          <p:nvPr>
            <p:ph type="sldImg"/>
          </p:nvPr>
        </p:nvSpPr>
        <p:spPr>
          <a:ln/>
        </p:spPr>
      </p:sp>
      <p:sp>
        <p:nvSpPr>
          <p:cNvPr id="102407"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GB" smtClean="0"/>
              <a:t>Nadia Habraszewski</a:t>
            </a:r>
          </a:p>
        </p:txBody>
      </p:sp>
      <p:sp>
        <p:nvSpPr>
          <p:cNvPr id="80899" name="Rectangle 3"/>
          <p:cNvSpPr>
            <a:spLocks noGrp="1" noChangeArrowheads="1"/>
          </p:cNvSpPr>
          <p:nvPr>
            <p:ph type="dt" sz="quarter" idx="1"/>
          </p:nvPr>
        </p:nvSpPr>
        <p:spPr>
          <a:noFill/>
        </p:spPr>
        <p:txBody>
          <a:bodyPr/>
          <a:lstStyle/>
          <a:p>
            <a:r>
              <a:rPr lang="en-GB" smtClean="0"/>
              <a:t>HQFT Scaffold</a:t>
            </a:r>
          </a:p>
        </p:txBody>
      </p:sp>
      <p:sp>
        <p:nvSpPr>
          <p:cNvPr id="80900" name="Rectangle 6"/>
          <p:cNvSpPr>
            <a:spLocks noGrp="1" noChangeArrowheads="1"/>
          </p:cNvSpPr>
          <p:nvPr>
            <p:ph type="ftr" sz="quarter" idx="4"/>
          </p:nvPr>
        </p:nvSpPr>
        <p:spPr>
          <a:noFill/>
        </p:spPr>
        <p:txBody>
          <a:bodyPr/>
          <a:lstStyle/>
          <a:p>
            <a:r>
              <a:rPr lang="en-GB" smtClean="0"/>
              <a:t>Featherstone High School</a:t>
            </a:r>
          </a:p>
        </p:txBody>
      </p:sp>
      <p:sp>
        <p:nvSpPr>
          <p:cNvPr id="80901" name="Rectangle 7"/>
          <p:cNvSpPr>
            <a:spLocks noGrp="1" noChangeArrowheads="1"/>
          </p:cNvSpPr>
          <p:nvPr>
            <p:ph type="sldNum" sz="quarter" idx="5"/>
          </p:nvPr>
        </p:nvSpPr>
        <p:spPr>
          <a:noFill/>
        </p:spPr>
        <p:txBody>
          <a:bodyPr/>
          <a:lstStyle/>
          <a:p>
            <a:fld id="{2B2380FE-C75D-4BCE-87C9-2F026C7FA350}" type="slidenum">
              <a:rPr lang="en-GB" smtClean="0"/>
              <a:pPr/>
              <a:t>2</a:t>
            </a:fld>
            <a:endParaRPr lang="en-GB" smtClean="0"/>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GB" smtClean="0"/>
              <a:t>Nadia Habraszewski</a:t>
            </a:r>
          </a:p>
        </p:txBody>
      </p:sp>
      <p:sp>
        <p:nvSpPr>
          <p:cNvPr id="103427" name="Rectangle 3"/>
          <p:cNvSpPr>
            <a:spLocks noGrp="1" noChangeArrowheads="1"/>
          </p:cNvSpPr>
          <p:nvPr>
            <p:ph type="dt" sz="quarter" idx="1"/>
          </p:nvPr>
        </p:nvSpPr>
        <p:spPr>
          <a:noFill/>
        </p:spPr>
        <p:txBody>
          <a:bodyPr/>
          <a:lstStyle/>
          <a:p>
            <a:r>
              <a:rPr lang="en-GB" smtClean="0"/>
              <a:t>HQFT Scaffold</a:t>
            </a:r>
          </a:p>
        </p:txBody>
      </p:sp>
      <p:sp>
        <p:nvSpPr>
          <p:cNvPr id="103428" name="Rectangle 6"/>
          <p:cNvSpPr>
            <a:spLocks noGrp="1" noChangeArrowheads="1"/>
          </p:cNvSpPr>
          <p:nvPr>
            <p:ph type="ftr" sz="quarter" idx="4"/>
          </p:nvPr>
        </p:nvSpPr>
        <p:spPr>
          <a:noFill/>
        </p:spPr>
        <p:txBody>
          <a:bodyPr/>
          <a:lstStyle/>
          <a:p>
            <a:r>
              <a:rPr lang="en-GB" smtClean="0"/>
              <a:t>Featherstone High School</a:t>
            </a:r>
          </a:p>
        </p:txBody>
      </p:sp>
      <p:sp>
        <p:nvSpPr>
          <p:cNvPr id="103429" name="Rectangle 7"/>
          <p:cNvSpPr>
            <a:spLocks noGrp="1" noChangeArrowheads="1"/>
          </p:cNvSpPr>
          <p:nvPr>
            <p:ph type="sldNum" sz="quarter" idx="5"/>
          </p:nvPr>
        </p:nvSpPr>
        <p:spPr>
          <a:noFill/>
        </p:spPr>
        <p:txBody>
          <a:bodyPr/>
          <a:lstStyle/>
          <a:p>
            <a:fld id="{7F83B989-E85A-44D1-8933-F0194E5EC803}" type="slidenum">
              <a:rPr lang="en-GB" smtClean="0"/>
              <a:pPr/>
              <a:t>39</a:t>
            </a:fld>
            <a:endParaRPr lang="en-GB" smtClean="0"/>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GB" smtClean="0"/>
              <a:t>Nadia Habraszewski</a:t>
            </a:r>
          </a:p>
        </p:txBody>
      </p:sp>
      <p:sp>
        <p:nvSpPr>
          <p:cNvPr id="104451" name="Rectangle 3"/>
          <p:cNvSpPr>
            <a:spLocks noGrp="1" noChangeArrowheads="1"/>
          </p:cNvSpPr>
          <p:nvPr>
            <p:ph type="dt" sz="quarter" idx="1"/>
          </p:nvPr>
        </p:nvSpPr>
        <p:spPr>
          <a:noFill/>
        </p:spPr>
        <p:txBody>
          <a:bodyPr/>
          <a:lstStyle/>
          <a:p>
            <a:r>
              <a:rPr lang="en-GB" smtClean="0"/>
              <a:t>HQFT Scaffold</a:t>
            </a:r>
          </a:p>
        </p:txBody>
      </p:sp>
      <p:sp>
        <p:nvSpPr>
          <p:cNvPr id="104452" name="Rectangle 6"/>
          <p:cNvSpPr>
            <a:spLocks noGrp="1" noChangeArrowheads="1"/>
          </p:cNvSpPr>
          <p:nvPr>
            <p:ph type="ftr" sz="quarter" idx="4"/>
          </p:nvPr>
        </p:nvSpPr>
        <p:spPr>
          <a:noFill/>
        </p:spPr>
        <p:txBody>
          <a:bodyPr/>
          <a:lstStyle/>
          <a:p>
            <a:r>
              <a:rPr lang="en-GB" smtClean="0"/>
              <a:t>Featherstone High School</a:t>
            </a:r>
          </a:p>
        </p:txBody>
      </p:sp>
      <p:sp>
        <p:nvSpPr>
          <p:cNvPr id="104453" name="Rectangle 7"/>
          <p:cNvSpPr>
            <a:spLocks noGrp="1" noChangeArrowheads="1"/>
          </p:cNvSpPr>
          <p:nvPr>
            <p:ph type="sldNum" sz="quarter" idx="5"/>
          </p:nvPr>
        </p:nvSpPr>
        <p:spPr>
          <a:noFill/>
        </p:spPr>
        <p:txBody>
          <a:bodyPr/>
          <a:lstStyle/>
          <a:p>
            <a:fld id="{975906E1-F06F-42D7-A098-61D7171204A1}" type="slidenum">
              <a:rPr lang="en-GB" smtClean="0"/>
              <a:pPr/>
              <a:t>40</a:t>
            </a:fld>
            <a:endParaRPr lang="en-GB" smtClean="0"/>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p>
            <a:r>
              <a:rPr lang="en-GB" smtClean="0"/>
              <a:t>Nadia Habraszewski</a:t>
            </a:r>
          </a:p>
        </p:txBody>
      </p:sp>
      <p:sp>
        <p:nvSpPr>
          <p:cNvPr id="105475" name="Rectangle 3"/>
          <p:cNvSpPr>
            <a:spLocks noGrp="1" noChangeArrowheads="1"/>
          </p:cNvSpPr>
          <p:nvPr>
            <p:ph type="dt" sz="quarter" idx="1"/>
          </p:nvPr>
        </p:nvSpPr>
        <p:spPr>
          <a:noFill/>
        </p:spPr>
        <p:txBody>
          <a:bodyPr/>
          <a:lstStyle/>
          <a:p>
            <a:r>
              <a:rPr lang="en-GB" smtClean="0"/>
              <a:t>HQFT Scaffold</a:t>
            </a:r>
          </a:p>
        </p:txBody>
      </p:sp>
      <p:sp>
        <p:nvSpPr>
          <p:cNvPr id="105476" name="Rectangle 6"/>
          <p:cNvSpPr>
            <a:spLocks noGrp="1" noChangeArrowheads="1"/>
          </p:cNvSpPr>
          <p:nvPr>
            <p:ph type="ftr" sz="quarter" idx="4"/>
          </p:nvPr>
        </p:nvSpPr>
        <p:spPr>
          <a:noFill/>
        </p:spPr>
        <p:txBody>
          <a:bodyPr/>
          <a:lstStyle/>
          <a:p>
            <a:r>
              <a:rPr lang="en-GB" smtClean="0"/>
              <a:t>Featherstone High School</a:t>
            </a:r>
          </a:p>
        </p:txBody>
      </p:sp>
      <p:sp>
        <p:nvSpPr>
          <p:cNvPr id="105477" name="Rectangle 7"/>
          <p:cNvSpPr>
            <a:spLocks noGrp="1" noChangeArrowheads="1"/>
          </p:cNvSpPr>
          <p:nvPr>
            <p:ph type="sldNum" sz="quarter" idx="5"/>
          </p:nvPr>
        </p:nvSpPr>
        <p:spPr>
          <a:noFill/>
        </p:spPr>
        <p:txBody>
          <a:bodyPr/>
          <a:lstStyle/>
          <a:p>
            <a:fld id="{EAF41CA7-86E9-4284-90B8-1748EFACA94B}" type="slidenum">
              <a:rPr lang="en-GB" smtClean="0"/>
              <a:pPr/>
              <a:t>41</a:t>
            </a:fld>
            <a:endParaRPr lang="en-GB" smtClean="0"/>
          </a:p>
        </p:txBody>
      </p:sp>
      <p:sp>
        <p:nvSpPr>
          <p:cNvPr id="105478" name="Rectangle 2"/>
          <p:cNvSpPr>
            <a:spLocks noGrp="1" noRot="1" noChangeAspect="1" noChangeArrowheads="1" noTextEdit="1"/>
          </p:cNvSpPr>
          <p:nvPr>
            <p:ph type="sldImg"/>
          </p:nvPr>
        </p:nvSpPr>
        <p:spPr>
          <a:ln/>
        </p:spPr>
      </p:sp>
      <p:sp>
        <p:nvSpPr>
          <p:cNvPr id="105479"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r>
              <a:rPr lang="en-GB" smtClean="0"/>
              <a:t>Nadia Habraszewski</a:t>
            </a:r>
          </a:p>
        </p:txBody>
      </p:sp>
      <p:sp>
        <p:nvSpPr>
          <p:cNvPr id="81923" name="Rectangle 3"/>
          <p:cNvSpPr>
            <a:spLocks noGrp="1" noChangeArrowheads="1"/>
          </p:cNvSpPr>
          <p:nvPr>
            <p:ph type="dt" sz="quarter" idx="1"/>
          </p:nvPr>
        </p:nvSpPr>
        <p:spPr>
          <a:noFill/>
        </p:spPr>
        <p:txBody>
          <a:bodyPr/>
          <a:lstStyle/>
          <a:p>
            <a:r>
              <a:rPr lang="en-GB" smtClean="0"/>
              <a:t>HQFT Scaffold</a:t>
            </a:r>
          </a:p>
        </p:txBody>
      </p:sp>
      <p:sp>
        <p:nvSpPr>
          <p:cNvPr id="81924" name="Rectangle 6"/>
          <p:cNvSpPr>
            <a:spLocks noGrp="1" noChangeArrowheads="1"/>
          </p:cNvSpPr>
          <p:nvPr>
            <p:ph type="ftr" sz="quarter" idx="4"/>
          </p:nvPr>
        </p:nvSpPr>
        <p:spPr>
          <a:noFill/>
        </p:spPr>
        <p:txBody>
          <a:bodyPr/>
          <a:lstStyle/>
          <a:p>
            <a:r>
              <a:rPr lang="en-GB" smtClean="0"/>
              <a:t>Featherstone High School</a:t>
            </a:r>
          </a:p>
        </p:txBody>
      </p:sp>
      <p:sp>
        <p:nvSpPr>
          <p:cNvPr id="81925" name="Rectangle 7"/>
          <p:cNvSpPr>
            <a:spLocks noGrp="1" noChangeArrowheads="1"/>
          </p:cNvSpPr>
          <p:nvPr>
            <p:ph type="sldNum" sz="quarter" idx="5"/>
          </p:nvPr>
        </p:nvSpPr>
        <p:spPr>
          <a:noFill/>
        </p:spPr>
        <p:txBody>
          <a:bodyPr/>
          <a:lstStyle/>
          <a:p>
            <a:fld id="{B9B701BF-B23A-4B09-989D-9A0FE62AAEF2}" type="slidenum">
              <a:rPr lang="en-GB" smtClean="0"/>
              <a:pPr/>
              <a:t>4</a:t>
            </a:fld>
            <a:endParaRPr lang="en-GB" smtClean="0"/>
          </a:p>
        </p:txBody>
      </p:sp>
      <p:sp>
        <p:nvSpPr>
          <p:cNvPr id="81926" name="Rectangle 2"/>
          <p:cNvSpPr>
            <a:spLocks noGrp="1" noRot="1" noChangeAspect="1" noChangeArrowheads="1" noTextEdit="1"/>
          </p:cNvSpPr>
          <p:nvPr>
            <p:ph type="sldImg"/>
          </p:nvPr>
        </p:nvSpPr>
        <p:spPr>
          <a:ln/>
        </p:spPr>
      </p:sp>
      <p:sp>
        <p:nvSpPr>
          <p:cNvPr id="81927"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GB" smtClean="0"/>
              <a:t>Nadia Habraszewski</a:t>
            </a:r>
          </a:p>
        </p:txBody>
      </p:sp>
      <p:sp>
        <p:nvSpPr>
          <p:cNvPr id="82947" name="Rectangle 3"/>
          <p:cNvSpPr>
            <a:spLocks noGrp="1" noChangeArrowheads="1"/>
          </p:cNvSpPr>
          <p:nvPr>
            <p:ph type="dt" sz="quarter" idx="1"/>
          </p:nvPr>
        </p:nvSpPr>
        <p:spPr>
          <a:noFill/>
        </p:spPr>
        <p:txBody>
          <a:bodyPr/>
          <a:lstStyle/>
          <a:p>
            <a:r>
              <a:rPr lang="en-GB" smtClean="0"/>
              <a:t>HQFT Scaffold</a:t>
            </a:r>
          </a:p>
        </p:txBody>
      </p:sp>
      <p:sp>
        <p:nvSpPr>
          <p:cNvPr id="82948" name="Rectangle 6"/>
          <p:cNvSpPr>
            <a:spLocks noGrp="1" noChangeArrowheads="1"/>
          </p:cNvSpPr>
          <p:nvPr>
            <p:ph type="ftr" sz="quarter" idx="4"/>
          </p:nvPr>
        </p:nvSpPr>
        <p:spPr>
          <a:noFill/>
        </p:spPr>
        <p:txBody>
          <a:bodyPr/>
          <a:lstStyle/>
          <a:p>
            <a:r>
              <a:rPr lang="en-GB" smtClean="0"/>
              <a:t>Featherstone High School</a:t>
            </a:r>
          </a:p>
        </p:txBody>
      </p:sp>
      <p:sp>
        <p:nvSpPr>
          <p:cNvPr id="82949" name="Rectangle 7"/>
          <p:cNvSpPr>
            <a:spLocks noGrp="1" noChangeArrowheads="1"/>
          </p:cNvSpPr>
          <p:nvPr>
            <p:ph type="sldNum" sz="quarter" idx="5"/>
          </p:nvPr>
        </p:nvSpPr>
        <p:spPr>
          <a:noFill/>
        </p:spPr>
        <p:txBody>
          <a:bodyPr/>
          <a:lstStyle/>
          <a:p>
            <a:fld id="{260EFFBC-582E-4D55-A91A-F4FEF86D7548}" type="slidenum">
              <a:rPr lang="en-GB" smtClean="0"/>
              <a:pPr/>
              <a:t>5</a:t>
            </a:fld>
            <a:endParaRPr lang="en-GB" smtClean="0"/>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GB" smtClean="0"/>
              <a:t>Nadia Habraszewski</a:t>
            </a:r>
          </a:p>
        </p:txBody>
      </p:sp>
      <p:sp>
        <p:nvSpPr>
          <p:cNvPr id="83971" name="Rectangle 3"/>
          <p:cNvSpPr>
            <a:spLocks noGrp="1" noChangeArrowheads="1"/>
          </p:cNvSpPr>
          <p:nvPr>
            <p:ph type="dt" sz="quarter" idx="1"/>
          </p:nvPr>
        </p:nvSpPr>
        <p:spPr>
          <a:noFill/>
        </p:spPr>
        <p:txBody>
          <a:bodyPr/>
          <a:lstStyle/>
          <a:p>
            <a:r>
              <a:rPr lang="en-GB" smtClean="0"/>
              <a:t>HQFT Scaffold</a:t>
            </a:r>
          </a:p>
        </p:txBody>
      </p:sp>
      <p:sp>
        <p:nvSpPr>
          <p:cNvPr id="83972" name="Rectangle 6"/>
          <p:cNvSpPr>
            <a:spLocks noGrp="1" noChangeArrowheads="1"/>
          </p:cNvSpPr>
          <p:nvPr>
            <p:ph type="ftr" sz="quarter" idx="4"/>
          </p:nvPr>
        </p:nvSpPr>
        <p:spPr>
          <a:noFill/>
        </p:spPr>
        <p:txBody>
          <a:bodyPr/>
          <a:lstStyle/>
          <a:p>
            <a:r>
              <a:rPr lang="en-GB" smtClean="0"/>
              <a:t>Featherstone High School</a:t>
            </a:r>
          </a:p>
        </p:txBody>
      </p:sp>
      <p:sp>
        <p:nvSpPr>
          <p:cNvPr id="83973" name="Rectangle 7"/>
          <p:cNvSpPr>
            <a:spLocks noGrp="1" noChangeArrowheads="1"/>
          </p:cNvSpPr>
          <p:nvPr>
            <p:ph type="sldNum" sz="quarter" idx="5"/>
          </p:nvPr>
        </p:nvSpPr>
        <p:spPr>
          <a:noFill/>
        </p:spPr>
        <p:txBody>
          <a:bodyPr/>
          <a:lstStyle/>
          <a:p>
            <a:fld id="{A14E32A1-E863-4C61-AFC6-ED7765BD1539}" type="slidenum">
              <a:rPr lang="en-GB" smtClean="0"/>
              <a:pPr/>
              <a:t>6</a:t>
            </a:fld>
            <a:endParaRPr lang="en-GB" smtClean="0"/>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p>
            <a:r>
              <a:rPr lang="en-GB" smtClean="0"/>
              <a:t>Nadia Habraszewski</a:t>
            </a:r>
          </a:p>
        </p:txBody>
      </p:sp>
      <p:sp>
        <p:nvSpPr>
          <p:cNvPr id="84995" name="Rectangle 3"/>
          <p:cNvSpPr>
            <a:spLocks noGrp="1" noChangeArrowheads="1"/>
          </p:cNvSpPr>
          <p:nvPr>
            <p:ph type="dt" sz="quarter" idx="1"/>
          </p:nvPr>
        </p:nvSpPr>
        <p:spPr>
          <a:noFill/>
        </p:spPr>
        <p:txBody>
          <a:bodyPr/>
          <a:lstStyle/>
          <a:p>
            <a:r>
              <a:rPr lang="en-GB" smtClean="0"/>
              <a:t>HQFT Scaffold</a:t>
            </a:r>
          </a:p>
        </p:txBody>
      </p:sp>
      <p:sp>
        <p:nvSpPr>
          <p:cNvPr id="84996" name="Rectangle 6"/>
          <p:cNvSpPr>
            <a:spLocks noGrp="1" noChangeArrowheads="1"/>
          </p:cNvSpPr>
          <p:nvPr>
            <p:ph type="ftr" sz="quarter" idx="4"/>
          </p:nvPr>
        </p:nvSpPr>
        <p:spPr>
          <a:noFill/>
        </p:spPr>
        <p:txBody>
          <a:bodyPr/>
          <a:lstStyle/>
          <a:p>
            <a:r>
              <a:rPr lang="en-GB" smtClean="0"/>
              <a:t>Featherstone High School</a:t>
            </a:r>
          </a:p>
        </p:txBody>
      </p:sp>
      <p:sp>
        <p:nvSpPr>
          <p:cNvPr id="84997" name="Rectangle 7"/>
          <p:cNvSpPr>
            <a:spLocks noGrp="1" noChangeArrowheads="1"/>
          </p:cNvSpPr>
          <p:nvPr>
            <p:ph type="sldNum" sz="quarter" idx="5"/>
          </p:nvPr>
        </p:nvSpPr>
        <p:spPr>
          <a:noFill/>
        </p:spPr>
        <p:txBody>
          <a:bodyPr/>
          <a:lstStyle/>
          <a:p>
            <a:fld id="{AAE67B8B-A9EB-437F-94B1-20EF5F745E7E}" type="slidenum">
              <a:rPr lang="en-GB" smtClean="0"/>
              <a:pPr/>
              <a:t>7</a:t>
            </a:fld>
            <a:endParaRPr lang="en-GB" smtClean="0"/>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7278487-BAA2-409E-9F97-19449011EBF1}" type="slidenum">
              <a:rPr lang="en-GB" smtClean="0"/>
              <a:pPr/>
              <a:t>13</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06463" y="4705350"/>
            <a:ext cx="4981575" cy="4457700"/>
          </a:xfrm>
          <a:noFill/>
          <a:ln/>
        </p:spPr>
        <p:txBody>
          <a:bodyPr/>
          <a:lstStyle/>
          <a:p>
            <a:pPr eaLnBrk="1" hangingPunct="1"/>
            <a:r>
              <a:rPr lang="en-GB" b="1" smtClean="0"/>
              <a:t>Teacher notes</a:t>
            </a:r>
          </a:p>
          <a:p>
            <a:pPr eaLnBrk="1" hangingPunct="1"/>
            <a:r>
              <a:rPr lang="en-GB" smtClean="0"/>
              <a:t>This virtual experiment can be used as an introduction to electromagnetic induction or as a revision exercise.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58EE0D4-E128-406F-A8A5-563CB229715C}" type="slidenum">
              <a:rPr lang="en-GB" smtClean="0"/>
              <a:pPr/>
              <a:t>14</a:t>
            </a:fld>
            <a:endParaRPr lang="en-GB"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06463" y="4705350"/>
            <a:ext cx="4981575" cy="44577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DB56D91-F8E8-44E9-B00C-A4CAE5B0EDE9}" type="slidenum">
              <a:rPr lang="en-GB" smtClean="0"/>
              <a:pPr/>
              <a:t>18</a:t>
            </a:fld>
            <a:endParaRPr lang="en-GB"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06463" y="4705350"/>
            <a:ext cx="4981575" cy="4457700"/>
          </a:xfrm>
          <a:noFill/>
          <a:ln/>
        </p:spPr>
        <p:txBody>
          <a:bodyPr/>
          <a:lstStyle/>
          <a:p>
            <a:pPr eaLnBrk="1" hangingPunct="1"/>
            <a:r>
              <a:rPr lang="en-GB" b="1" smtClean="0"/>
              <a:t>Photo credit:</a:t>
            </a:r>
            <a:r>
              <a:rPr lang="en-GB" smtClean="0"/>
              <a:t> David Parsons / National Renewable Energy Laboratory</a:t>
            </a:r>
          </a:p>
          <a:p>
            <a:pPr eaLnBrk="1" hangingPunct="1"/>
            <a:r>
              <a:rPr lang="en-GB" smtClean="0"/>
              <a:t>The generator of Niagara Mohawk’s Dunkirk steam station in New York. This coal-fired power plant produces 600,000 kilowatts of 60 cycle power.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9588D35B-B61A-4675-BD3E-5A2219FE1464}"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11F9939F-DD7D-4D52-9728-D2C3D1566C8D}" type="datetime10">
              <a:rPr lang="en-GB"/>
              <a:pPr>
                <a:defRPr/>
              </a:pPr>
              <a:t>12:52</a:t>
            </a:fld>
            <a:endParaRPr lang="en-GB"/>
          </a:p>
        </p:txBody>
      </p:sp>
    </p:spTree>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B4768A60-E4A4-4492-BBA9-BE74064D6039}"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89B50052-7F02-45E0-8AA1-685DE21D62AD}" type="datetime10">
              <a:rPr lang="en-GB"/>
              <a:pPr>
                <a:defRPr/>
              </a:pPr>
              <a:t>12:52</a:t>
            </a:fld>
            <a:endParaRPr lang="en-GB"/>
          </a:p>
        </p:txBody>
      </p:sp>
    </p:spTree>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1B801260-F235-4231-ADD3-9A41D3F5FDE1}"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DFEFB854-B24D-4F49-B1A2-E7A0F41D6DC2}" type="datetime10">
              <a:rPr lang="en-GB"/>
              <a:pPr>
                <a:defRPr/>
              </a:pPr>
              <a:t>12:52</a:t>
            </a:fld>
            <a:endParaRPr lang="en-GB"/>
          </a:p>
        </p:txBody>
      </p:sp>
    </p:spTree>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a:defRPr/>
            </a:lvl1pPr>
          </a:lstStyle>
          <a:p>
            <a:pPr>
              <a:defRPr/>
            </a:pPr>
            <a:fld id="{909F3365-D17B-4A2B-8522-BC48B0114487}"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9DFA5DE4-3281-4B76-87BC-92EBC0BEE3FB}" type="datetime10">
              <a:rPr lang="en-GB"/>
              <a:pPr>
                <a:defRPr/>
              </a:pPr>
              <a:t>12:52</a:t>
            </a:fld>
            <a:endParaRPr lang="en-GB"/>
          </a:p>
        </p:txBody>
      </p:sp>
    </p:spTree>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0BD95B49-095A-48A8-916C-7EBEA0AC3FDB}" type="slidenum">
              <a:rPr lang="en-GB"/>
              <a:pPr>
                <a:defRPr/>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F23F42B-9703-466A-969A-EE9E61C5C43A}" type="datetime10">
              <a:rPr lang="en-GB"/>
              <a:pPr>
                <a:defRPr/>
              </a:pPr>
              <a:t>12:52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229CDC-C825-4600-9990-B6B2851A13B9}" type="slidenum">
              <a:rPr lang="en-GB"/>
              <a:pPr>
                <a:defRPr/>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EB317E5-6780-4593-89C8-4C7B7AE34A1F}" type="datetime10">
              <a:rPr lang="en-GB"/>
              <a:pPr>
                <a:defRPr/>
              </a:pPr>
              <a:t>12:52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F26105-A8C3-4969-8B87-2FA4F1DA4FD9}" type="slidenum">
              <a:rPr lang="en-GB"/>
              <a:pPr>
                <a:defRPr/>
              </a:pPr>
              <a:t>‹#›</a:t>
            </a:fld>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86EE982-A625-4756-9ED6-40D88AAEA15D}" type="datetime10">
              <a:rPr lang="en-GB"/>
              <a:pPr>
                <a:defRPr/>
              </a:pPr>
              <a:t>12:52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CD59892-31DD-4C7A-A2AF-BBF5C7D6FFF6}" type="slidenum">
              <a:rPr lang="en-GB"/>
              <a:pPr>
                <a:defRPr/>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6C69A0D-143B-4C2B-940A-F3128D9431E9}" type="datetime10">
              <a:rPr lang="en-GB"/>
              <a:pPr>
                <a:defRPr/>
              </a:pPr>
              <a:t>12:52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75B6CDE-D374-41F8-94D9-A957761BBB84}" type="slidenum">
              <a:rPr lang="en-GB"/>
              <a:pPr>
                <a:defRPr/>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EDD17EA-87F8-470D-8A11-5C7D2C7EBF31}" type="datetime10">
              <a:rPr lang="en-GB"/>
              <a:pPr>
                <a:defRPr/>
              </a:pPr>
              <a:t>12:52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E3D6E51-8080-4350-B554-C4FE304DDC52}" type="slidenum">
              <a:rPr lang="en-GB"/>
              <a:pPr>
                <a:defRPr/>
              </a:pPr>
              <a:t>‹#›</a:t>
            </a:fld>
            <a:endParaRPr lang="en-GB"/>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9525AA9-8C50-45CB-8571-4FEA4F8978D6}" type="datetime10">
              <a:rPr lang="en-GB"/>
              <a:pPr>
                <a:defRPr/>
              </a:pPr>
              <a:t>12:52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68443C6-4405-4C37-A759-D55F1831F2D1}"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B7642FF1-A9C0-4DA1-A8A4-8E9FF06F7160}"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81EC45A-033D-48DC-8613-4FDFE39EB0CE}" type="datetime10">
              <a:rPr lang="en-GB"/>
              <a:pPr>
                <a:defRPr/>
              </a:pPr>
              <a:t>12:52</a:t>
            </a:fld>
            <a:endParaRPr lang="en-GB"/>
          </a:p>
        </p:txBody>
      </p:sp>
    </p:spTree>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8B778AB-2402-4615-9A27-23BA1FEA1A33}" type="datetime10">
              <a:rPr lang="en-GB"/>
              <a:pPr>
                <a:defRPr/>
              </a:pPr>
              <a:t>12:52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1F4EA32-F3D5-41D7-97A5-9F016BBA6F95}" type="slidenum">
              <a:rPr lang="en-GB"/>
              <a:pPr>
                <a:defRPr/>
              </a:pPr>
              <a:t>‹#›</a:t>
            </a:fld>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C90604-3E8F-4F0B-A6A4-B0095F17773F}" type="datetime10">
              <a:rPr lang="en-GB"/>
              <a:pPr>
                <a:defRPr/>
              </a:pPr>
              <a:t>12:52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F7F55A7-5D5C-49C0-94D8-C7F8CCA41E89}" type="slidenum">
              <a:rPr lang="en-GB"/>
              <a:pPr>
                <a:defRPr/>
              </a:pPr>
              <a:t>‹#›</a:t>
            </a:fld>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F5F61F-119D-4DD8-8882-7EA6E0A53E37}" type="datetime10">
              <a:rPr lang="en-GB"/>
              <a:pPr>
                <a:defRPr/>
              </a:pPr>
              <a:t>12:52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90AF0E-0265-4AF6-ACF8-FEF425D785A8}" type="slidenum">
              <a:rPr lang="en-GB"/>
              <a:pPr>
                <a:defRPr/>
              </a:pPr>
              <a:t>‹#›</a:t>
            </a:fld>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0AE60C2-D91F-4A2C-AE77-5697AA695951}" type="datetime10">
              <a:rPr lang="en-GB"/>
              <a:pPr>
                <a:defRPr/>
              </a:pPr>
              <a:t>12:52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89F773-0625-4023-B748-A860EA9B213A}" type="slidenum">
              <a:rPr lang="en-GB"/>
              <a:pPr>
                <a:defRPr/>
              </a:pPr>
              <a:t>‹#›</a:t>
            </a:fld>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7BB3157-4A0F-41CF-816F-5C390144A176}" type="datetime10">
              <a:rPr lang="en-GB"/>
              <a:pPr>
                <a:defRPr/>
              </a:pPr>
              <a:t>12:52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2BA134-2851-475C-996B-FB1F0819B21E}"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98A70C22-2385-4A07-8F3B-BAFB0900F82E}"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70399807-0B75-46C2-86E6-085B875C1711}" type="datetime10">
              <a:rPr lang="en-GB"/>
              <a:pPr>
                <a:defRPr/>
              </a:pPr>
              <a:t>12:52</a:t>
            </a:fld>
            <a:endParaRPr lang="en-GB"/>
          </a:p>
        </p:txBody>
      </p:sp>
    </p:spTree>
  </p:cSld>
  <p:clrMapOvr>
    <a:masterClrMapping/>
  </p:clrMapOvr>
  <p:transition spd="med">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3E94FBBD-EE37-4645-B3CE-E048112BF494}"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F832297-D896-4FBE-A353-C239D17C6BEF}" type="datetime10">
              <a:rPr lang="en-GB"/>
              <a:pPr>
                <a:defRPr/>
              </a:pPr>
              <a:t>12:52</a:t>
            </a:fld>
            <a:endParaRPr lang="en-GB"/>
          </a:p>
        </p:txBody>
      </p:sp>
    </p:spTree>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a:defRPr/>
            </a:lvl1pPr>
          </a:lstStyle>
          <a:p>
            <a:pPr>
              <a:defRPr/>
            </a:pPr>
            <a:fld id="{1F9DC551-CC31-42C9-A1D4-40772EB23993}" type="slidenum">
              <a:rPr lang="en-GB"/>
              <a:pPr>
                <a:defRPr/>
              </a:pPr>
              <a:t>‹#›</a:t>
            </a:fld>
            <a:endParaRPr lang="en-GB"/>
          </a:p>
        </p:txBody>
      </p:sp>
      <p:sp>
        <p:nvSpPr>
          <p:cNvPr id="8" name="Rectangle 5"/>
          <p:cNvSpPr>
            <a:spLocks noGrp="1" noChangeArrowheads="1"/>
          </p:cNvSpPr>
          <p:nvPr>
            <p:ph type="dt" sz="half" idx="11"/>
          </p:nvPr>
        </p:nvSpPr>
        <p:spPr/>
        <p:txBody>
          <a:bodyPr/>
          <a:lstStyle>
            <a:lvl1pPr>
              <a:defRPr/>
            </a:lvl1pPr>
          </a:lstStyle>
          <a:p>
            <a:pPr>
              <a:defRPr/>
            </a:pPr>
            <a:fld id="{FCA548C2-4968-4C04-B173-BFC32F8C8A2D}" type="datetime10">
              <a:rPr lang="en-GB"/>
              <a:pPr>
                <a:defRPr/>
              </a:pPr>
              <a:t>12:52</a:t>
            </a:fld>
            <a:endParaRPr lang="en-GB"/>
          </a:p>
        </p:txBody>
      </p:sp>
    </p:spTree>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a:defRPr/>
            </a:lvl1pPr>
          </a:lstStyle>
          <a:p>
            <a:pPr>
              <a:defRPr/>
            </a:pPr>
            <a:fld id="{1FEBE12B-AD34-4775-9BD0-94D72FDC9339}" type="slidenum">
              <a:rPr lang="en-GB"/>
              <a:pPr>
                <a:defRPr/>
              </a:pPr>
              <a:t>‹#›</a:t>
            </a:fld>
            <a:endParaRPr lang="en-GB"/>
          </a:p>
        </p:txBody>
      </p:sp>
      <p:sp>
        <p:nvSpPr>
          <p:cNvPr id="4" name="Rectangle 5"/>
          <p:cNvSpPr>
            <a:spLocks noGrp="1" noChangeArrowheads="1"/>
          </p:cNvSpPr>
          <p:nvPr>
            <p:ph type="dt" sz="half" idx="11"/>
          </p:nvPr>
        </p:nvSpPr>
        <p:spPr/>
        <p:txBody>
          <a:bodyPr/>
          <a:lstStyle>
            <a:lvl1pPr>
              <a:defRPr/>
            </a:lvl1pPr>
          </a:lstStyle>
          <a:p>
            <a:pPr>
              <a:defRPr/>
            </a:pPr>
            <a:fld id="{F82CAC8A-A9FA-4818-AD7F-7C13D29B194D}" type="datetime10">
              <a:rPr lang="en-GB"/>
              <a:pPr>
                <a:defRPr/>
              </a:pPr>
              <a:t>12:52</a:t>
            </a:fld>
            <a:endParaRPr lang="en-GB"/>
          </a:p>
        </p:txBody>
      </p:sp>
    </p:spTree>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9E93E20C-5604-4C9E-8A9B-CB4F32F7D1E3}" type="slidenum">
              <a:rPr lang="en-GB"/>
              <a:pPr>
                <a:defRPr/>
              </a:pPr>
              <a:t>‹#›</a:t>
            </a:fld>
            <a:endParaRPr lang="en-GB"/>
          </a:p>
        </p:txBody>
      </p:sp>
      <p:sp>
        <p:nvSpPr>
          <p:cNvPr id="3" name="Rectangle 5"/>
          <p:cNvSpPr>
            <a:spLocks noGrp="1" noChangeArrowheads="1"/>
          </p:cNvSpPr>
          <p:nvPr>
            <p:ph type="dt" sz="half" idx="11"/>
          </p:nvPr>
        </p:nvSpPr>
        <p:spPr/>
        <p:txBody>
          <a:bodyPr/>
          <a:lstStyle>
            <a:lvl1pPr>
              <a:defRPr/>
            </a:lvl1pPr>
          </a:lstStyle>
          <a:p>
            <a:pPr>
              <a:defRPr/>
            </a:pPr>
            <a:fld id="{5110B114-C6C7-4D46-BB80-A88C88302852}" type="datetime10">
              <a:rPr lang="en-GB"/>
              <a:pPr>
                <a:defRPr/>
              </a:pPr>
              <a:t>12:52</a:t>
            </a:fld>
            <a:endParaRPr lang="en-GB"/>
          </a:p>
        </p:txBody>
      </p:sp>
    </p:spTree>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C832138-0ABF-4381-B177-AD2F86E39776}"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421E587B-F905-4A52-8A39-C5E90AD48CD1}" type="datetime10">
              <a:rPr lang="en-GB"/>
              <a:pPr>
                <a:defRPr/>
              </a:pPr>
              <a:t>12:52</a:t>
            </a:fld>
            <a:endParaRPr lang="en-GB"/>
          </a:p>
        </p:txBody>
      </p:sp>
    </p:spTree>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E1B6A213-E95C-4F7C-A9E9-01C5F135E1BD}"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38F11875-0D35-4EAD-B6F1-7E5CCE8D23C1}" type="datetime10">
              <a:rPr lang="en-GB"/>
              <a:pPr>
                <a:defRPr/>
              </a:pPr>
              <a:t>12:52</a:t>
            </a:fld>
            <a:endParaRPr lang="en-GB"/>
          </a:p>
        </p:txBody>
      </p:sp>
    </p:spTree>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374D3DDA-BA6F-4B6C-8881-383DF181AB41}"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562685CF-6EC9-49E7-9DDD-8EAB05A90CF7}" type="datetime10">
              <a:rPr lang="en-GB"/>
              <a:pPr>
                <a:defRPr/>
              </a:pPr>
              <a:t>12:52</a:t>
            </a:fld>
            <a:endParaRPr lang="en-GB"/>
          </a:p>
        </p:txBody>
      </p:sp>
    </p:spTree>
  </p:cSld>
  <p:clrMap bg1="dk2" tx1="lt1" bg2="dk1"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7" r:id="rId13"/>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fld id="{8731CE31-A2A9-4CF3-9C8F-208BB942F019}" type="datetime10">
              <a:rPr lang="en-GB"/>
              <a:pPr>
                <a:defRPr/>
              </a:pPr>
              <a:t>12:52</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109C389A-EA9A-42A1-BCEC-518BE7358DF8}"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mv6AwSEFbi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hyperlink" Target="http://micro.magnet.fsu.edu/electromag/java/faraday2/" TargetMode="External"/><Relationship Id="rId4"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7.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8.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9.xml"/><Relationship Id="rId1" Type="http://schemas.openxmlformats.org/officeDocument/2006/relationships/vmlDrawing" Target="../drawings/vmlDrawing9.v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0.xml"/><Relationship Id="rId1" Type="http://schemas.openxmlformats.org/officeDocument/2006/relationships/vmlDrawing" Target="../drawings/vmlDrawing10.vml"/><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7950D8D1-792E-499F-A302-968F26603C04}" type="datetime10">
              <a:rPr lang="en-GB" smtClean="0"/>
              <a:pPr/>
              <a:t>12:52</a:t>
            </a:fld>
            <a:endParaRPr lang="en-GB" smtClean="0"/>
          </a:p>
        </p:txBody>
      </p:sp>
      <p:sp>
        <p:nvSpPr>
          <p:cNvPr id="5123" name="Rectangle 2"/>
          <p:cNvSpPr>
            <a:spLocks noGrp="1" noChangeArrowheads="1"/>
          </p:cNvSpPr>
          <p:nvPr>
            <p:ph type="subTitle" idx="1"/>
          </p:nvPr>
        </p:nvSpPr>
        <p:spPr>
          <a:xfrm>
            <a:off x="179388" y="2214563"/>
            <a:ext cx="8640762" cy="4454525"/>
          </a:xfrm>
        </p:spPr>
        <p:txBody>
          <a:bodyPr/>
          <a:lstStyle/>
          <a:p>
            <a:pPr marL="609600" indent="-609600" algn="l" eaLnBrk="1" hangingPunct="1">
              <a:lnSpc>
                <a:spcPct val="90000"/>
              </a:lnSpc>
              <a:defRPr/>
            </a:pPr>
            <a:r>
              <a:rPr lang="en-GB" sz="2000" b="1" dirty="0" smtClean="0"/>
              <a:t>Technicians list:</a:t>
            </a:r>
          </a:p>
          <a:p>
            <a:pPr>
              <a:buFont typeface="Arial" pitchFamily="34" charset="0"/>
              <a:buChar char="•"/>
              <a:defRPr/>
            </a:pPr>
            <a:r>
              <a:rPr lang="en-GB" sz="2400" dirty="0" smtClean="0"/>
              <a:t> cathode ray oscilloscope (or CRO equivalent</a:t>
            </a:r>
          </a:p>
          <a:p>
            <a:pPr>
              <a:buFont typeface="Arial" pitchFamily="34" charset="0"/>
              <a:buChar char="•"/>
              <a:defRPr/>
            </a:pPr>
            <a:r>
              <a:rPr lang="en-GB" sz="2400" dirty="0" smtClean="0"/>
              <a:t>datalogger) ideally arranged to project on a whiteboard</a:t>
            </a:r>
          </a:p>
          <a:p>
            <a:pPr>
              <a:defRPr/>
            </a:pPr>
            <a:r>
              <a:rPr lang="en-GB" sz="2400" dirty="0" smtClean="0"/>
              <a:t>• model a.c generator (or coil with pair of</a:t>
            </a:r>
          </a:p>
          <a:p>
            <a:pPr>
              <a:defRPr/>
            </a:pPr>
            <a:r>
              <a:rPr lang="en-GB" sz="2400" dirty="0" smtClean="0"/>
              <a:t>ceramic magnets)</a:t>
            </a:r>
          </a:p>
          <a:p>
            <a:pPr>
              <a:defRPr/>
            </a:pPr>
            <a:r>
              <a:rPr lang="en-GB" sz="2400" dirty="0" smtClean="0"/>
              <a:t>• battery and light bulb</a:t>
            </a:r>
          </a:p>
          <a:p>
            <a:pPr>
              <a:defRPr/>
            </a:pPr>
            <a:r>
              <a:rPr lang="en-GB" sz="2400" dirty="0" smtClean="0"/>
              <a:t>•hand-held generator</a:t>
            </a:r>
          </a:p>
          <a:p>
            <a:pPr>
              <a:defRPr/>
            </a:pPr>
            <a:r>
              <a:rPr lang="en-GB" sz="2400" dirty="0" smtClean="0"/>
              <a:t>• torch lamp and holder</a:t>
            </a:r>
          </a:p>
          <a:p>
            <a:pPr>
              <a:defRPr/>
            </a:pPr>
            <a:r>
              <a:rPr lang="en-GB" sz="2400" dirty="0" smtClean="0"/>
              <a:t>• (optional) voltmeter (a.c. or d.c., depending on</a:t>
            </a:r>
          </a:p>
          <a:p>
            <a:pPr>
              <a:defRPr/>
            </a:pPr>
            <a:r>
              <a:rPr lang="en-GB" sz="2400" dirty="0" smtClean="0"/>
              <a:t>your generator)</a:t>
            </a:r>
            <a:endParaRPr lang="en-GB" sz="2400" b="1" dirty="0" smtClean="0"/>
          </a:p>
          <a:p>
            <a:pPr marL="609600" indent="-609600" algn="l" eaLnBrk="1" hangingPunct="1">
              <a:lnSpc>
                <a:spcPct val="90000"/>
              </a:lnSpc>
              <a:defRPr/>
            </a:pPr>
            <a:endParaRPr lang="en-GB" sz="2400" b="1" dirty="0" smtClean="0"/>
          </a:p>
        </p:txBody>
      </p:sp>
      <p:pic>
        <p:nvPicPr>
          <p:cNvPr id="3277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32773" name="Text Box 5"/>
          <p:cNvSpPr txBox="1">
            <a:spLocks noChangeArrowheads="1"/>
          </p:cNvSpPr>
          <p:nvPr/>
        </p:nvSpPr>
        <p:spPr bwMode="auto">
          <a:xfrm>
            <a:off x="1116013" y="333375"/>
            <a:ext cx="6335712" cy="1646238"/>
          </a:xfrm>
          <a:prstGeom prst="rect">
            <a:avLst/>
          </a:prstGeom>
          <a:noFill/>
          <a:ln w="9525">
            <a:noFill/>
            <a:miter lim="800000"/>
            <a:headEnd/>
            <a:tailEnd/>
          </a:ln>
        </p:spPr>
        <p:txBody>
          <a:bodyPr>
            <a:spAutoFit/>
          </a:bodyPr>
          <a:lstStyle/>
          <a:p>
            <a:pPr algn="ctr">
              <a:lnSpc>
                <a:spcPct val="100000"/>
              </a:lnSpc>
              <a:spcBef>
                <a:spcPct val="50000"/>
              </a:spcBef>
              <a:buFontTx/>
              <a:buNone/>
            </a:pPr>
            <a:r>
              <a:rPr lang="en-GB" b="1"/>
              <a:t>Science Department </a:t>
            </a:r>
          </a:p>
          <a:p>
            <a:pPr algn="ctr">
              <a:lnSpc>
                <a:spcPct val="100000"/>
              </a:lnSpc>
              <a:spcBef>
                <a:spcPct val="50000"/>
              </a:spcBef>
              <a:buFontTx/>
              <a:buNone/>
            </a:pPr>
            <a:r>
              <a:rPr lang="en-GB" b="1"/>
              <a:t>Lesson plan</a:t>
            </a:r>
            <a:r>
              <a:rPr lang="en-GB"/>
              <a:t> </a:t>
            </a:r>
          </a:p>
          <a:p>
            <a:pPr algn="ctr">
              <a:lnSpc>
                <a:spcPct val="100000"/>
              </a:lnSpc>
              <a:spcBef>
                <a:spcPct val="50000"/>
              </a:spcBef>
              <a:buFontTx/>
              <a:buNone/>
            </a:pPr>
            <a:r>
              <a:rPr lang="en-GB" sz="2800" b="1"/>
              <a:t>Teacher information</a:t>
            </a:r>
          </a:p>
        </p:txBody>
      </p:sp>
    </p:spTree>
  </p:cSld>
  <p:clrMapOvr>
    <a:masterClrMapping/>
  </p:clrMapOvr>
  <p:transition spd="med">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z="4000" smtClean="0"/>
              <a:t>We’ll let Sir Faraday answer that one…</a:t>
            </a:r>
          </a:p>
        </p:txBody>
      </p:sp>
      <p:sp>
        <p:nvSpPr>
          <p:cNvPr id="93187" name="Rectangle 3"/>
          <p:cNvSpPr>
            <a:spLocks noGrp="1" noChangeArrowheads="1"/>
          </p:cNvSpPr>
          <p:nvPr>
            <p:ph type="body" idx="1"/>
          </p:nvPr>
        </p:nvSpPr>
        <p:spPr>
          <a:xfrm>
            <a:off x="457200" y="5013325"/>
            <a:ext cx="4906963" cy="1655763"/>
          </a:xfrm>
        </p:spPr>
        <p:txBody>
          <a:bodyPr/>
          <a:lstStyle/>
          <a:p>
            <a:pPr eaLnBrk="1" hangingPunct="1">
              <a:lnSpc>
                <a:spcPct val="80000"/>
              </a:lnSpc>
              <a:buFontTx/>
              <a:buNone/>
            </a:pPr>
            <a:r>
              <a:rPr lang="en-GB" sz="2000" smtClean="0"/>
              <a:t>Motor Effect Demos:-</a:t>
            </a:r>
          </a:p>
          <a:p>
            <a:pPr eaLnBrk="1" hangingPunct="1">
              <a:lnSpc>
                <a:spcPct val="80000"/>
              </a:lnSpc>
            </a:pPr>
            <a:r>
              <a:rPr lang="en-GB" sz="2000" smtClean="0"/>
              <a:t>Deflection of a aluminium foil demo</a:t>
            </a:r>
          </a:p>
          <a:p>
            <a:pPr eaLnBrk="1" hangingPunct="1">
              <a:lnSpc>
                <a:spcPct val="80000"/>
              </a:lnSpc>
            </a:pPr>
            <a:r>
              <a:rPr lang="en-GB" sz="2000" smtClean="0"/>
              <a:t>Deflection of a wire demo</a:t>
            </a:r>
          </a:p>
          <a:p>
            <a:pPr eaLnBrk="1" hangingPunct="1">
              <a:lnSpc>
                <a:spcPct val="80000"/>
              </a:lnSpc>
            </a:pPr>
            <a:r>
              <a:rPr lang="en-GB" sz="2000" smtClean="0"/>
              <a:t>Deflection of clamp stand rods demo</a:t>
            </a:r>
          </a:p>
        </p:txBody>
      </p:sp>
      <p:pic>
        <p:nvPicPr>
          <p:cNvPr id="93188" name="Picture 4" descr="Faraday-Millikan-Gale-1913"/>
          <p:cNvPicPr>
            <a:picLocks noChangeAspect="1" noChangeArrowheads="1"/>
          </p:cNvPicPr>
          <p:nvPr/>
        </p:nvPicPr>
        <p:blipFill>
          <a:blip r:embed="rId2" cstate="print"/>
          <a:srcRect/>
          <a:stretch>
            <a:fillRect/>
          </a:stretch>
        </p:blipFill>
        <p:spPr bwMode="auto">
          <a:xfrm>
            <a:off x="5676900" y="1962150"/>
            <a:ext cx="3467100" cy="4895850"/>
          </a:xfrm>
          <a:prstGeom prst="rect">
            <a:avLst/>
          </a:prstGeom>
          <a:noFill/>
          <a:ln w="9525">
            <a:noFill/>
            <a:miter lim="800000"/>
            <a:headEnd/>
            <a:tailEnd/>
          </a:ln>
        </p:spPr>
      </p:pic>
      <p:sp>
        <p:nvSpPr>
          <p:cNvPr id="93189" name="AutoShape 5"/>
          <p:cNvSpPr>
            <a:spLocks noChangeArrowheads="1"/>
          </p:cNvSpPr>
          <p:nvPr/>
        </p:nvSpPr>
        <p:spPr bwMode="auto">
          <a:xfrm>
            <a:off x="611188" y="1916113"/>
            <a:ext cx="4537075" cy="2881312"/>
          </a:xfrm>
          <a:prstGeom prst="wedgeRoundRectCallout">
            <a:avLst>
              <a:gd name="adj1" fmla="val 85829"/>
              <a:gd name="adj2" fmla="val 16611"/>
              <a:gd name="adj3" fmla="val 16667"/>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a:lstStyle/>
          <a:p>
            <a:pPr algn="ctr">
              <a:defRPr/>
            </a:pPr>
            <a:r>
              <a:rPr lang="en-GB"/>
              <a:t>Well this brings us neatly to the first experiment…</a:t>
            </a:r>
          </a:p>
          <a:p>
            <a:pPr algn="ctr">
              <a:defRPr/>
            </a:pPr>
            <a:r>
              <a:rPr lang="en-GB"/>
              <a:t>Have a look at this aluminium foil demo.  What are the conclusions to be made from this demo?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93189">
                                            <p:bg/>
                                          </p:spTgt>
                                        </p:tgtEl>
                                        <p:attrNameLst>
                                          <p:attrName>style.visibility</p:attrName>
                                        </p:attrNameLst>
                                      </p:cBhvr>
                                      <p:to>
                                        <p:strVal val="visible"/>
                                      </p:to>
                                    </p:set>
                                    <p:anim calcmode="lin" valueType="num">
                                      <p:cBhvr>
                                        <p:cTn id="13" dur="500" fill="hold"/>
                                        <p:tgtEl>
                                          <p:spTgt spid="93189">
                                            <p:bg/>
                                          </p:spTgt>
                                        </p:tgtEl>
                                        <p:attrNameLst>
                                          <p:attrName>ppt_w</p:attrName>
                                        </p:attrNameLst>
                                      </p:cBhvr>
                                      <p:tavLst>
                                        <p:tav tm="0">
                                          <p:val>
                                            <p:strVal val="#ppt_w*2.5"/>
                                          </p:val>
                                        </p:tav>
                                        <p:tav tm="100000">
                                          <p:val>
                                            <p:strVal val="#ppt_w"/>
                                          </p:val>
                                        </p:tav>
                                      </p:tavLst>
                                    </p:anim>
                                    <p:anim calcmode="lin" valueType="num">
                                      <p:cBhvr>
                                        <p:cTn id="14" dur="500" fill="hold"/>
                                        <p:tgtEl>
                                          <p:spTgt spid="93189">
                                            <p:bg/>
                                          </p:spTgt>
                                        </p:tgtEl>
                                        <p:attrNameLst>
                                          <p:attrName>ppt_h</p:attrName>
                                        </p:attrNameLst>
                                      </p:cBhvr>
                                      <p:tavLst>
                                        <p:tav tm="0">
                                          <p:val>
                                            <p:strVal val="#ppt_h*0.01"/>
                                          </p:val>
                                        </p:tav>
                                        <p:tav tm="100000">
                                          <p:val>
                                            <p:strVal val="#ppt_h"/>
                                          </p:val>
                                        </p:tav>
                                      </p:tavLst>
                                    </p:anim>
                                    <p:anim calcmode="lin" valueType="num">
                                      <p:cBhvr>
                                        <p:cTn id="15" dur="500" fill="hold"/>
                                        <p:tgtEl>
                                          <p:spTgt spid="93189">
                                            <p:bg/>
                                          </p:spTgt>
                                        </p:tgtEl>
                                        <p:attrNameLst>
                                          <p:attrName>ppt_x</p:attrName>
                                        </p:attrNameLst>
                                      </p:cBhvr>
                                      <p:tavLst>
                                        <p:tav tm="0">
                                          <p:val>
                                            <p:strVal val="#ppt_x"/>
                                          </p:val>
                                        </p:tav>
                                        <p:tav tm="100000">
                                          <p:val>
                                            <p:strVal val="#ppt_x"/>
                                          </p:val>
                                        </p:tav>
                                      </p:tavLst>
                                    </p:anim>
                                    <p:anim calcmode="lin" valueType="num">
                                      <p:cBhvr>
                                        <p:cTn id="16" dur="500" fill="hold"/>
                                        <p:tgtEl>
                                          <p:spTgt spid="93189">
                                            <p:bg/>
                                          </p:spTgt>
                                        </p:tgtEl>
                                        <p:attrNameLst>
                                          <p:attrName>ppt_y</p:attrName>
                                        </p:attrNameLst>
                                      </p:cBhvr>
                                      <p:tavLst>
                                        <p:tav tm="0">
                                          <p:val>
                                            <p:strVal val="#ppt_h+1"/>
                                          </p:val>
                                        </p:tav>
                                        <p:tav tm="100000">
                                          <p:val>
                                            <p:strVal val="#ppt_y"/>
                                          </p:val>
                                        </p:tav>
                                      </p:tavLst>
                                    </p:anim>
                                    <p:animEffect transition="in" filter="fade">
                                      <p:cBhvr>
                                        <p:cTn id="17" dur="500"/>
                                        <p:tgtEl>
                                          <p:spTgt spid="93189">
                                            <p:bg/>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93189">
                                            <p:txEl>
                                              <p:pRg st="0" end="0"/>
                                            </p:txEl>
                                          </p:spTgt>
                                        </p:tgtEl>
                                        <p:attrNameLst>
                                          <p:attrName>style.visibility</p:attrName>
                                        </p:attrNameLst>
                                      </p:cBhvr>
                                      <p:to>
                                        <p:strVal val="visible"/>
                                      </p:to>
                                    </p:set>
                                    <p:anim calcmode="discrete" valueType="clr">
                                      <p:cBhvr override="childStyle">
                                        <p:cTn id="22" dur="80"/>
                                        <p:tgtEl>
                                          <p:spTgt spid="931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3189">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93189">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93189">
                                            <p:txEl>
                                              <p:pRg st="1" end="1"/>
                                            </p:txEl>
                                          </p:spTgt>
                                        </p:tgtEl>
                                        <p:attrNameLst>
                                          <p:attrName>style.visibility</p:attrName>
                                        </p:attrNameLst>
                                      </p:cBhvr>
                                      <p:to>
                                        <p:strVal val="visible"/>
                                      </p:to>
                                    </p:set>
                                    <p:anim calcmode="discrete" valueType="clr">
                                      <p:cBhvr override="childStyle">
                                        <p:cTn id="29" dur="80"/>
                                        <p:tgtEl>
                                          <p:spTgt spid="9318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3189">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93189">
                                            <p:txEl>
                                              <p:pRg st="1" end="1"/>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grpId="0" nodeType="clickEffect">
                                  <p:stCondLst>
                                    <p:cond delay="0"/>
                                  </p:stCondLst>
                                  <p:childTnLst>
                                    <p:set>
                                      <p:cBhvr>
                                        <p:cTn id="35" dur="1" fill="hold">
                                          <p:stCondLst>
                                            <p:cond delay="0"/>
                                          </p:stCondLst>
                                        </p:cTn>
                                        <p:tgtEl>
                                          <p:spTgt spid="93187">
                                            <p:txEl>
                                              <p:pRg st="0" end="0"/>
                                            </p:txEl>
                                          </p:spTgt>
                                        </p:tgtEl>
                                        <p:attrNameLst>
                                          <p:attrName>style.visibility</p:attrName>
                                        </p:attrNameLst>
                                      </p:cBhvr>
                                      <p:to>
                                        <p:strVal val="visible"/>
                                      </p:to>
                                    </p:set>
                                    <p:anim calcmode="lin" valueType="num">
                                      <p:cBhvr>
                                        <p:cTn id="36" dur="500" fill="hold"/>
                                        <p:tgtEl>
                                          <p:spTgt spid="93187">
                                            <p:txEl>
                                              <p:pRg st="0" end="0"/>
                                            </p:txEl>
                                          </p:spTgt>
                                        </p:tgtEl>
                                        <p:attrNameLst>
                                          <p:attrName>ppt_w</p:attrName>
                                        </p:attrNameLst>
                                      </p:cBhvr>
                                      <p:tavLst>
                                        <p:tav tm="0">
                                          <p:val>
                                            <p:strVal val="#ppt_w*2.5"/>
                                          </p:val>
                                        </p:tav>
                                        <p:tav tm="100000">
                                          <p:val>
                                            <p:strVal val="#ppt_w"/>
                                          </p:val>
                                        </p:tav>
                                      </p:tavLst>
                                    </p:anim>
                                    <p:anim calcmode="lin" valueType="num">
                                      <p:cBhvr>
                                        <p:cTn id="37" dur="500" fill="hold"/>
                                        <p:tgtEl>
                                          <p:spTgt spid="93187">
                                            <p:txEl>
                                              <p:pRg st="0" end="0"/>
                                            </p:txEl>
                                          </p:spTgt>
                                        </p:tgtEl>
                                        <p:attrNameLst>
                                          <p:attrName>ppt_h</p:attrName>
                                        </p:attrNameLst>
                                      </p:cBhvr>
                                      <p:tavLst>
                                        <p:tav tm="0">
                                          <p:val>
                                            <p:strVal val="#ppt_h*0.01"/>
                                          </p:val>
                                        </p:tav>
                                        <p:tav tm="100000">
                                          <p:val>
                                            <p:strVal val="#ppt_h"/>
                                          </p:val>
                                        </p:tav>
                                      </p:tavLst>
                                    </p:anim>
                                    <p:anim calcmode="lin" valueType="num">
                                      <p:cBhvr>
                                        <p:cTn id="38"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3187">
                                            <p:txEl>
                                              <p:pRg st="0" end="0"/>
                                            </p:txEl>
                                          </p:spTgt>
                                        </p:tgtEl>
                                        <p:attrNameLst>
                                          <p:attrName>ppt_y</p:attrName>
                                        </p:attrNameLst>
                                      </p:cBhvr>
                                      <p:tavLst>
                                        <p:tav tm="0">
                                          <p:val>
                                            <p:strVal val="#ppt_h+1"/>
                                          </p:val>
                                        </p:tav>
                                        <p:tav tm="100000">
                                          <p:val>
                                            <p:strVal val="#ppt_y"/>
                                          </p:val>
                                        </p:tav>
                                      </p:tavLst>
                                    </p:anim>
                                    <p:animEffect transition="in" filter="fade">
                                      <p:cBhvr>
                                        <p:cTn id="40" dur="500"/>
                                        <p:tgtEl>
                                          <p:spTgt spid="9318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8" presetClass="entr" presetSubtype="0" accel="100000" fill="hold" grpId="0" nodeType="clickEffect">
                                  <p:stCondLst>
                                    <p:cond delay="0"/>
                                  </p:stCondLst>
                                  <p:childTnLst>
                                    <p:set>
                                      <p:cBhvr>
                                        <p:cTn id="44" dur="1" fill="hold">
                                          <p:stCondLst>
                                            <p:cond delay="0"/>
                                          </p:stCondLst>
                                        </p:cTn>
                                        <p:tgtEl>
                                          <p:spTgt spid="93187">
                                            <p:txEl>
                                              <p:pRg st="1" end="1"/>
                                            </p:txEl>
                                          </p:spTgt>
                                        </p:tgtEl>
                                        <p:attrNameLst>
                                          <p:attrName>style.visibility</p:attrName>
                                        </p:attrNameLst>
                                      </p:cBhvr>
                                      <p:to>
                                        <p:strVal val="visible"/>
                                      </p:to>
                                    </p:set>
                                    <p:anim calcmode="lin" valueType="num">
                                      <p:cBhvr>
                                        <p:cTn id="45" dur="500" fill="hold"/>
                                        <p:tgtEl>
                                          <p:spTgt spid="93187">
                                            <p:txEl>
                                              <p:pRg st="1" end="1"/>
                                            </p:txEl>
                                          </p:spTgt>
                                        </p:tgtEl>
                                        <p:attrNameLst>
                                          <p:attrName>ppt_w</p:attrName>
                                        </p:attrNameLst>
                                      </p:cBhvr>
                                      <p:tavLst>
                                        <p:tav tm="0">
                                          <p:val>
                                            <p:strVal val="#ppt_w*2.5"/>
                                          </p:val>
                                        </p:tav>
                                        <p:tav tm="100000">
                                          <p:val>
                                            <p:strVal val="#ppt_w"/>
                                          </p:val>
                                        </p:tav>
                                      </p:tavLst>
                                    </p:anim>
                                    <p:anim calcmode="lin" valueType="num">
                                      <p:cBhvr>
                                        <p:cTn id="46" dur="500" fill="hold"/>
                                        <p:tgtEl>
                                          <p:spTgt spid="93187">
                                            <p:txEl>
                                              <p:pRg st="1" end="1"/>
                                            </p:txEl>
                                          </p:spTgt>
                                        </p:tgtEl>
                                        <p:attrNameLst>
                                          <p:attrName>ppt_h</p:attrName>
                                        </p:attrNameLst>
                                      </p:cBhvr>
                                      <p:tavLst>
                                        <p:tav tm="0">
                                          <p:val>
                                            <p:strVal val="#ppt_h*0.01"/>
                                          </p:val>
                                        </p:tav>
                                        <p:tav tm="100000">
                                          <p:val>
                                            <p:strVal val="#ppt_h"/>
                                          </p:val>
                                        </p:tav>
                                      </p:tavLst>
                                    </p:anim>
                                    <p:anim calcmode="lin" valueType="num">
                                      <p:cBhvr>
                                        <p:cTn id="4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93187">
                                            <p:txEl>
                                              <p:pRg st="1" end="1"/>
                                            </p:txEl>
                                          </p:spTgt>
                                        </p:tgtEl>
                                        <p:attrNameLst>
                                          <p:attrName>ppt_y</p:attrName>
                                        </p:attrNameLst>
                                      </p:cBhvr>
                                      <p:tavLst>
                                        <p:tav tm="0">
                                          <p:val>
                                            <p:strVal val="#ppt_h+1"/>
                                          </p:val>
                                        </p:tav>
                                        <p:tav tm="100000">
                                          <p:val>
                                            <p:strVal val="#ppt_y"/>
                                          </p:val>
                                        </p:tav>
                                      </p:tavLst>
                                    </p:anim>
                                    <p:animEffect transition="in" filter="fade">
                                      <p:cBhvr>
                                        <p:cTn id="49" dur="500"/>
                                        <p:tgtEl>
                                          <p:spTgt spid="9318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8" presetClass="entr" presetSubtype="0" accel="100000" fill="hold" grpId="0" nodeType="clickEffect">
                                  <p:stCondLst>
                                    <p:cond delay="0"/>
                                  </p:stCondLst>
                                  <p:childTnLst>
                                    <p:set>
                                      <p:cBhvr>
                                        <p:cTn id="53" dur="1" fill="hold">
                                          <p:stCondLst>
                                            <p:cond delay="0"/>
                                          </p:stCondLst>
                                        </p:cTn>
                                        <p:tgtEl>
                                          <p:spTgt spid="93187">
                                            <p:txEl>
                                              <p:pRg st="2" end="2"/>
                                            </p:txEl>
                                          </p:spTgt>
                                        </p:tgtEl>
                                        <p:attrNameLst>
                                          <p:attrName>style.visibility</p:attrName>
                                        </p:attrNameLst>
                                      </p:cBhvr>
                                      <p:to>
                                        <p:strVal val="visible"/>
                                      </p:to>
                                    </p:set>
                                    <p:anim calcmode="lin" valueType="num">
                                      <p:cBhvr>
                                        <p:cTn id="54" dur="500" fill="hold"/>
                                        <p:tgtEl>
                                          <p:spTgt spid="93187">
                                            <p:txEl>
                                              <p:pRg st="2" end="2"/>
                                            </p:txEl>
                                          </p:spTgt>
                                        </p:tgtEl>
                                        <p:attrNameLst>
                                          <p:attrName>ppt_w</p:attrName>
                                        </p:attrNameLst>
                                      </p:cBhvr>
                                      <p:tavLst>
                                        <p:tav tm="0">
                                          <p:val>
                                            <p:strVal val="#ppt_w*2.5"/>
                                          </p:val>
                                        </p:tav>
                                        <p:tav tm="100000">
                                          <p:val>
                                            <p:strVal val="#ppt_w"/>
                                          </p:val>
                                        </p:tav>
                                      </p:tavLst>
                                    </p:anim>
                                    <p:anim calcmode="lin" valueType="num">
                                      <p:cBhvr>
                                        <p:cTn id="55" dur="500" fill="hold"/>
                                        <p:tgtEl>
                                          <p:spTgt spid="93187">
                                            <p:txEl>
                                              <p:pRg st="2" end="2"/>
                                            </p:txEl>
                                          </p:spTgt>
                                        </p:tgtEl>
                                        <p:attrNameLst>
                                          <p:attrName>ppt_h</p:attrName>
                                        </p:attrNameLst>
                                      </p:cBhvr>
                                      <p:tavLst>
                                        <p:tav tm="0">
                                          <p:val>
                                            <p:strVal val="#ppt_h*0.01"/>
                                          </p:val>
                                        </p:tav>
                                        <p:tav tm="100000">
                                          <p:val>
                                            <p:strVal val="#ppt_h"/>
                                          </p:val>
                                        </p:tav>
                                      </p:tavLst>
                                    </p:anim>
                                    <p:anim calcmode="lin" valueType="num">
                                      <p:cBhvr>
                                        <p:cTn id="56"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57" dur="500" fill="hold"/>
                                        <p:tgtEl>
                                          <p:spTgt spid="93187">
                                            <p:txEl>
                                              <p:pRg st="2" end="2"/>
                                            </p:txEl>
                                          </p:spTgt>
                                        </p:tgtEl>
                                        <p:attrNameLst>
                                          <p:attrName>ppt_y</p:attrName>
                                        </p:attrNameLst>
                                      </p:cBhvr>
                                      <p:tavLst>
                                        <p:tav tm="0">
                                          <p:val>
                                            <p:strVal val="#ppt_h+1"/>
                                          </p:val>
                                        </p:tav>
                                        <p:tav tm="100000">
                                          <p:val>
                                            <p:strVal val="#ppt_y"/>
                                          </p:val>
                                        </p:tav>
                                      </p:tavLst>
                                    </p:anim>
                                    <p:animEffect transition="in" filter="fade">
                                      <p:cBhvr>
                                        <p:cTn id="58" dur="500"/>
                                        <p:tgtEl>
                                          <p:spTgt spid="9318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8" presetClass="entr" presetSubtype="0" accel="100000" fill="hold" grpId="0" nodeType="clickEffect">
                                  <p:stCondLst>
                                    <p:cond delay="0"/>
                                  </p:stCondLst>
                                  <p:childTnLst>
                                    <p:set>
                                      <p:cBhvr>
                                        <p:cTn id="62" dur="1" fill="hold">
                                          <p:stCondLst>
                                            <p:cond delay="0"/>
                                          </p:stCondLst>
                                        </p:cTn>
                                        <p:tgtEl>
                                          <p:spTgt spid="93187">
                                            <p:txEl>
                                              <p:pRg st="3" end="3"/>
                                            </p:txEl>
                                          </p:spTgt>
                                        </p:tgtEl>
                                        <p:attrNameLst>
                                          <p:attrName>style.visibility</p:attrName>
                                        </p:attrNameLst>
                                      </p:cBhvr>
                                      <p:to>
                                        <p:strVal val="visible"/>
                                      </p:to>
                                    </p:set>
                                    <p:anim calcmode="lin" valueType="num">
                                      <p:cBhvr>
                                        <p:cTn id="63" dur="500" fill="hold"/>
                                        <p:tgtEl>
                                          <p:spTgt spid="93187">
                                            <p:txEl>
                                              <p:pRg st="3" end="3"/>
                                            </p:txEl>
                                          </p:spTgt>
                                        </p:tgtEl>
                                        <p:attrNameLst>
                                          <p:attrName>ppt_w</p:attrName>
                                        </p:attrNameLst>
                                      </p:cBhvr>
                                      <p:tavLst>
                                        <p:tav tm="0">
                                          <p:val>
                                            <p:strVal val="#ppt_w*2.5"/>
                                          </p:val>
                                        </p:tav>
                                        <p:tav tm="100000">
                                          <p:val>
                                            <p:strVal val="#ppt_w"/>
                                          </p:val>
                                        </p:tav>
                                      </p:tavLst>
                                    </p:anim>
                                    <p:anim calcmode="lin" valueType="num">
                                      <p:cBhvr>
                                        <p:cTn id="64" dur="500" fill="hold"/>
                                        <p:tgtEl>
                                          <p:spTgt spid="93187">
                                            <p:txEl>
                                              <p:pRg st="3" end="3"/>
                                            </p:txEl>
                                          </p:spTgt>
                                        </p:tgtEl>
                                        <p:attrNameLst>
                                          <p:attrName>ppt_h</p:attrName>
                                        </p:attrNameLst>
                                      </p:cBhvr>
                                      <p:tavLst>
                                        <p:tav tm="0">
                                          <p:val>
                                            <p:strVal val="#ppt_h*0.01"/>
                                          </p:val>
                                        </p:tav>
                                        <p:tav tm="100000">
                                          <p:val>
                                            <p:strVal val="#ppt_h"/>
                                          </p:val>
                                        </p:tav>
                                      </p:tavLst>
                                    </p:anim>
                                    <p:anim calcmode="lin" valueType="num">
                                      <p:cBhvr>
                                        <p:cTn id="6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66" dur="500" fill="hold"/>
                                        <p:tgtEl>
                                          <p:spTgt spid="93187">
                                            <p:txEl>
                                              <p:pRg st="3" end="3"/>
                                            </p:txEl>
                                          </p:spTgt>
                                        </p:tgtEl>
                                        <p:attrNameLst>
                                          <p:attrName>ppt_y</p:attrName>
                                        </p:attrNameLst>
                                      </p:cBhvr>
                                      <p:tavLst>
                                        <p:tav tm="0">
                                          <p:val>
                                            <p:strVal val="#ppt_h+1"/>
                                          </p:val>
                                        </p:tav>
                                        <p:tav tm="100000">
                                          <p:val>
                                            <p:strVal val="#ppt_y"/>
                                          </p:val>
                                        </p:tav>
                                      </p:tavLst>
                                    </p:anim>
                                    <p:animEffect transition="in" filter="fade">
                                      <p:cBhvr>
                                        <p:cTn id="67"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P spid="9318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z="4000" smtClean="0"/>
              <a:t>We’ll let Sir Faraday answer that one…</a:t>
            </a:r>
          </a:p>
        </p:txBody>
      </p:sp>
      <p:sp>
        <p:nvSpPr>
          <p:cNvPr id="49155" name="Rectangle 3"/>
          <p:cNvSpPr>
            <a:spLocks noGrp="1" noChangeArrowheads="1"/>
          </p:cNvSpPr>
          <p:nvPr>
            <p:ph type="body" idx="1"/>
          </p:nvPr>
        </p:nvSpPr>
        <p:spPr>
          <a:xfrm>
            <a:off x="468313" y="6165850"/>
            <a:ext cx="4824412" cy="503238"/>
          </a:xfrm>
        </p:spPr>
        <p:txBody>
          <a:bodyPr/>
          <a:lstStyle/>
          <a:p>
            <a:pPr eaLnBrk="1" hangingPunct="1">
              <a:lnSpc>
                <a:spcPct val="80000"/>
              </a:lnSpc>
            </a:pPr>
            <a:r>
              <a:rPr lang="en-GB" sz="1600" smtClean="0">
                <a:hlinkClick r:id="rId2"/>
              </a:rPr>
              <a:t>A nice clip… 4 min 55 sec in..</a:t>
            </a:r>
            <a:r>
              <a:rPr lang="en-GB" sz="1600" smtClean="0"/>
              <a:t> Till 6 min 20 sec… Then Pause…</a:t>
            </a:r>
          </a:p>
        </p:txBody>
      </p:sp>
      <p:pic>
        <p:nvPicPr>
          <p:cNvPr id="49156" name="Picture 4" descr="Faraday-Millikan-Gale-1913"/>
          <p:cNvPicPr>
            <a:picLocks noChangeAspect="1" noChangeArrowheads="1"/>
          </p:cNvPicPr>
          <p:nvPr/>
        </p:nvPicPr>
        <p:blipFill>
          <a:blip r:embed="rId3" cstate="print"/>
          <a:srcRect/>
          <a:stretch>
            <a:fillRect/>
          </a:stretch>
        </p:blipFill>
        <p:spPr bwMode="auto">
          <a:xfrm>
            <a:off x="5676900" y="1962150"/>
            <a:ext cx="3467100" cy="4895850"/>
          </a:xfrm>
          <a:prstGeom prst="rect">
            <a:avLst/>
          </a:prstGeom>
          <a:noFill/>
          <a:ln w="9525">
            <a:noFill/>
            <a:miter lim="800000"/>
            <a:headEnd/>
            <a:tailEnd/>
          </a:ln>
        </p:spPr>
      </p:pic>
      <p:sp>
        <p:nvSpPr>
          <p:cNvPr id="94213" name="AutoShape 5"/>
          <p:cNvSpPr>
            <a:spLocks noChangeArrowheads="1"/>
          </p:cNvSpPr>
          <p:nvPr/>
        </p:nvSpPr>
        <p:spPr bwMode="auto">
          <a:xfrm>
            <a:off x="611188" y="1916113"/>
            <a:ext cx="4537075" cy="4176712"/>
          </a:xfrm>
          <a:prstGeom prst="wedgeRoundRectCallout">
            <a:avLst>
              <a:gd name="adj1" fmla="val 88069"/>
              <a:gd name="adj2" fmla="val -5111"/>
              <a:gd name="adj3" fmla="val 16667"/>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a:lstStyle/>
          <a:p>
            <a:pPr>
              <a:defRPr/>
            </a:pPr>
            <a:r>
              <a:rPr lang="en-GB" sz="2000"/>
              <a:t>I concluded from this experiment that:-</a:t>
            </a:r>
          </a:p>
          <a:p>
            <a:pPr lvl="1">
              <a:defRPr/>
            </a:pPr>
            <a:r>
              <a:rPr lang="en-GB" sz="2000"/>
              <a:t>A current carrying wire generates it’s very own magnetic field.</a:t>
            </a:r>
          </a:p>
          <a:p>
            <a:pPr lvl="1">
              <a:defRPr/>
            </a:pPr>
            <a:r>
              <a:rPr lang="en-GB" sz="2000"/>
              <a:t>Therefore electricity and magnetism are directly related.</a:t>
            </a:r>
          </a:p>
          <a:p>
            <a:pPr>
              <a:defRPr/>
            </a:pPr>
            <a:r>
              <a:rPr lang="en-GB" sz="2000"/>
              <a:t>This idea became known as the motor effect and is the basis of all electric motors today…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4213">
                                            <p:bg/>
                                          </p:spTgt>
                                        </p:tgtEl>
                                        <p:attrNameLst>
                                          <p:attrName>style.visibility</p:attrName>
                                        </p:attrNameLst>
                                      </p:cBhvr>
                                      <p:to>
                                        <p:strVal val="visible"/>
                                      </p:to>
                                    </p:set>
                                    <p:anim calcmode="lin" valueType="num">
                                      <p:cBhvr>
                                        <p:cTn id="7" dur="500" fill="hold"/>
                                        <p:tgtEl>
                                          <p:spTgt spid="94213">
                                            <p:bg/>
                                          </p:spTgt>
                                        </p:tgtEl>
                                        <p:attrNameLst>
                                          <p:attrName>ppt_w</p:attrName>
                                        </p:attrNameLst>
                                      </p:cBhvr>
                                      <p:tavLst>
                                        <p:tav tm="0">
                                          <p:val>
                                            <p:strVal val="#ppt_w*2.5"/>
                                          </p:val>
                                        </p:tav>
                                        <p:tav tm="100000">
                                          <p:val>
                                            <p:strVal val="#ppt_w"/>
                                          </p:val>
                                        </p:tav>
                                      </p:tavLst>
                                    </p:anim>
                                    <p:anim calcmode="lin" valueType="num">
                                      <p:cBhvr>
                                        <p:cTn id="8" dur="500" fill="hold"/>
                                        <p:tgtEl>
                                          <p:spTgt spid="94213">
                                            <p:bg/>
                                          </p:spTgt>
                                        </p:tgtEl>
                                        <p:attrNameLst>
                                          <p:attrName>ppt_h</p:attrName>
                                        </p:attrNameLst>
                                      </p:cBhvr>
                                      <p:tavLst>
                                        <p:tav tm="0">
                                          <p:val>
                                            <p:strVal val="#ppt_h*0.01"/>
                                          </p:val>
                                        </p:tav>
                                        <p:tav tm="100000">
                                          <p:val>
                                            <p:strVal val="#ppt_h"/>
                                          </p:val>
                                        </p:tav>
                                      </p:tavLst>
                                    </p:anim>
                                    <p:anim calcmode="lin" valueType="num">
                                      <p:cBhvr>
                                        <p:cTn id="9" dur="500" fill="hold"/>
                                        <p:tgtEl>
                                          <p:spTgt spid="94213">
                                            <p:bg/>
                                          </p:spTgt>
                                        </p:tgtEl>
                                        <p:attrNameLst>
                                          <p:attrName>ppt_x</p:attrName>
                                        </p:attrNameLst>
                                      </p:cBhvr>
                                      <p:tavLst>
                                        <p:tav tm="0">
                                          <p:val>
                                            <p:strVal val="#ppt_x"/>
                                          </p:val>
                                        </p:tav>
                                        <p:tav tm="100000">
                                          <p:val>
                                            <p:strVal val="#ppt_x"/>
                                          </p:val>
                                        </p:tav>
                                      </p:tavLst>
                                    </p:anim>
                                    <p:anim calcmode="lin" valueType="num">
                                      <p:cBhvr>
                                        <p:cTn id="10" dur="500" fill="hold"/>
                                        <p:tgtEl>
                                          <p:spTgt spid="94213">
                                            <p:bg/>
                                          </p:spTgt>
                                        </p:tgtEl>
                                        <p:attrNameLst>
                                          <p:attrName>ppt_y</p:attrName>
                                        </p:attrNameLst>
                                      </p:cBhvr>
                                      <p:tavLst>
                                        <p:tav tm="0">
                                          <p:val>
                                            <p:strVal val="#ppt_h+1"/>
                                          </p:val>
                                        </p:tav>
                                        <p:tav tm="100000">
                                          <p:val>
                                            <p:strVal val="#ppt_y"/>
                                          </p:val>
                                        </p:tav>
                                      </p:tavLst>
                                    </p:anim>
                                    <p:animEffect transition="in" filter="fade">
                                      <p:cBhvr>
                                        <p:cTn id="11" dur="500"/>
                                        <p:tgtEl>
                                          <p:spTgt spid="942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94213">
                                            <p:txEl>
                                              <p:pRg st="0" end="0"/>
                                            </p:txEl>
                                          </p:spTgt>
                                        </p:tgtEl>
                                        <p:attrNameLst>
                                          <p:attrName>style.visibility</p:attrName>
                                        </p:attrNameLst>
                                      </p:cBhvr>
                                      <p:to>
                                        <p:strVal val="visible"/>
                                      </p:to>
                                    </p:set>
                                    <p:anim calcmode="discrete" valueType="clr">
                                      <p:cBhvr override="childStyle">
                                        <p:cTn id="16" dur="80"/>
                                        <p:tgtEl>
                                          <p:spTgt spid="942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421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94213">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94213">
                                            <p:txEl>
                                              <p:pRg st="1" end="1"/>
                                            </p:txEl>
                                          </p:spTgt>
                                        </p:tgtEl>
                                        <p:attrNameLst>
                                          <p:attrName>style.visibility</p:attrName>
                                        </p:attrNameLst>
                                      </p:cBhvr>
                                      <p:to>
                                        <p:strVal val="visible"/>
                                      </p:to>
                                    </p:set>
                                    <p:anim calcmode="discrete" valueType="clr">
                                      <p:cBhvr override="childStyle">
                                        <p:cTn id="23" dur="80"/>
                                        <p:tgtEl>
                                          <p:spTgt spid="942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4213">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94213">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94213">
                                            <p:txEl>
                                              <p:pRg st="2" end="2"/>
                                            </p:txEl>
                                          </p:spTgt>
                                        </p:tgtEl>
                                        <p:attrNameLst>
                                          <p:attrName>style.visibility</p:attrName>
                                        </p:attrNameLst>
                                      </p:cBhvr>
                                      <p:to>
                                        <p:strVal val="visible"/>
                                      </p:to>
                                    </p:set>
                                    <p:anim calcmode="discrete" valueType="clr">
                                      <p:cBhvr override="childStyle">
                                        <p:cTn id="30" dur="80"/>
                                        <p:tgtEl>
                                          <p:spTgt spid="9421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94213">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94213">
                                            <p:txEl>
                                              <p:pRg st="2" end="2"/>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94213">
                                            <p:txEl>
                                              <p:pRg st="3" end="3"/>
                                            </p:txEl>
                                          </p:spTgt>
                                        </p:tgtEl>
                                        <p:attrNameLst>
                                          <p:attrName>style.visibility</p:attrName>
                                        </p:attrNameLst>
                                      </p:cBhvr>
                                      <p:to>
                                        <p:strVal val="visible"/>
                                      </p:to>
                                    </p:set>
                                    <p:anim calcmode="discrete" valueType="clr">
                                      <p:cBhvr override="childStyle">
                                        <p:cTn id="37" dur="80"/>
                                        <p:tgtEl>
                                          <p:spTgt spid="9421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94213">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9421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z="4000" smtClean="0"/>
              <a:t>We’ll let Sir Faraday answer that one…</a:t>
            </a:r>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Faraday-Millikan-Gale-1913"/>
          <p:cNvPicPr>
            <a:picLocks noChangeAspect="1" noChangeArrowheads="1"/>
          </p:cNvPicPr>
          <p:nvPr/>
        </p:nvPicPr>
        <p:blipFill>
          <a:blip r:embed="rId2" cstate="print"/>
          <a:srcRect/>
          <a:stretch>
            <a:fillRect/>
          </a:stretch>
        </p:blipFill>
        <p:spPr bwMode="auto">
          <a:xfrm>
            <a:off x="5676900" y="1962150"/>
            <a:ext cx="3467100" cy="4895850"/>
          </a:xfrm>
          <a:prstGeom prst="rect">
            <a:avLst/>
          </a:prstGeom>
          <a:noFill/>
          <a:ln w="9525">
            <a:noFill/>
            <a:miter lim="800000"/>
            <a:headEnd/>
            <a:tailEnd/>
          </a:ln>
        </p:spPr>
      </p:pic>
      <p:sp>
        <p:nvSpPr>
          <p:cNvPr id="96261" name="AutoShape 5"/>
          <p:cNvSpPr>
            <a:spLocks noChangeArrowheads="1"/>
          </p:cNvSpPr>
          <p:nvPr/>
        </p:nvSpPr>
        <p:spPr bwMode="auto">
          <a:xfrm>
            <a:off x="611188" y="1557338"/>
            <a:ext cx="4608512" cy="4967287"/>
          </a:xfrm>
          <a:prstGeom prst="wedgeRoundRectCallout">
            <a:avLst>
              <a:gd name="adj1" fmla="val 85931"/>
              <a:gd name="adj2" fmla="val -5032"/>
              <a:gd name="adj3" fmla="val 16667"/>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a:lstStyle/>
          <a:p>
            <a:pPr>
              <a:defRPr/>
            </a:pPr>
            <a:r>
              <a:rPr lang="en-GB" sz="2000"/>
              <a:t>Although this is useful now back then there was no way to produce electricity.</a:t>
            </a:r>
          </a:p>
          <a:p>
            <a:pPr>
              <a:defRPr/>
            </a:pPr>
            <a:r>
              <a:rPr lang="en-GB" sz="2000"/>
              <a:t>I thought about the motor effect long and hard and finally came up with an idea to generate or ‘induce’ current in a wire.  </a:t>
            </a:r>
          </a:p>
          <a:p>
            <a:pPr>
              <a:defRPr/>
            </a:pPr>
            <a:r>
              <a:rPr lang="en-GB" sz="2000"/>
              <a:t>The following experiments would later be called Electromagnetic Induction where the word electromagnetic was used to describe the fact that electricity and magnetism are directly related to each other.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6261">
                                            <p:bg/>
                                          </p:spTgt>
                                        </p:tgtEl>
                                        <p:attrNameLst>
                                          <p:attrName>style.visibility</p:attrName>
                                        </p:attrNameLst>
                                      </p:cBhvr>
                                      <p:to>
                                        <p:strVal val="visible"/>
                                      </p:to>
                                    </p:set>
                                    <p:anim calcmode="lin" valueType="num">
                                      <p:cBhvr>
                                        <p:cTn id="7" dur="500" fill="hold"/>
                                        <p:tgtEl>
                                          <p:spTgt spid="96261">
                                            <p:bg/>
                                          </p:spTgt>
                                        </p:tgtEl>
                                        <p:attrNameLst>
                                          <p:attrName>ppt_w</p:attrName>
                                        </p:attrNameLst>
                                      </p:cBhvr>
                                      <p:tavLst>
                                        <p:tav tm="0">
                                          <p:val>
                                            <p:strVal val="#ppt_w*2.5"/>
                                          </p:val>
                                        </p:tav>
                                        <p:tav tm="100000">
                                          <p:val>
                                            <p:strVal val="#ppt_w"/>
                                          </p:val>
                                        </p:tav>
                                      </p:tavLst>
                                    </p:anim>
                                    <p:anim calcmode="lin" valueType="num">
                                      <p:cBhvr>
                                        <p:cTn id="8" dur="500" fill="hold"/>
                                        <p:tgtEl>
                                          <p:spTgt spid="96261">
                                            <p:bg/>
                                          </p:spTgt>
                                        </p:tgtEl>
                                        <p:attrNameLst>
                                          <p:attrName>ppt_h</p:attrName>
                                        </p:attrNameLst>
                                      </p:cBhvr>
                                      <p:tavLst>
                                        <p:tav tm="0">
                                          <p:val>
                                            <p:strVal val="#ppt_h*0.01"/>
                                          </p:val>
                                        </p:tav>
                                        <p:tav tm="100000">
                                          <p:val>
                                            <p:strVal val="#ppt_h"/>
                                          </p:val>
                                        </p:tav>
                                      </p:tavLst>
                                    </p:anim>
                                    <p:anim calcmode="lin" valueType="num">
                                      <p:cBhvr>
                                        <p:cTn id="9" dur="500" fill="hold"/>
                                        <p:tgtEl>
                                          <p:spTgt spid="96261">
                                            <p:bg/>
                                          </p:spTgt>
                                        </p:tgtEl>
                                        <p:attrNameLst>
                                          <p:attrName>ppt_x</p:attrName>
                                        </p:attrNameLst>
                                      </p:cBhvr>
                                      <p:tavLst>
                                        <p:tav tm="0">
                                          <p:val>
                                            <p:strVal val="#ppt_x"/>
                                          </p:val>
                                        </p:tav>
                                        <p:tav tm="100000">
                                          <p:val>
                                            <p:strVal val="#ppt_x"/>
                                          </p:val>
                                        </p:tav>
                                      </p:tavLst>
                                    </p:anim>
                                    <p:anim calcmode="lin" valueType="num">
                                      <p:cBhvr>
                                        <p:cTn id="10" dur="500" fill="hold"/>
                                        <p:tgtEl>
                                          <p:spTgt spid="96261">
                                            <p:bg/>
                                          </p:spTgt>
                                        </p:tgtEl>
                                        <p:attrNameLst>
                                          <p:attrName>ppt_y</p:attrName>
                                        </p:attrNameLst>
                                      </p:cBhvr>
                                      <p:tavLst>
                                        <p:tav tm="0">
                                          <p:val>
                                            <p:strVal val="#ppt_h+1"/>
                                          </p:val>
                                        </p:tav>
                                        <p:tav tm="100000">
                                          <p:val>
                                            <p:strVal val="#ppt_y"/>
                                          </p:val>
                                        </p:tav>
                                      </p:tavLst>
                                    </p:anim>
                                    <p:animEffect transition="in" filter="fade">
                                      <p:cBhvr>
                                        <p:cTn id="11" dur="500"/>
                                        <p:tgtEl>
                                          <p:spTgt spid="96261">
                                            <p:bg/>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96261">
                                            <p:txEl>
                                              <p:pRg st="0" end="0"/>
                                            </p:txEl>
                                          </p:spTgt>
                                        </p:tgtEl>
                                        <p:attrNameLst>
                                          <p:attrName>style.visibility</p:attrName>
                                        </p:attrNameLst>
                                      </p:cBhvr>
                                      <p:to>
                                        <p:strVal val="visible"/>
                                      </p:to>
                                    </p:set>
                                    <p:anim calcmode="discrete" valueType="clr">
                                      <p:cBhvr override="childStyle">
                                        <p:cTn id="16" dur="80"/>
                                        <p:tgtEl>
                                          <p:spTgt spid="962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6261">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96261">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96261">
                                            <p:txEl>
                                              <p:pRg st="1" end="1"/>
                                            </p:txEl>
                                          </p:spTgt>
                                        </p:tgtEl>
                                        <p:attrNameLst>
                                          <p:attrName>style.visibility</p:attrName>
                                        </p:attrNameLst>
                                      </p:cBhvr>
                                      <p:to>
                                        <p:strVal val="visible"/>
                                      </p:to>
                                    </p:set>
                                    <p:anim calcmode="discrete" valueType="clr">
                                      <p:cBhvr override="childStyle">
                                        <p:cTn id="23" dur="80"/>
                                        <p:tgtEl>
                                          <p:spTgt spid="9626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6261">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96261">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96261">
                                            <p:txEl>
                                              <p:pRg st="2" end="2"/>
                                            </p:txEl>
                                          </p:spTgt>
                                        </p:tgtEl>
                                        <p:attrNameLst>
                                          <p:attrName>style.visibility</p:attrName>
                                        </p:attrNameLst>
                                      </p:cBhvr>
                                      <p:to>
                                        <p:strVal val="visible"/>
                                      </p:to>
                                    </p:set>
                                    <p:anim calcmode="discrete" valueType="clr">
                                      <p:cBhvr override="childStyle">
                                        <p:cTn id="30" dur="80"/>
                                        <p:tgtEl>
                                          <p:spTgt spid="9626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96261">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9626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Inducing current in a wire</a:t>
            </a:r>
          </a:p>
        </p:txBody>
      </p:sp>
      <p:pic>
        <p:nvPicPr>
          <p:cNvPr id="1028" name="Picture 6"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513763" y="6283325"/>
            <a:ext cx="630237" cy="574675"/>
          </a:xfrm>
          <a:prstGeom prst="rect">
            <a:avLst/>
          </a:prstGeom>
          <a:noFill/>
          <a:ln w="9525">
            <a:noFill/>
            <a:miter lim="800000"/>
            <a:headEnd/>
            <a:tailEnd/>
          </a:ln>
        </p:spPr>
      </p:pic>
    </p:spTree>
    <p:controls>
      <p:control spid="1026" name="ShockwaveFlash1" r:id="rId2" imgW="1828571" imgH="1828571"/>
    </p:controls>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duction1"/>
          <p:cNvPicPr>
            <a:picLocks noChangeAspect="1" noChangeArrowheads="1"/>
          </p:cNvPicPr>
          <p:nvPr/>
        </p:nvPicPr>
        <p:blipFill>
          <a:blip r:embed="rId3" cstate="print"/>
          <a:srcRect/>
          <a:stretch>
            <a:fillRect/>
          </a:stretch>
        </p:blipFill>
        <p:spPr bwMode="auto">
          <a:xfrm>
            <a:off x="5746750" y="1711325"/>
            <a:ext cx="3209925" cy="2890838"/>
          </a:xfrm>
          <a:prstGeom prst="rect">
            <a:avLst/>
          </a:prstGeom>
          <a:noFill/>
          <a:ln w="9525">
            <a:noFill/>
            <a:miter lim="800000"/>
            <a:headEnd/>
            <a:tailEnd/>
          </a:ln>
        </p:spPr>
      </p:pic>
      <p:sp>
        <p:nvSpPr>
          <p:cNvPr id="52227" name="Rectangle 3"/>
          <p:cNvSpPr>
            <a:spLocks noGrp="1" noChangeArrowheads="1"/>
          </p:cNvSpPr>
          <p:nvPr>
            <p:ph type="title"/>
          </p:nvPr>
        </p:nvSpPr>
        <p:spPr>
          <a:xfrm>
            <a:off x="457200" y="-100013"/>
            <a:ext cx="8229600" cy="1143001"/>
          </a:xfrm>
        </p:spPr>
        <p:txBody>
          <a:bodyPr/>
          <a:lstStyle/>
          <a:p>
            <a:pPr eaLnBrk="1" hangingPunct="1"/>
            <a:r>
              <a:rPr lang="en-GB" sz="3200" b="1" smtClean="0"/>
              <a:t>What is electromagnetic induction?</a:t>
            </a:r>
          </a:p>
        </p:txBody>
      </p:sp>
      <p:sp>
        <p:nvSpPr>
          <p:cNvPr id="52228" name="Text Box 4"/>
          <p:cNvSpPr txBox="1">
            <a:spLocks noChangeArrowheads="1"/>
          </p:cNvSpPr>
          <p:nvPr/>
        </p:nvSpPr>
        <p:spPr bwMode="auto">
          <a:xfrm>
            <a:off x="563563" y="784225"/>
            <a:ext cx="8351837" cy="757238"/>
          </a:xfrm>
          <a:prstGeom prst="rect">
            <a:avLst/>
          </a:prstGeom>
          <a:noFill/>
          <a:ln w="9525">
            <a:noFill/>
            <a:miter lim="800000"/>
            <a:headEnd/>
            <a:tailEnd/>
          </a:ln>
        </p:spPr>
        <p:txBody>
          <a:bodyPr>
            <a:spAutoFit/>
          </a:bodyPr>
          <a:lstStyle/>
          <a:p>
            <a:pPr eaLnBrk="0" hangingPunct="0">
              <a:spcBef>
                <a:spcPct val="50000"/>
              </a:spcBef>
            </a:pPr>
            <a:r>
              <a:rPr lang="en-GB"/>
              <a:t>When current flows through a wire held in a magnetic field, a force is created that moves the wire.</a:t>
            </a:r>
          </a:p>
        </p:txBody>
      </p:sp>
      <p:sp>
        <p:nvSpPr>
          <p:cNvPr id="15365" name="Rectangle 5"/>
          <p:cNvSpPr>
            <a:spLocks noChangeArrowheads="1"/>
          </p:cNvSpPr>
          <p:nvPr/>
        </p:nvSpPr>
        <p:spPr bwMode="auto">
          <a:xfrm>
            <a:off x="563563" y="1809750"/>
            <a:ext cx="5019675" cy="1422400"/>
          </a:xfrm>
          <a:prstGeom prst="rect">
            <a:avLst/>
          </a:prstGeom>
          <a:noFill/>
          <a:ln w="9525" algn="ctr">
            <a:noFill/>
            <a:miter lim="800000"/>
            <a:headEnd/>
            <a:tailEnd/>
          </a:ln>
        </p:spPr>
        <p:txBody>
          <a:bodyPr>
            <a:spAutoFit/>
          </a:bodyPr>
          <a:lstStyle/>
          <a:p>
            <a:pPr eaLnBrk="0" hangingPunct="0">
              <a:spcBef>
                <a:spcPct val="50000"/>
              </a:spcBef>
            </a:pPr>
            <a:r>
              <a:rPr lang="en-GB"/>
              <a:t>The opposite is also possible: if a wire is moved across a magnetic field, a current is produced. This is called </a:t>
            </a:r>
            <a:r>
              <a:rPr lang="en-GB" b="1">
                <a:solidFill>
                  <a:srgbClr val="CC00CC"/>
                </a:solidFill>
              </a:rPr>
              <a:t>electromagnetic induction</a:t>
            </a:r>
            <a:r>
              <a:rPr lang="en-GB">
                <a:solidFill>
                  <a:srgbClr val="000066"/>
                </a:solidFill>
              </a:rPr>
              <a:t>.</a:t>
            </a:r>
          </a:p>
        </p:txBody>
      </p:sp>
      <p:sp>
        <p:nvSpPr>
          <p:cNvPr id="15366" name="Rectangle 6"/>
          <p:cNvSpPr>
            <a:spLocks noChangeArrowheads="1"/>
          </p:cNvSpPr>
          <p:nvPr/>
        </p:nvSpPr>
        <p:spPr bwMode="auto">
          <a:xfrm>
            <a:off x="563563" y="3565525"/>
            <a:ext cx="5027612" cy="1089025"/>
          </a:xfrm>
          <a:prstGeom prst="rect">
            <a:avLst/>
          </a:prstGeom>
          <a:noFill/>
          <a:ln w="9525" algn="ctr">
            <a:noFill/>
            <a:miter lim="800000"/>
            <a:headEnd/>
            <a:tailEnd/>
          </a:ln>
        </p:spPr>
        <p:txBody>
          <a:bodyPr>
            <a:spAutoFit/>
          </a:bodyPr>
          <a:lstStyle/>
          <a:p>
            <a:pPr eaLnBrk="0" hangingPunct="0">
              <a:spcBef>
                <a:spcPct val="50000"/>
              </a:spcBef>
            </a:pPr>
            <a:r>
              <a:rPr lang="en-GB"/>
              <a:t>Induction also occurs if a magnet is moved in a coil of wire, or if a coil of wire rotates in a magnetic field.</a:t>
            </a:r>
          </a:p>
        </p:txBody>
      </p:sp>
      <p:sp>
        <p:nvSpPr>
          <p:cNvPr id="15367" name="Rectangle 7"/>
          <p:cNvSpPr>
            <a:spLocks noChangeArrowheads="1"/>
          </p:cNvSpPr>
          <p:nvPr/>
        </p:nvSpPr>
        <p:spPr bwMode="auto">
          <a:xfrm>
            <a:off x="563563" y="4956175"/>
            <a:ext cx="7920037" cy="1089025"/>
          </a:xfrm>
          <a:prstGeom prst="rect">
            <a:avLst/>
          </a:prstGeom>
          <a:noFill/>
          <a:ln w="9525" algn="ctr">
            <a:noFill/>
            <a:miter lim="800000"/>
            <a:headEnd/>
            <a:tailEnd/>
          </a:ln>
        </p:spPr>
        <p:txBody>
          <a:bodyPr>
            <a:spAutoFit/>
          </a:bodyPr>
          <a:lstStyle/>
          <a:p>
            <a:pPr eaLnBrk="0" hangingPunct="0">
              <a:spcBef>
                <a:spcPct val="50000"/>
              </a:spcBef>
            </a:pPr>
            <a:r>
              <a:rPr lang="en-GB"/>
              <a:t>In all these methods of inducing a current, the wire and magnetic field move </a:t>
            </a:r>
            <a:r>
              <a:rPr lang="en-GB" b="1"/>
              <a:t>perpendicular</a:t>
            </a:r>
            <a:r>
              <a:rPr lang="en-GB"/>
              <a:t> to each other. If they move </a:t>
            </a:r>
            <a:r>
              <a:rPr lang="en-GB" b="1"/>
              <a:t>parallel</a:t>
            </a:r>
            <a:r>
              <a:rPr lang="en-GB"/>
              <a:t> to each other, no current is induced.</a:t>
            </a:r>
          </a:p>
        </p:txBody>
      </p:sp>
      <p:pic>
        <p:nvPicPr>
          <p:cNvPr id="15368" name="Picture 8"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wipe(down)">
                                      <p:cBhvr>
                                        <p:cTn id="11" dur="500"/>
                                        <p:tgtEl>
                                          <p:spTgt spid="1536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dissolve">
                                      <p:cBhvr>
                                        <p:cTn id="16" dur="500"/>
                                        <p:tgtEl>
                                          <p:spTgt spid="1536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dissolve">
                                      <p:cBhvr>
                                        <p:cTn id="21" dur="500"/>
                                        <p:tgtEl>
                                          <p:spTgt spid="15367"/>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Electromagnetic Induction</a:t>
            </a:r>
            <a:endParaRPr lang="en-GB" b="1"/>
          </a:p>
        </p:txBody>
      </p:sp>
      <p:sp>
        <p:nvSpPr>
          <p:cNvPr id="4100" name="Rectangle 4"/>
          <p:cNvSpPr>
            <a:spLocks noGrp="1" noChangeArrowheads="1"/>
          </p:cNvSpPr>
          <p:nvPr>
            <p:ph type="ctrTitle"/>
          </p:nvPr>
        </p:nvSpPr>
        <p:spPr>
          <a:xfrm>
            <a:off x="3178175" y="6797675"/>
            <a:ext cx="1797050" cy="174625"/>
          </a:xfrm>
        </p:spPr>
        <p:txBody>
          <a:bodyPr anchor="t"/>
          <a:lstStyle/>
          <a:p>
            <a:pPr eaLnBrk="1" hangingPunct="1"/>
            <a:r>
              <a:rPr lang="en-GB" sz="700" smtClean="0">
                <a:solidFill>
                  <a:srgbClr val="3333CC"/>
                </a:solidFill>
              </a:rPr>
              <a:t>Electromagnetic Induction</a:t>
            </a:r>
          </a:p>
        </p:txBody>
      </p:sp>
    </p:spTree>
    <p:controls>
      <p:control spid="4098" name="ShockwaveFlash1" r:id="rId2" imgW="8068801" imgH="5261319"/>
    </p:controls>
  </p:cSld>
  <p:clrMapOvr>
    <a:masterClrMapping/>
  </p:clrMapOvr>
  <p:transition spd="med">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Electromagnetic Induction</a:t>
            </a:r>
            <a:endParaRPr lang="en-GB" b="1"/>
          </a:p>
        </p:txBody>
      </p:sp>
      <p:sp>
        <p:nvSpPr>
          <p:cNvPr id="5124" name="Rectangle 4"/>
          <p:cNvSpPr>
            <a:spLocks noGrp="1" noChangeArrowheads="1"/>
          </p:cNvSpPr>
          <p:nvPr>
            <p:ph type="ctrTitle"/>
          </p:nvPr>
        </p:nvSpPr>
        <p:spPr>
          <a:xfrm>
            <a:off x="3178175" y="6797675"/>
            <a:ext cx="1797050" cy="174625"/>
          </a:xfrm>
        </p:spPr>
        <p:txBody>
          <a:bodyPr anchor="t"/>
          <a:lstStyle/>
          <a:p>
            <a:pPr eaLnBrk="1" hangingPunct="1"/>
            <a:r>
              <a:rPr lang="en-GB" sz="700" smtClean="0">
                <a:solidFill>
                  <a:srgbClr val="3333CC"/>
                </a:solidFill>
              </a:rPr>
              <a:t>Electromagnetic Induction</a:t>
            </a:r>
          </a:p>
        </p:txBody>
      </p:sp>
    </p:spTree>
    <p:controls>
      <p:control spid="5122" name="ShockwaveFlash1" r:id="rId2" imgW="8068801" imgH="5249008"/>
    </p:controls>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Electromagnetic Induction</a:t>
            </a:r>
            <a:endParaRPr lang="en-GB" b="1"/>
          </a:p>
        </p:txBody>
      </p:sp>
      <p:sp>
        <p:nvSpPr>
          <p:cNvPr id="6148" name="Rectangle 4"/>
          <p:cNvSpPr>
            <a:spLocks noGrp="1" noChangeArrowheads="1"/>
          </p:cNvSpPr>
          <p:nvPr>
            <p:ph type="ctrTitle"/>
          </p:nvPr>
        </p:nvSpPr>
        <p:spPr>
          <a:xfrm>
            <a:off x="3178175" y="6797675"/>
            <a:ext cx="1797050" cy="174625"/>
          </a:xfrm>
        </p:spPr>
        <p:txBody>
          <a:bodyPr anchor="t"/>
          <a:lstStyle/>
          <a:p>
            <a:pPr eaLnBrk="1" hangingPunct="1"/>
            <a:r>
              <a:rPr lang="en-GB" sz="700" smtClean="0">
                <a:solidFill>
                  <a:srgbClr val="3333CC"/>
                </a:solidFill>
              </a:rPr>
              <a:t>Electromagnetic Induction</a:t>
            </a:r>
          </a:p>
        </p:txBody>
      </p:sp>
    </p:spTree>
    <p:controls>
      <p:control spid="6146" name="ShockwaveFlash1" r:id="rId2" imgW="8068801" imgH="5249008"/>
    </p:controls>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71500" y="784225"/>
            <a:ext cx="7572375" cy="425450"/>
          </a:xfrm>
          <a:prstGeom prst="rect">
            <a:avLst/>
          </a:prstGeom>
          <a:noFill/>
          <a:ln w="9525">
            <a:noFill/>
            <a:miter lim="800000"/>
            <a:headEnd/>
            <a:tailEnd/>
          </a:ln>
        </p:spPr>
        <p:txBody>
          <a:bodyPr>
            <a:spAutoFit/>
          </a:bodyPr>
          <a:lstStyle/>
          <a:p>
            <a:pPr eaLnBrk="0" hangingPunct="0">
              <a:spcBef>
                <a:spcPct val="50000"/>
              </a:spcBef>
            </a:pPr>
            <a:r>
              <a:rPr lang="en-GB">
                <a:solidFill>
                  <a:srgbClr val="000066"/>
                </a:solidFill>
              </a:rPr>
              <a:t>How can the size of an induced current be increased?</a:t>
            </a:r>
          </a:p>
        </p:txBody>
      </p:sp>
      <p:sp>
        <p:nvSpPr>
          <p:cNvPr id="25603" name="Text Box 3"/>
          <p:cNvSpPr txBox="1">
            <a:spLocks noChangeArrowheads="1"/>
          </p:cNvSpPr>
          <p:nvPr/>
        </p:nvSpPr>
        <p:spPr bwMode="auto">
          <a:xfrm>
            <a:off x="552450" y="3524250"/>
            <a:ext cx="3681413" cy="2419350"/>
          </a:xfrm>
          <a:prstGeom prst="rect">
            <a:avLst/>
          </a:prstGeom>
          <a:noFill/>
          <a:ln w="9525">
            <a:noFill/>
            <a:miter lim="800000"/>
            <a:headEnd/>
            <a:tailEnd/>
          </a:ln>
        </p:spPr>
        <p:txBody>
          <a:bodyPr>
            <a:spAutoFit/>
          </a:bodyPr>
          <a:lstStyle/>
          <a:p>
            <a:pPr eaLnBrk="0" hangingPunct="0">
              <a:spcBef>
                <a:spcPct val="50000"/>
              </a:spcBef>
            </a:pPr>
            <a:r>
              <a:rPr lang="en-GB"/>
              <a:t>In a power station generator, an electromagnet is often used as this can provide a stronger magnetic field than is possible with a permanent magnet.</a:t>
            </a:r>
          </a:p>
        </p:txBody>
      </p:sp>
      <p:sp>
        <p:nvSpPr>
          <p:cNvPr id="25604" name="Rectangle 4"/>
          <p:cNvSpPr>
            <a:spLocks noGrp="1" noChangeArrowheads="1"/>
          </p:cNvSpPr>
          <p:nvPr>
            <p:ph type="title"/>
          </p:nvPr>
        </p:nvSpPr>
        <p:spPr>
          <a:xfrm>
            <a:off x="457200" y="-90488"/>
            <a:ext cx="8229600" cy="1143001"/>
          </a:xfrm>
        </p:spPr>
        <p:txBody>
          <a:bodyPr/>
          <a:lstStyle/>
          <a:p>
            <a:pPr eaLnBrk="1" hangingPunct="1">
              <a:defRPr/>
            </a:pPr>
            <a:r>
              <a:rPr lang="en-GB" sz="2800" b="1" dirty="0" smtClean="0">
                <a:solidFill>
                  <a:schemeClr val="tx1"/>
                </a:solidFill>
                <a:effectLst>
                  <a:outerShdw blurRad="38100" dist="38100" dir="2700000" algn="tl">
                    <a:srgbClr val="C0C0C0"/>
                  </a:outerShdw>
                </a:effectLst>
              </a:rPr>
              <a:t>Increasing the size of the induced current</a:t>
            </a:r>
          </a:p>
        </p:txBody>
      </p:sp>
      <p:sp>
        <p:nvSpPr>
          <p:cNvPr id="25605" name="Text Box 5"/>
          <p:cNvSpPr txBox="1">
            <a:spLocks noChangeArrowheads="1"/>
          </p:cNvSpPr>
          <p:nvPr/>
        </p:nvSpPr>
        <p:spPr bwMode="auto">
          <a:xfrm>
            <a:off x="552450" y="1285875"/>
            <a:ext cx="7288213" cy="425450"/>
          </a:xfrm>
          <a:prstGeom prst="rect">
            <a:avLst/>
          </a:prstGeom>
          <a:noFill/>
          <a:ln w="9525">
            <a:noFill/>
            <a:miter lim="800000"/>
            <a:headEnd/>
            <a:tailEnd/>
          </a:ln>
        </p:spPr>
        <p:txBody>
          <a:bodyPr>
            <a:spAutoFit/>
          </a:bodyPr>
          <a:lstStyle/>
          <a:p>
            <a:pPr marL="358775" indent="-358775" eaLnBrk="0" hangingPunct="0">
              <a:spcBef>
                <a:spcPct val="50000"/>
              </a:spcBef>
              <a:buClr>
                <a:srgbClr val="CC00CC"/>
              </a:buClr>
              <a:buFont typeface="Wingdings" pitchFamily="2" charset="2"/>
              <a:buChar char="l"/>
            </a:pPr>
            <a:r>
              <a:rPr lang="en-GB"/>
              <a:t>increase the speed at which the coil rotates</a:t>
            </a:r>
          </a:p>
        </p:txBody>
      </p:sp>
      <p:sp>
        <p:nvSpPr>
          <p:cNvPr id="25606" name="Text Box 6"/>
          <p:cNvSpPr txBox="1">
            <a:spLocks noChangeArrowheads="1"/>
          </p:cNvSpPr>
          <p:nvPr/>
        </p:nvSpPr>
        <p:spPr bwMode="auto">
          <a:xfrm>
            <a:off x="552450" y="1851025"/>
            <a:ext cx="6962775" cy="425450"/>
          </a:xfrm>
          <a:prstGeom prst="rect">
            <a:avLst/>
          </a:prstGeom>
          <a:noFill/>
          <a:ln w="9525">
            <a:noFill/>
            <a:miter lim="800000"/>
            <a:headEnd/>
            <a:tailEnd/>
          </a:ln>
        </p:spPr>
        <p:txBody>
          <a:bodyPr>
            <a:spAutoFit/>
          </a:bodyPr>
          <a:lstStyle/>
          <a:p>
            <a:pPr marL="358775" indent="-358775" eaLnBrk="0" hangingPunct="0">
              <a:spcBef>
                <a:spcPct val="50000"/>
              </a:spcBef>
              <a:buClr>
                <a:srgbClr val="CC00CC"/>
              </a:buClr>
              <a:buFont typeface="Wingdings" pitchFamily="2" charset="2"/>
              <a:buChar char="l"/>
            </a:pPr>
            <a:r>
              <a:rPr lang="en-GB"/>
              <a:t>increase the strength of the magnetic field</a:t>
            </a:r>
          </a:p>
        </p:txBody>
      </p:sp>
      <p:sp>
        <p:nvSpPr>
          <p:cNvPr id="25607" name="Text Box 7"/>
          <p:cNvSpPr txBox="1">
            <a:spLocks noChangeArrowheads="1"/>
          </p:cNvSpPr>
          <p:nvPr/>
        </p:nvSpPr>
        <p:spPr bwMode="auto">
          <a:xfrm>
            <a:off x="552450" y="2384425"/>
            <a:ext cx="6129338" cy="425450"/>
          </a:xfrm>
          <a:prstGeom prst="rect">
            <a:avLst/>
          </a:prstGeom>
          <a:noFill/>
          <a:ln w="9525">
            <a:noFill/>
            <a:miter lim="800000"/>
            <a:headEnd/>
            <a:tailEnd/>
          </a:ln>
        </p:spPr>
        <p:txBody>
          <a:bodyPr>
            <a:spAutoFit/>
          </a:bodyPr>
          <a:lstStyle/>
          <a:p>
            <a:pPr marL="358775" indent="-358775" eaLnBrk="0" hangingPunct="0">
              <a:spcBef>
                <a:spcPct val="50000"/>
              </a:spcBef>
              <a:buClr>
                <a:srgbClr val="CC00CC"/>
              </a:buClr>
              <a:buFont typeface="Wingdings" pitchFamily="2" charset="2"/>
              <a:buChar char="l"/>
            </a:pPr>
            <a:r>
              <a:rPr lang="en-GB"/>
              <a:t>increase the number of turns in the coil</a:t>
            </a:r>
          </a:p>
        </p:txBody>
      </p:sp>
      <p:sp>
        <p:nvSpPr>
          <p:cNvPr id="25608" name="Text Box 8"/>
          <p:cNvSpPr txBox="1">
            <a:spLocks noChangeArrowheads="1"/>
          </p:cNvSpPr>
          <p:nvPr/>
        </p:nvSpPr>
        <p:spPr bwMode="auto">
          <a:xfrm>
            <a:off x="552450" y="2919413"/>
            <a:ext cx="5284788" cy="425450"/>
          </a:xfrm>
          <a:prstGeom prst="rect">
            <a:avLst/>
          </a:prstGeom>
          <a:noFill/>
          <a:ln w="9525">
            <a:noFill/>
            <a:miter lim="800000"/>
            <a:headEnd/>
            <a:tailEnd/>
          </a:ln>
        </p:spPr>
        <p:txBody>
          <a:bodyPr>
            <a:spAutoFit/>
          </a:bodyPr>
          <a:lstStyle/>
          <a:p>
            <a:pPr marL="358775" indent="-358775" eaLnBrk="0" hangingPunct="0">
              <a:spcBef>
                <a:spcPct val="50000"/>
              </a:spcBef>
              <a:buClr>
                <a:srgbClr val="CC00CC"/>
              </a:buClr>
              <a:buFont typeface="Wingdings" pitchFamily="2" charset="2"/>
              <a:buChar char="l"/>
            </a:pPr>
            <a:r>
              <a:rPr lang="en-GB"/>
              <a:t>increase the total area of the coil</a:t>
            </a:r>
            <a:r>
              <a:rPr lang="en-GB">
                <a:solidFill>
                  <a:srgbClr val="000066"/>
                </a:solidFill>
              </a:rPr>
              <a:t>.</a:t>
            </a:r>
          </a:p>
        </p:txBody>
      </p:sp>
      <p:pic>
        <p:nvPicPr>
          <p:cNvPr id="25609" name="Picture 9" descr="06716_credit"/>
          <p:cNvPicPr>
            <a:picLocks noChangeAspect="1" noChangeArrowheads="1"/>
          </p:cNvPicPr>
          <p:nvPr/>
        </p:nvPicPr>
        <p:blipFill>
          <a:blip r:embed="rId3" cstate="print"/>
          <a:srcRect/>
          <a:stretch>
            <a:fillRect/>
          </a:stretch>
        </p:blipFill>
        <p:spPr bwMode="auto">
          <a:xfrm>
            <a:off x="4383088" y="3455988"/>
            <a:ext cx="4051300" cy="2682875"/>
          </a:xfrm>
          <a:prstGeom prst="rect">
            <a:avLst/>
          </a:prstGeom>
          <a:noFill/>
          <a:ln w="9525">
            <a:noFill/>
            <a:miter lim="800000"/>
            <a:headEnd/>
            <a:tailEnd/>
          </a:ln>
        </p:spPr>
      </p:pic>
      <p:pic>
        <p:nvPicPr>
          <p:cNvPr id="25610" name="Picture 10"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dissolve">
                                      <p:cBhvr>
                                        <p:cTn id="11" dur="500"/>
                                        <p:tgtEl>
                                          <p:spTgt spid="2560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5607"/>
                                        </p:tgtEl>
                                        <p:attrNameLst>
                                          <p:attrName>style.visibility</p:attrName>
                                        </p:attrNameLst>
                                      </p:cBhvr>
                                      <p:to>
                                        <p:strVal val="visible"/>
                                      </p:to>
                                    </p:set>
                                    <p:animEffect transition="in" filter="dissolve">
                                      <p:cBhvr>
                                        <p:cTn id="15" dur="500"/>
                                        <p:tgtEl>
                                          <p:spTgt spid="2560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5608"/>
                                        </p:tgtEl>
                                        <p:attrNameLst>
                                          <p:attrName>style.visibility</p:attrName>
                                        </p:attrNameLst>
                                      </p:cBhvr>
                                      <p:to>
                                        <p:strVal val="visible"/>
                                      </p:to>
                                    </p:set>
                                    <p:animEffect transition="in" filter="dissolve">
                                      <p:cBhvr>
                                        <p:cTn id="19" dur="500"/>
                                        <p:tgtEl>
                                          <p:spTgt spid="2560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5603"/>
                                        </p:tgtEl>
                                        <p:attrNameLst>
                                          <p:attrName>style.visibility</p:attrName>
                                        </p:attrNameLst>
                                      </p:cBhvr>
                                      <p:to>
                                        <p:strVal val="visible"/>
                                      </p:to>
                                    </p:set>
                                    <p:animEffect transition="in" filter="dissolve">
                                      <p:cBhvr>
                                        <p:cTn id="24" dur="500"/>
                                        <p:tgtEl>
                                          <p:spTgt spid="2560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5609"/>
                                        </p:tgtEl>
                                        <p:attrNameLst>
                                          <p:attrName>style.visibility</p:attrName>
                                        </p:attrNameLst>
                                      </p:cBhvr>
                                      <p:to>
                                        <p:strVal val="visible"/>
                                      </p:to>
                                    </p:set>
                                    <p:animEffect transition="in" filter="wipe(left)">
                                      <p:cBhvr>
                                        <p:cTn id="28" dur="500"/>
                                        <p:tgtEl>
                                          <p:spTgt spid="25609"/>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5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P spid="25606" grpId="0"/>
      <p:bldP spid="25607" grpId="0"/>
      <p:bldP spid="256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Increasing the voltage</a:t>
            </a:r>
            <a:endParaRPr lang="en-GB" b="1"/>
          </a:p>
        </p:txBody>
      </p:sp>
      <p:sp>
        <p:nvSpPr>
          <p:cNvPr id="8196" name="Rectangle 4"/>
          <p:cNvSpPr>
            <a:spLocks noGrp="1" noChangeArrowheads="1"/>
          </p:cNvSpPr>
          <p:nvPr>
            <p:ph type="ctrTitle"/>
          </p:nvPr>
        </p:nvSpPr>
        <p:spPr>
          <a:xfrm>
            <a:off x="3178175" y="6797675"/>
            <a:ext cx="1797050" cy="174625"/>
          </a:xfrm>
        </p:spPr>
        <p:txBody>
          <a:bodyPr anchor="t"/>
          <a:lstStyle/>
          <a:p>
            <a:pPr eaLnBrk="1" hangingPunct="1"/>
            <a:r>
              <a:rPr lang="en-GB" sz="700" smtClean="0">
                <a:solidFill>
                  <a:srgbClr val="3333CC"/>
                </a:solidFill>
              </a:rPr>
              <a:t>Increasing the voltage</a:t>
            </a:r>
          </a:p>
        </p:txBody>
      </p:sp>
    </p:spTree>
    <p:controls>
      <p:control spid="8194" name="ShockwaveFlash1" r:id="rId2" imgW="8068801" imgH="5261319"/>
    </p:controls>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1"/>
          </p:nvPr>
        </p:nvSpPr>
        <p:spPr>
          <a:noFill/>
        </p:spPr>
        <p:txBody>
          <a:bodyPr/>
          <a:lstStyle/>
          <a:p>
            <a:fld id="{3C23F331-2D2E-4F3C-A8AF-EBA159B791C7}" type="datetime10">
              <a:rPr lang="en-GB" smtClean="0"/>
              <a:pPr/>
              <a:t>12:52</a:t>
            </a:fld>
            <a:endParaRPr lang="en-GB" smtClean="0"/>
          </a:p>
        </p:txBody>
      </p:sp>
      <p:sp>
        <p:nvSpPr>
          <p:cNvPr id="33795"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smtClean="0">
                <a:solidFill>
                  <a:schemeClr val="bg1"/>
                </a:solidFill>
              </a:rPr>
              <a:t>Syllabus/Unit: code: </a:t>
            </a:r>
            <a:br>
              <a:rPr lang="en-GB" sz="2800" b="1" smtClean="0">
                <a:solidFill>
                  <a:schemeClr val="bg1"/>
                </a:solidFill>
              </a:rPr>
            </a:br>
            <a:r>
              <a:rPr lang="en-GB" sz="2800" b="1" smtClean="0">
                <a:solidFill>
                  <a:schemeClr val="bg1"/>
                </a:solidFill>
              </a:rPr>
              <a:t>Lesson number: </a:t>
            </a:r>
            <a:br>
              <a:rPr lang="en-GB" sz="2800" b="1" smtClean="0">
                <a:solidFill>
                  <a:schemeClr val="bg1"/>
                </a:solidFill>
              </a:rPr>
            </a:br>
            <a:r>
              <a:rPr lang="en-GB" sz="2800" b="1" smtClean="0">
                <a:solidFill>
                  <a:schemeClr val="bg1"/>
                </a:solidFill>
              </a:rPr>
              <a:t>Lesson Title: Generating Electricity</a:t>
            </a:r>
          </a:p>
        </p:txBody>
      </p:sp>
      <p:graphicFrame>
        <p:nvGraphicFramePr>
          <p:cNvPr id="2262" name="Group 214"/>
          <p:cNvGraphicFramePr>
            <a:graphicFrameLocks noGrp="1"/>
          </p:cNvGraphicFramePr>
          <p:nvPr/>
        </p:nvGraphicFramePr>
        <p:xfrm>
          <a:off x="0" y="1601788"/>
          <a:ext cx="9144000" cy="5233670"/>
        </p:xfrm>
        <a:graphic>
          <a:graphicData uri="http://schemas.openxmlformats.org/drawingml/2006/table">
            <a:tbl>
              <a:tblPr/>
              <a:tblGrid>
                <a:gridCol w="5940425"/>
                <a:gridCol w="1584325"/>
                <a:gridCol w="161925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66FFFF"/>
                          </a:solidFill>
                          <a:effectLst/>
                          <a:latin typeface="Arial" charset="0"/>
                        </a:rPr>
                        <a:t>Learning Outcome 1: </a:t>
                      </a:r>
                      <a:r>
                        <a:rPr lang="en-US" sz="2000" dirty="0" smtClean="0"/>
                        <a:t>To  be able to describe how a current can be induced into a wire.</a:t>
                      </a:r>
                      <a:endParaRPr lang="en-US" sz="2000" b="1"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 </a:t>
                      </a:r>
                      <a:r>
                        <a:rPr lang="en-US" sz="2000" dirty="0" smtClean="0"/>
                        <a:t>To be able to explain how a dynamo generates a current in a generator</a:t>
                      </a:r>
                      <a:endParaRPr kumimoji="0" lang="en-GB" sz="2000" b="0" i="0" u="none" strike="noStrike" cap="none" normalizeH="0" baseline="0" dirty="0" smtClean="0">
                        <a:ln>
                          <a:noFill/>
                        </a:ln>
                        <a:solidFill>
                          <a:srgbClr val="FFCC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r>
                        <a:rPr lang="en-US" sz="2000" dirty="0" smtClean="0"/>
                        <a:t>To be able to explain why mains current is always Alternating and </a:t>
                      </a:r>
                      <a:r>
                        <a:rPr lang="en-GB" sz="2000" dirty="0" smtClean="0"/>
                        <a:t>Describe and interpret AC using a voltage-time graph</a:t>
                      </a:r>
                      <a:endParaRPr kumimoji="0" lang="en-GB" sz="2000" b="0" i="0" u="none" strike="noStrike" cap="none" normalizeH="0" baseline="0" dirty="0" smtClean="0">
                        <a:ln>
                          <a:noFill/>
                        </a:ln>
                        <a:solidFill>
                          <a:srgbClr val="33CC3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33CC3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3818" name="Text Box 162"/>
          <p:cNvSpPr txBox="1">
            <a:spLocks noChangeArrowheads="1"/>
          </p:cNvSpPr>
          <p:nvPr/>
        </p:nvSpPr>
        <p:spPr bwMode="auto">
          <a:xfrm>
            <a:off x="6659563" y="2154238"/>
            <a:ext cx="2305050" cy="3170237"/>
          </a:xfrm>
          <a:prstGeom prst="rect">
            <a:avLst/>
          </a:prstGeom>
          <a:solidFill>
            <a:schemeClr val="hlink"/>
          </a:solidFill>
          <a:ln w="9525">
            <a:noFill/>
            <a:miter lim="800000"/>
            <a:headEnd/>
            <a:tailEnd/>
          </a:ln>
        </p:spPr>
        <p:txBody>
          <a:bodyPr>
            <a:spAutoFit/>
          </a:bodyPr>
          <a:lstStyle/>
          <a:p>
            <a:r>
              <a:rPr lang="en-GB" sz="2000" b="1" u="sng">
                <a:solidFill>
                  <a:schemeClr val="bg1"/>
                </a:solidFill>
              </a:rPr>
              <a:t>Connector:</a:t>
            </a:r>
            <a:r>
              <a:rPr lang="en-US" sz="2000"/>
              <a:t>Turn to the back of your books. </a:t>
            </a:r>
          </a:p>
          <a:p>
            <a:r>
              <a:rPr lang="en-US" sz="2000"/>
              <a:t>Answer the following questions to the best of your ability.</a:t>
            </a:r>
          </a:p>
          <a:p>
            <a:r>
              <a:rPr lang="en-US" sz="2000"/>
              <a:t>DO NOT CHEAT!!</a:t>
            </a:r>
            <a:endParaRPr lang="en-GB" sz="2000"/>
          </a:p>
          <a:p>
            <a:pPr>
              <a:lnSpc>
                <a:spcPct val="100000"/>
              </a:lnSpc>
              <a:spcBef>
                <a:spcPct val="50000"/>
              </a:spcBef>
              <a:buFontTx/>
              <a:buNone/>
            </a:pPr>
            <a:r>
              <a:rPr lang="en-GB" sz="2000" b="1" u="sng">
                <a:solidFill>
                  <a:schemeClr val="bg1"/>
                </a:solidFill>
              </a:rPr>
              <a:t> </a:t>
            </a:r>
            <a:endParaRPr lang="en-GB" sz="2000" b="1">
              <a:solidFill>
                <a:schemeClr val="bg1"/>
              </a:solidFill>
            </a:endParaRPr>
          </a:p>
        </p:txBody>
      </p:sp>
      <p:pic>
        <p:nvPicPr>
          <p:cNvPr id="33819"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4"/>
          <p:cNvSpPr>
            <a:spLocks noGrp="1"/>
          </p:cNvSpPr>
          <p:nvPr>
            <p:ph type="dt" sz="quarter" idx="11"/>
          </p:nvPr>
        </p:nvSpPr>
        <p:spPr>
          <a:noFill/>
        </p:spPr>
        <p:txBody>
          <a:bodyPr/>
          <a:lstStyle/>
          <a:p>
            <a:fld id="{3490EC50-2378-4D12-A432-6564F1A99E99}" type="datetime10">
              <a:rPr lang="en-GB" smtClean="0"/>
              <a:pPr/>
              <a:t>12:52</a:t>
            </a:fld>
            <a:endParaRPr lang="en-GB" smtClean="0"/>
          </a:p>
        </p:txBody>
      </p:sp>
      <p:grpSp>
        <p:nvGrpSpPr>
          <p:cNvPr id="60419" name="Group 2"/>
          <p:cNvGrpSpPr>
            <a:grpSpLocks/>
          </p:cNvGrpSpPr>
          <p:nvPr/>
        </p:nvGrpSpPr>
        <p:grpSpPr bwMode="auto">
          <a:xfrm>
            <a:off x="3348038" y="188913"/>
            <a:ext cx="2016125" cy="6669087"/>
            <a:chOff x="2109" y="119"/>
            <a:chExt cx="1270" cy="4201"/>
          </a:xfrm>
        </p:grpSpPr>
        <p:sp>
          <p:nvSpPr>
            <p:cNvPr id="6042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6043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Create</a:t>
              </a:r>
            </a:p>
          </p:txBody>
        </p:sp>
        <p:sp>
          <p:nvSpPr>
            <p:cNvPr id="6043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Evaluate</a:t>
              </a:r>
            </a:p>
          </p:txBody>
        </p:sp>
        <p:sp>
          <p:nvSpPr>
            <p:cNvPr id="6043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Analyse</a:t>
              </a:r>
            </a:p>
          </p:txBody>
        </p:sp>
        <p:sp>
          <p:nvSpPr>
            <p:cNvPr id="6043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Apply</a:t>
              </a:r>
            </a:p>
          </p:txBody>
        </p:sp>
        <p:sp>
          <p:nvSpPr>
            <p:cNvPr id="6043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Understand</a:t>
              </a:r>
            </a:p>
          </p:txBody>
        </p:sp>
        <p:sp>
          <p:nvSpPr>
            <p:cNvPr id="6043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Remember</a:t>
              </a:r>
            </a:p>
          </p:txBody>
        </p:sp>
        <p:sp>
          <p:nvSpPr>
            <p:cNvPr id="6043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6043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6043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6043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60420" name="Text Box 14"/>
          <p:cNvSpPr txBox="1">
            <a:spLocks noChangeArrowheads="1"/>
          </p:cNvSpPr>
          <p:nvPr/>
        </p:nvSpPr>
        <p:spPr bwMode="auto">
          <a:xfrm>
            <a:off x="179388" y="3573463"/>
            <a:ext cx="3024187" cy="1283428"/>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Apply (C)</a:t>
            </a:r>
          </a:p>
          <a:p>
            <a:pPr>
              <a:lnSpc>
                <a:spcPct val="100000"/>
              </a:lnSpc>
              <a:spcBef>
                <a:spcPct val="30000"/>
              </a:spcBef>
              <a:buFontTx/>
              <a:buNone/>
            </a:pPr>
            <a:r>
              <a:rPr lang="en-GB" sz="1800" b="1" dirty="0">
                <a:solidFill>
                  <a:schemeClr val="bg1"/>
                </a:solidFill>
              </a:rPr>
              <a:t>Use </a:t>
            </a:r>
            <a:r>
              <a:rPr lang="en-GB" sz="1800" b="1" dirty="0" smtClean="0">
                <a:solidFill>
                  <a:schemeClr val="bg1"/>
                </a:solidFill>
              </a:rPr>
              <a:t>the idea of voltage to explain why the electrons move in a wire </a:t>
            </a:r>
            <a:endParaRPr lang="en-GB" sz="1800" b="1" dirty="0">
              <a:solidFill>
                <a:schemeClr val="bg1"/>
              </a:solidFill>
            </a:endParaRPr>
          </a:p>
        </p:txBody>
      </p:sp>
      <p:sp>
        <p:nvSpPr>
          <p:cNvPr id="60421" name="Text Box 15"/>
          <p:cNvSpPr txBox="1">
            <a:spLocks noChangeArrowheads="1"/>
          </p:cNvSpPr>
          <p:nvPr/>
        </p:nvSpPr>
        <p:spPr bwMode="auto">
          <a:xfrm>
            <a:off x="5580063" y="5035550"/>
            <a:ext cx="3563937" cy="1006429"/>
          </a:xfrm>
          <a:prstGeom prst="rect">
            <a:avLst/>
          </a:prstGeom>
          <a:solidFill>
            <a:srgbClr val="FFFF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Understand (D)</a:t>
            </a:r>
          </a:p>
          <a:p>
            <a:pPr>
              <a:lnSpc>
                <a:spcPct val="100000"/>
              </a:lnSpc>
              <a:spcBef>
                <a:spcPct val="30000"/>
              </a:spcBef>
              <a:buFontTx/>
              <a:buNone/>
            </a:pPr>
            <a:r>
              <a:rPr lang="en-GB" sz="1800" b="1" dirty="0">
                <a:solidFill>
                  <a:schemeClr val="bg1"/>
                </a:solidFill>
              </a:rPr>
              <a:t>Explain what </a:t>
            </a:r>
            <a:r>
              <a:rPr lang="en-GB" sz="1800" b="1" dirty="0" smtClean="0">
                <a:solidFill>
                  <a:schemeClr val="bg1"/>
                </a:solidFill>
              </a:rPr>
              <a:t>a magnet does to the electrons in a wire</a:t>
            </a:r>
            <a:endParaRPr lang="en-GB" sz="1800" b="1" dirty="0">
              <a:solidFill>
                <a:schemeClr val="bg1"/>
              </a:solidFill>
            </a:endParaRPr>
          </a:p>
        </p:txBody>
      </p:sp>
      <p:sp>
        <p:nvSpPr>
          <p:cNvPr id="60423" name="Text Box 17"/>
          <p:cNvSpPr txBox="1">
            <a:spLocks noChangeArrowheads="1"/>
          </p:cNvSpPr>
          <p:nvPr/>
        </p:nvSpPr>
        <p:spPr bwMode="auto">
          <a:xfrm>
            <a:off x="5580063" y="3213100"/>
            <a:ext cx="3563937" cy="1338828"/>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Analyse (B)</a:t>
            </a:r>
          </a:p>
          <a:p>
            <a:pPr>
              <a:lnSpc>
                <a:spcPct val="100000"/>
              </a:lnSpc>
              <a:spcBef>
                <a:spcPct val="50000"/>
              </a:spcBef>
              <a:buFontTx/>
              <a:buNone/>
            </a:pPr>
            <a:r>
              <a:rPr lang="en-GB" sz="1800" b="1" dirty="0" smtClean="0">
                <a:solidFill>
                  <a:schemeClr val="bg1"/>
                </a:solidFill>
              </a:rPr>
              <a:t>Compare electromagnetic induction with current flow from a battery.</a:t>
            </a:r>
            <a:endParaRPr lang="en-GB" sz="1800" b="1" dirty="0">
              <a:solidFill>
                <a:schemeClr val="bg1"/>
              </a:solidFill>
            </a:endParaRPr>
          </a:p>
        </p:txBody>
      </p:sp>
      <p:pic>
        <p:nvPicPr>
          <p:cNvPr id="6042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
        <p:nvSpPr>
          <p:cNvPr id="60428" name="Text Box 22"/>
          <p:cNvSpPr txBox="1">
            <a:spLocks noChangeArrowheads="1"/>
          </p:cNvSpPr>
          <p:nvPr/>
        </p:nvSpPr>
        <p:spPr bwMode="auto">
          <a:xfrm>
            <a:off x="5580063" y="0"/>
            <a:ext cx="2663825" cy="2446824"/>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dirty="0" smtClean="0">
                <a:solidFill>
                  <a:schemeClr val="bg1"/>
                </a:solidFill>
              </a:rPr>
              <a:t>Voltage, Electromagnetic induction, magnet, wire, free electrons</a:t>
            </a:r>
            <a:endParaRPr lang="en-GB" sz="1800" b="1" dirty="0">
              <a:solidFill>
                <a:schemeClr val="bg1"/>
              </a:solidFill>
            </a:endParaRPr>
          </a:p>
          <a:p>
            <a:pPr>
              <a:lnSpc>
                <a:spcPct val="100000"/>
              </a:lnSpc>
              <a:spcBef>
                <a:spcPct val="50000"/>
              </a:spcBef>
              <a:buFontTx/>
              <a:buNone/>
            </a:pPr>
            <a:endParaRPr lang="en-GB" sz="1800" b="1" dirty="0">
              <a:solidFill>
                <a:schemeClr val="bg1"/>
              </a:solidFill>
            </a:endParaRPr>
          </a:p>
          <a:p>
            <a:pPr>
              <a:lnSpc>
                <a:spcPct val="100000"/>
              </a:lnSpc>
              <a:spcBef>
                <a:spcPct val="50000"/>
              </a:spcBef>
              <a:buFontTx/>
              <a:buNone/>
            </a:pPr>
            <a:endParaRPr lang="en-GB" sz="1800"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4"/>
          <p:cNvSpPr>
            <a:spLocks noGrp="1"/>
          </p:cNvSpPr>
          <p:nvPr>
            <p:ph type="dt" sz="quarter" idx="11"/>
          </p:nvPr>
        </p:nvSpPr>
        <p:spPr>
          <a:noFill/>
        </p:spPr>
        <p:txBody>
          <a:bodyPr/>
          <a:lstStyle/>
          <a:p>
            <a:fld id="{EF84885D-868E-4C8C-B915-D520868D80F1}" type="datetime10">
              <a:rPr lang="en-GB" smtClean="0"/>
              <a:pPr/>
              <a:t>12:52</a:t>
            </a:fld>
            <a:endParaRPr lang="en-GB" smtClean="0"/>
          </a:p>
        </p:txBody>
      </p:sp>
      <p:sp>
        <p:nvSpPr>
          <p:cNvPr id="61443"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lang="en-US" sz="2000" dirty="0" smtClean="0"/>
                        <a:t>To  be able to describe how a current can be induced into a wire.</a:t>
                      </a: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61458"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61459"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63563" y="784225"/>
            <a:ext cx="8429625" cy="757238"/>
          </a:xfrm>
          <a:prstGeom prst="rect">
            <a:avLst/>
          </a:prstGeom>
          <a:noFill/>
          <a:ln w="9525">
            <a:noFill/>
            <a:miter lim="800000"/>
            <a:headEnd/>
            <a:tailEnd/>
          </a:ln>
        </p:spPr>
        <p:txBody>
          <a:bodyPr>
            <a:spAutoFit/>
          </a:bodyPr>
          <a:lstStyle/>
          <a:p>
            <a:pPr eaLnBrk="0" hangingPunct="0">
              <a:spcBef>
                <a:spcPct val="50000"/>
              </a:spcBef>
            </a:pPr>
            <a:r>
              <a:rPr lang="en-GB"/>
              <a:t>A </a:t>
            </a:r>
            <a:r>
              <a:rPr lang="en-GB" b="1"/>
              <a:t>generator</a:t>
            </a:r>
            <a:r>
              <a:rPr lang="en-GB"/>
              <a:t> is a device that converts mechanical energy into electrical energy. It is the opposite of an electric motor</a:t>
            </a:r>
            <a:r>
              <a:rPr lang="en-GB">
                <a:solidFill>
                  <a:srgbClr val="000066"/>
                </a:solidFill>
              </a:rPr>
              <a:t>.</a:t>
            </a:r>
          </a:p>
        </p:txBody>
      </p:sp>
      <p:sp>
        <p:nvSpPr>
          <p:cNvPr id="19459" name="Text Box 3"/>
          <p:cNvSpPr txBox="1">
            <a:spLocks noChangeArrowheads="1"/>
          </p:cNvSpPr>
          <p:nvPr/>
        </p:nvSpPr>
        <p:spPr bwMode="auto">
          <a:xfrm>
            <a:off x="563563" y="1739900"/>
            <a:ext cx="4502150" cy="1754188"/>
          </a:xfrm>
          <a:prstGeom prst="rect">
            <a:avLst/>
          </a:prstGeom>
          <a:noFill/>
          <a:ln w="9525">
            <a:noFill/>
            <a:miter lim="800000"/>
            <a:headEnd/>
            <a:tailEnd/>
          </a:ln>
        </p:spPr>
        <p:txBody>
          <a:bodyPr>
            <a:spAutoFit/>
          </a:bodyPr>
          <a:lstStyle/>
          <a:p>
            <a:pPr eaLnBrk="0" hangingPunct="0">
              <a:spcBef>
                <a:spcPct val="50000"/>
              </a:spcBef>
            </a:pPr>
            <a:r>
              <a:rPr lang="en-GB"/>
              <a:t>Power stations use generators to produce electricity on a large scale. Mechanical energy is provided by rotating turbines that can be powered by:</a:t>
            </a:r>
          </a:p>
        </p:txBody>
      </p:sp>
      <p:sp>
        <p:nvSpPr>
          <p:cNvPr id="62468" name="Rectangle 4"/>
          <p:cNvSpPr>
            <a:spLocks noGrp="1" noChangeArrowheads="1"/>
          </p:cNvSpPr>
          <p:nvPr>
            <p:ph type="title"/>
          </p:nvPr>
        </p:nvSpPr>
        <p:spPr>
          <a:xfrm>
            <a:off x="557213" y="53975"/>
            <a:ext cx="7342187" cy="549275"/>
          </a:xfrm>
        </p:spPr>
        <p:txBody>
          <a:bodyPr/>
          <a:lstStyle/>
          <a:p>
            <a:pPr eaLnBrk="1" hangingPunct="1"/>
            <a:r>
              <a:rPr lang="en-GB" smtClean="0"/>
              <a:t>What are generators?</a:t>
            </a:r>
          </a:p>
        </p:txBody>
      </p:sp>
      <p:pic>
        <p:nvPicPr>
          <p:cNvPr id="19461" name="Picture 5" descr="14928_credit"/>
          <p:cNvPicPr>
            <a:picLocks noChangeAspect="1" noChangeArrowheads="1"/>
          </p:cNvPicPr>
          <p:nvPr/>
        </p:nvPicPr>
        <p:blipFill>
          <a:blip r:embed="rId3" cstate="print"/>
          <a:srcRect/>
          <a:stretch>
            <a:fillRect/>
          </a:stretch>
        </p:blipFill>
        <p:spPr bwMode="auto">
          <a:xfrm>
            <a:off x="5408613" y="2116138"/>
            <a:ext cx="3462337" cy="3076575"/>
          </a:xfrm>
          <a:prstGeom prst="rect">
            <a:avLst/>
          </a:prstGeom>
          <a:noFill/>
          <a:ln w="9525">
            <a:noFill/>
            <a:miter lim="800000"/>
            <a:headEnd/>
            <a:tailEnd/>
          </a:ln>
        </p:spPr>
      </p:pic>
      <p:sp>
        <p:nvSpPr>
          <p:cNvPr id="19462" name="Rectangle 6"/>
          <p:cNvSpPr>
            <a:spLocks noChangeArrowheads="1"/>
          </p:cNvSpPr>
          <p:nvPr/>
        </p:nvSpPr>
        <p:spPr bwMode="auto">
          <a:xfrm>
            <a:off x="563563" y="3790950"/>
            <a:ext cx="4038600" cy="1089025"/>
          </a:xfrm>
          <a:prstGeom prst="rect">
            <a:avLst/>
          </a:prstGeom>
          <a:noFill/>
          <a:ln w="9525" algn="ctr">
            <a:noFill/>
            <a:miter lim="800000"/>
            <a:headEnd/>
            <a:tailEnd/>
          </a:ln>
        </p:spPr>
        <p:txBody>
          <a:bodyPr>
            <a:spAutoFit/>
          </a:bodyPr>
          <a:lstStyle/>
          <a:p>
            <a:pPr marL="361950" indent="-361950" eaLnBrk="0" hangingPunct="0">
              <a:spcBef>
                <a:spcPct val="50000"/>
              </a:spcBef>
              <a:buClr>
                <a:srgbClr val="CC00CC"/>
              </a:buClr>
              <a:buFont typeface="Wingdings" pitchFamily="2" charset="2"/>
              <a:buChar char="l"/>
            </a:pPr>
            <a:r>
              <a:rPr lang="en-GB"/>
              <a:t>high-pressure steam – in coal, oil, gas and nuclear power stations</a:t>
            </a:r>
          </a:p>
        </p:txBody>
      </p:sp>
      <p:sp>
        <p:nvSpPr>
          <p:cNvPr id="19463" name="Rectangle 7"/>
          <p:cNvSpPr>
            <a:spLocks noChangeArrowheads="1"/>
          </p:cNvSpPr>
          <p:nvPr/>
        </p:nvSpPr>
        <p:spPr bwMode="auto">
          <a:xfrm>
            <a:off x="609600" y="5111750"/>
            <a:ext cx="3817938" cy="425450"/>
          </a:xfrm>
          <a:prstGeom prst="rect">
            <a:avLst/>
          </a:prstGeom>
          <a:noFill/>
          <a:ln w="9525" algn="ctr">
            <a:noFill/>
            <a:miter lim="800000"/>
            <a:headEnd/>
            <a:tailEnd/>
          </a:ln>
        </p:spPr>
        <p:txBody>
          <a:bodyPr>
            <a:spAutoFit/>
          </a:bodyPr>
          <a:lstStyle/>
          <a:p>
            <a:pPr marL="361950" indent="-361950" eaLnBrk="0" hangingPunct="0">
              <a:spcBef>
                <a:spcPct val="50000"/>
              </a:spcBef>
              <a:buClr>
                <a:srgbClr val="CC00CC"/>
              </a:buClr>
              <a:buFont typeface="Wingdings" pitchFamily="2" charset="2"/>
              <a:buChar char="l"/>
            </a:pPr>
            <a:r>
              <a:rPr lang="en-GB"/>
              <a:t>wind – in wind turbines</a:t>
            </a:r>
          </a:p>
        </p:txBody>
      </p:sp>
      <p:sp>
        <p:nvSpPr>
          <p:cNvPr id="19464" name="Rectangle 8"/>
          <p:cNvSpPr>
            <a:spLocks noChangeArrowheads="1"/>
          </p:cNvSpPr>
          <p:nvPr/>
        </p:nvSpPr>
        <p:spPr bwMode="auto">
          <a:xfrm>
            <a:off x="609600" y="5702300"/>
            <a:ext cx="6745288" cy="425450"/>
          </a:xfrm>
          <a:prstGeom prst="rect">
            <a:avLst/>
          </a:prstGeom>
          <a:noFill/>
          <a:ln w="9525" algn="ctr">
            <a:noFill/>
            <a:miter lim="800000"/>
            <a:headEnd/>
            <a:tailEnd/>
          </a:ln>
        </p:spPr>
        <p:txBody>
          <a:bodyPr>
            <a:spAutoFit/>
          </a:bodyPr>
          <a:lstStyle/>
          <a:p>
            <a:pPr marL="361950" indent="-361950" eaLnBrk="0" hangingPunct="0">
              <a:spcBef>
                <a:spcPct val="50000"/>
              </a:spcBef>
              <a:buClr>
                <a:srgbClr val="CC00CC"/>
              </a:buClr>
              <a:buFont typeface="Wingdings" pitchFamily="2" charset="2"/>
              <a:buChar char="l"/>
            </a:pPr>
            <a:r>
              <a:rPr lang="en-GB"/>
              <a:t>falling water – in hydroelectric power stations</a:t>
            </a:r>
          </a:p>
        </p:txBody>
      </p:sp>
      <p:pic>
        <p:nvPicPr>
          <p:cNvPr id="19465" name="Picture 9"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dissolve">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dissolve">
                                      <p:cBhvr>
                                        <p:cTn id="17" dur="500"/>
                                        <p:tgtEl>
                                          <p:spTgt spid="1946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19461"/>
                                        </p:tgtEl>
                                        <p:attrNameLst>
                                          <p:attrName>style.visibility</p:attrName>
                                        </p:attrNameLst>
                                      </p:cBhvr>
                                      <p:to>
                                        <p:strVal val="visible"/>
                                      </p:to>
                                    </p:set>
                                    <p:animEffect transition="in" filter="box(out)">
                                      <p:cBhvr>
                                        <p:cTn id="21" dur="500"/>
                                        <p:tgtEl>
                                          <p:spTgt spid="1946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dissolve">
                                      <p:cBhvr>
                                        <p:cTn id="26" dur="500"/>
                                        <p:tgtEl>
                                          <p:spTgt spid="19464"/>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2" grpId="0"/>
      <p:bldP spid="19463" grpId="0"/>
      <p:bldP spid="194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3600" smtClean="0"/>
              <a:t>Electromagnetic Induction Experiment carried out by 6</a:t>
            </a:r>
            <a:r>
              <a:rPr lang="en-GB" sz="3600" baseline="30000" smtClean="0"/>
              <a:t>th</a:t>
            </a:r>
            <a:r>
              <a:rPr lang="en-GB" sz="3600" smtClean="0"/>
              <a:t> Formers</a:t>
            </a:r>
          </a:p>
        </p:txBody>
      </p:sp>
      <p:sp>
        <p:nvSpPr>
          <p:cNvPr id="100355" name="Rectangle 3"/>
          <p:cNvSpPr>
            <a:spLocks noGrp="1" noChangeArrowheads="1"/>
          </p:cNvSpPr>
          <p:nvPr>
            <p:ph type="body" idx="1"/>
          </p:nvPr>
        </p:nvSpPr>
        <p:spPr/>
        <p:txBody>
          <a:bodyPr/>
          <a:lstStyle/>
          <a:p>
            <a:r>
              <a:rPr lang="en-GB" sz="2800" smtClean="0"/>
              <a:t>The following screen shows results from the same experiment carried out by a Sixth Form Physics Student.  </a:t>
            </a:r>
          </a:p>
          <a:p>
            <a:r>
              <a:rPr lang="en-GB" sz="2800" smtClean="0"/>
              <a:t>She tied a permanent magnet on to the end of a spring and oscillated it inside a coil of wire (solenoid).  </a:t>
            </a:r>
          </a:p>
          <a:p>
            <a:r>
              <a:rPr lang="en-GB" sz="2800" smtClean="0"/>
              <a:t>She used a data – logger connected to a computer to record her results.  </a:t>
            </a:r>
          </a:p>
          <a:p>
            <a:r>
              <a:rPr lang="en-GB" sz="2800" smtClean="0"/>
              <a:t>What does the generated current look like?</a:t>
            </a:r>
          </a:p>
          <a:p>
            <a:pPr>
              <a:buFontTx/>
              <a:buNone/>
            </a:pPr>
            <a:endParaRPr lang="en-GB" sz="2800" smtClean="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500" fill="hold"/>
                                        <p:tgtEl>
                                          <p:spTgt spid="10035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0035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0035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003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00355">
                                            <p:txEl>
                                              <p:pRg st="1" end="1"/>
                                            </p:txEl>
                                          </p:spTgt>
                                        </p:tgtEl>
                                        <p:attrNameLst>
                                          <p:attrName>style.visibility</p:attrName>
                                        </p:attrNameLst>
                                      </p:cBhvr>
                                      <p:to>
                                        <p:strVal val="visible"/>
                                      </p:to>
                                    </p:set>
                                    <p:anim calcmode="lin" valueType="num">
                                      <p:cBhvr>
                                        <p:cTn id="16" dur="500" fill="hold"/>
                                        <p:tgtEl>
                                          <p:spTgt spid="100355">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100355">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00355">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1003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100355">
                                            <p:txEl>
                                              <p:pRg st="2" end="2"/>
                                            </p:txEl>
                                          </p:spTgt>
                                        </p:tgtEl>
                                        <p:attrNameLst>
                                          <p:attrName>style.visibility</p:attrName>
                                        </p:attrNameLst>
                                      </p:cBhvr>
                                      <p:to>
                                        <p:strVal val="visible"/>
                                      </p:to>
                                    </p:set>
                                    <p:anim calcmode="lin" valueType="num">
                                      <p:cBhvr>
                                        <p:cTn id="25" dur="500" fill="hold"/>
                                        <p:tgtEl>
                                          <p:spTgt spid="100355">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100355">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00355">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10035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100355">
                                            <p:txEl>
                                              <p:pRg st="3" end="3"/>
                                            </p:txEl>
                                          </p:spTgt>
                                        </p:tgtEl>
                                        <p:attrNameLst>
                                          <p:attrName>style.visibility</p:attrName>
                                        </p:attrNameLst>
                                      </p:cBhvr>
                                      <p:to>
                                        <p:strVal val="visible"/>
                                      </p:to>
                                    </p:set>
                                    <p:anim calcmode="lin" valueType="num">
                                      <p:cBhvr>
                                        <p:cTn id="34" dur="500" fill="hold"/>
                                        <p:tgtEl>
                                          <p:spTgt spid="100355">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100355">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00355">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p>
        </p:txBody>
      </p:sp>
      <p:sp>
        <p:nvSpPr>
          <p:cNvPr id="64515" name="Rectangle 3"/>
          <p:cNvSpPr>
            <a:spLocks noGrp="1" noChangeArrowheads="1"/>
          </p:cNvSpPr>
          <p:nvPr>
            <p:ph type="body" idx="1"/>
          </p:nvPr>
        </p:nvSpPr>
        <p:spPr/>
        <p:txBody>
          <a:bodyPr/>
          <a:lstStyle/>
          <a:p>
            <a:pPr eaLnBrk="1" hangingPunct="1"/>
            <a:endParaRPr lang="en-US" smtClean="0"/>
          </a:p>
        </p:txBody>
      </p:sp>
      <p:pic>
        <p:nvPicPr>
          <p:cNvPr id="64516" name="Picture 4"/>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smtClean="0"/>
          </a:p>
        </p:txBody>
      </p:sp>
      <p:sp>
        <p:nvSpPr>
          <p:cNvPr id="101379" name="Rectangle 3"/>
          <p:cNvSpPr>
            <a:spLocks noGrp="1" noChangeArrowheads="1"/>
          </p:cNvSpPr>
          <p:nvPr>
            <p:ph type="body" idx="1"/>
          </p:nvPr>
        </p:nvSpPr>
        <p:spPr/>
        <p:txBody>
          <a:bodyPr/>
          <a:lstStyle/>
          <a:p>
            <a:r>
              <a:rPr lang="en-GB" smtClean="0"/>
              <a:t>All power stations use this method to generate electricity.  </a:t>
            </a:r>
          </a:p>
          <a:p>
            <a:r>
              <a:rPr lang="en-GB" smtClean="0"/>
              <a:t>This is why mains electricity is always AC and NOT DC!</a:t>
            </a:r>
          </a:p>
          <a:p>
            <a:r>
              <a:rPr lang="en-GB" smtClean="0"/>
              <a:t>Which is lucky because AC can be easily transported over large distances.  DC cannot!</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01379">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01379">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013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01379">
                                            <p:txEl>
                                              <p:pRg st="1" end="1"/>
                                            </p:txEl>
                                          </p:spTgt>
                                        </p:tgtEl>
                                        <p:attrNameLst>
                                          <p:attrName>style.visibility</p:attrName>
                                        </p:attrNameLst>
                                      </p:cBhvr>
                                      <p:to>
                                        <p:strVal val="visible"/>
                                      </p:to>
                                    </p:set>
                                    <p:anim calcmode="lin" valueType="num">
                                      <p:cBhvr>
                                        <p:cTn id="16" dur="500" fill="hold"/>
                                        <p:tgtEl>
                                          <p:spTgt spid="101379">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101379">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01379">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1013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101379">
                                            <p:txEl>
                                              <p:pRg st="2" end="2"/>
                                            </p:txEl>
                                          </p:spTgt>
                                        </p:tgtEl>
                                        <p:attrNameLst>
                                          <p:attrName>style.visibility</p:attrName>
                                        </p:attrNameLst>
                                      </p:cBhvr>
                                      <p:to>
                                        <p:strVal val="visible"/>
                                      </p:to>
                                    </p:set>
                                    <p:anim calcmode="lin" valueType="num">
                                      <p:cBhvr>
                                        <p:cTn id="25" dur="500" fill="hold"/>
                                        <p:tgtEl>
                                          <p:spTgt spid="101379">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101379">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01379">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620713"/>
          </a:xfrm>
        </p:spPr>
        <p:txBody>
          <a:bodyPr/>
          <a:lstStyle/>
          <a:p>
            <a:pPr eaLnBrk="1" hangingPunct="1"/>
            <a:r>
              <a:rPr lang="en-GB" smtClean="0"/>
              <a:t>AC Generator</a:t>
            </a:r>
          </a:p>
        </p:txBody>
      </p:sp>
      <p:sp>
        <p:nvSpPr>
          <p:cNvPr id="36867" name="Text Box 3"/>
          <p:cNvSpPr txBox="1">
            <a:spLocks noChangeArrowheads="1"/>
          </p:cNvSpPr>
          <p:nvPr/>
        </p:nvSpPr>
        <p:spPr bwMode="auto">
          <a:xfrm>
            <a:off x="0" y="2492896"/>
            <a:ext cx="4643438" cy="3711575"/>
          </a:xfrm>
          <a:prstGeom prst="rect">
            <a:avLst/>
          </a:prstGeom>
          <a:noFill/>
          <a:ln w="9525">
            <a:noFill/>
            <a:miter lim="800000"/>
            <a:headEnd/>
            <a:tailEnd/>
          </a:ln>
        </p:spPr>
        <p:txBody>
          <a:bodyPr>
            <a:spAutoFit/>
          </a:bodyPr>
          <a:lstStyle/>
          <a:p>
            <a:pPr marL="457200" indent="-457200">
              <a:spcBef>
                <a:spcPct val="50000"/>
              </a:spcBef>
            </a:pPr>
            <a:r>
              <a:rPr lang="en-GB" sz="2000" dirty="0">
                <a:solidFill>
                  <a:schemeClr val="bg1"/>
                </a:solidFill>
              </a:rPr>
              <a:t>Induced current can be increased in 4 ways:</a:t>
            </a:r>
          </a:p>
          <a:p>
            <a:pPr marL="457200" indent="-457200">
              <a:spcBef>
                <a:spcPct val="50000"/>
              </a:spcBef>
              <a:buFontTx/>
              <a:buAutoNum type="arabicParenR"/>
            </a:pPr>
            <a:r>
              <a:rPr lang="en-GB" i="1" dirty="0"/>
              <a:t>Increasing the speed of movement</a:t>
            </a:r>
          </a:p>
          <a:p>
            <a:pPr marL="457200" indent="-457200">
              <a:spcBef>
                <a:spcPct val="50000"/>
              </a:spcBef>
              <a:buFontTx/>
              <a:buAutoNum type="arabicParenR"/>
            </a:pPr>
            <a:r>
              <a:rPr lang="en-GB" i="1" dirty="0"/>
              <a:t>Increasing the magnetic field strength</a:t>
            </a:r>
          </a:p>
          <a:p>
            <a:pPr marL="457200" indent="-457200">
              <a:spcBef>
                <a:spcPct val="50000"/>
              </a:spcBef>
              <a:buFontTx/>
              <a:buAutoNum type="arabicParenR"/>
            </a:pPr>
            <a:r>
              <a:rPr lang="en-GB" i="1" dirty="0"/>
              <a:t>Increasing the number of turns on the coil</a:t>
            </a:r>
          </a:p>
          <a:p>
            <a:pPr marL="457200" indent="-457200">
              <a:spcBef>
                <a:spcPct val="50000"/>
              </a:spcBef>
              <a:buFontTx/>
              <a:buAutoNum type="arabicParenR"/>
            </a:pPr>
            <a:r>
              <a:rPr lang="en-GB" i="1" dirty="0"/>
              <a:t>Increasing the area of the coil</a:t>
            </a:r>
          </a:p>
        </p:txBody>
      </p:sp>
      <p:sp>
        <p:nvSpPr>
          <p:cNvPr id="66564" name="AutoShape 4"/>
          <p:cNvSpPr>
            <a:spLocks noChangeArrowheads="1"/>
          </p:cNvSpPr>
          <p:nvPr/>
        </p:nvSpPr>
        <p:spPr bwMode="auto">
          <a:xfrm>
            <a:off x="0" y="1339850"/>
            <a:ext cx="1008063" cy="576263"/>
          </a:xfrm>
          <a:prstGeom prst="cube">
            <a:avLst>
              <a:gd name="adj" fmla="val 25000"/>
            </a:avLst>
          </a:prstGeom>
          <a:solidFill>
            <a:srgbClr val="FF0000"/>
          </a:solidFill>
          <a:ln w="19050">
            <a:solidFill>
              <a:srgbClr val="000000"/>
            </a:solidFill>
            <a:miter lim="800000"/>
            <a:headEnd/>
            <a:tailEnd/>
          </a:ln>
        </p:spPr>
        <p:txBody>
          <a:bodyPr wrap="none" anchor="ctr"/>
          <a:lstStyle/>
          <a:p>
            <a:pPr algn="ctr"/>
            <a:r>
              <a:rPr lang="cy-GB">
                <a:solidFill>
                  <a:schemeClr val="bg1"/>
                </a:solidFill>
              </a:rPr>
              <a:t>N</a:t>
            </a:r>
            <a:endParaRPr lang="en-US">
              <a:solidFill>
                <a:schemeClr val="bg1"/>
              </a:solidFill>
            </a:endParaRPr>
          </a:p>
        </p:txBody>
      </p:sp>
      <p:sp>
        <p:nvSpPr>
          <p:cNvPr id="66565" name="AutoShape 5"/>
          <p:cNvSpPr>
            <a:spLocks noChangeArrowheads="1"/>
          </p:cNvSpPr>
          <p:nvPr/>
        </p:nvSpPr>
        <p:spPr bwMode="auto">
          <a:xfrm>
            <a:off x="3203575" y="1339850"/>
            <a:ext cx="1008063" cy="576263"/>
          </a:xfrm>
          <a:prstGeom prst="cube">
            <a:avLst>
              <a:gd name="adj" fmla="val 25000"/>
            </a:avLst>
          </a:prstGeom>
          <a:solidFill>
            <a:srgbClr val="3366FF"/>
          </a:solidFill>
          <a:ln w="19050">
            <a:solidFill>
              <a:srgbClr val="000000"/>
            </a:solidFill>
            <a:miter lim="800000"/>
            <a:headEnd/>
            <a:tailEnd/>
          </a:ln>
        </p:spPr>
        <p:txBody>
          <a:bodyPr wrap="none" anchor="ctr"/>
          <a:lstStyle/>
          <a:p>
            <a:pPr algn="ctr"/>
            <a:r>
              <a:rPr lang="cy-GB">
                <a:solidFill>
                  <a:schemeClr val="bg1"/>
                </a:solidFill>
              </a:rPr>
              <a:t>S</a:t>
            </a:r>
            <a:endParaRPr lang="en-US">
              <a:solidFill>
                <a:schemeClr val="bg1"/>
              </a:solidFill>
            </a:endParaRPr>
          </a:p>
        </p:txBody>
      </p:sp>
      <p:grpSp>
        <p:nvGrpSpPr>
          <p:cNvPr id="66566" name="Group 6"/>
          <p:cNvGrpSpPr>
            <a:grpSpLocks/>
          </p:cNvGrpSpPr>
          <p:nvPr/>
        </p:nvGrpSpPr>
        <p:grpSpPr bwMode="auto">
          <a:xfrm>
            <a:off x="468313" y="1052513"/>
            <a:ext cx="2951162" cy="2159000"/>
            <a:chOff x="295" y="1117"/>
            <a:chExt cx="1859" cy="1360"/>
          </a:xfrm>
        </p:grpSpPr>
        <p:sp>
          <p:nvSpPr>
            <p:cNvPr id="66591" name="Line 7"/>
            <p:cNvSpPr>
              <a:spLocks noChangeShapeType="1"/>
            </p:cNvSpPr>
            <p:nvPr/>
          </p:nvSpPr>
          <p:spPr bwMode="auto">
            <a:xfrm flipV="1">
              <a:off x="295" y="1888"/>
              <a:ext cx="589" cy="589"/>
            </a:xfrm>
            <a:prstGeom prst="line">
              <a:avLst/>
            </a:prstGeom>
            <a:noFill/>
            <a:ln w="38100">
              <a:solidFill>
                <a:srgbClr val="C0C0C0"/>
              </a:solidFill>
              <a:round/>
              <a:headEnd/>
              <a:tailEnd/>
            </a:ln>
          </p:spPr>
          <p:txBody>
            <a:bodyPr/>
            <a:lstStyle/>
            <a:p>
              <a:endParaRPr lang="en-GB"/>
            </a:p>
          </p:txBody>
        </p:sp>
        <p:sp>
          <p:nvSpPr>
            <p:cNvPr id="66592" name="Line 8"/>
            <p:cNvSpPr>
              <a:spLocks noChangeShapeType="1"/>
            </p:cNvSpPr>
            <p:nvPr/>
          </p:nvSpPr>
          <p:spPr bwMode="auto">
            <a:xfrm flipV="1">
              <a:off x="657" y="1888"/>
              <a:ext cx="363" cy="363"/>
            </a:xfrm>
            <a:prstGeom prst="line">
              <a:avLst/>
            </a:prstGeom>
            <a:noFill/>
            <a:ln w="38100">
              <a:solidFill>
                <a:srgbClr val="C0C0C0"/>
              </a:solidFill>
              <a:round/>
              <a:headEnd/>
              <a:tailEnd/>
            </a:ln>
          </p:spPr>
          <p:txBody>
            <a:bodyPr/>
            <a:lstStyle/>
            <a:p>
              <a:endParaRPr lang="en-GB"/>
            </a:p>
          </p:txBody>
        </p:sp>
        <p:sp>
          <p:nvSpPr>
            <p:cNvPr id="66593" name="Line 9"/>
            <p:cNvSpPr>
              <a:spLocks noChangeShapeType="1"/>
            </p:cNvSpPr>
            <p:nvPr/>
          </p:nvSpPr>
          <p:spPr bwMode="auto">
            <a:xfrm flipH="1">
              <a:off x="521" y="1888"/>
              <a:ext cx="363" cy="0"/>
            </a:xfrm>
            <a:prstGeom prst="line">
              <a:avLst/>
            </a:prstGeom>
            <a:noFill/>
            <a:ln w="38100">
              <a:solidFill>
                <a:srgbClr val="C0C0C0"/>
              </a:solidFill>
              <a:round/>
              <a:headEnd/>
              <a:tailEnd/>
            </a:ln>
          </p:spPr>
          <p:txBody>
            <a:bodyPr/>
            <a:lstStyle/>
            <a:p>
              <a:endParaRPr lang="en-GB"/>
            </a:p>
          </p:txBody>
        </p:sp>
        <p:sp>
          <p:nvSpPr>
            <p:cNvPr id="66594" name="Line 10"/>
            <p:cNvSpPr>
              <a:spLocks noChangeShapeType="1"/>
            </p:cNvSpPr>
            <p:nvPr/>
          </p:nvSpPr>
          <p:spPr bwMode="auto">
            <a:xfrm flipV="1">
              <a:off x="521" y="1117"/>
              <a:ext cx="771" cy="771"/>
            </a:xfrm>
            <a:prstGeom prst="line">
              <a:avLst/>
            </a:prstGeom>
            <a:noFill/>
            <a:ln w="38100">
              <a:solidFill>
                <a:srgbClr val="C0C0C0"/>
              </a:solidFill>
              <a:round/>
              <a:headEnd/>
              <a:tailEnd/>
            </a:ln>
          </p:spPr>
          <p:txBody>
            <a:bodyPr/>
            <a:lstStyle/>
            <a:p>
              <a:endParaRPr lang="en-GB"/>
            </a:p>
          </p:txBody>
        </p:sp>
        <p:sp>
          <p:nvSpPr>
            <p:cNvPr id="66595" name="Line 11"/>
            <p:cNvSpPr>
              <a:spLocks noChangeShapeType="1"/>
            </p:cNvSpPr>
            <p:nvPr/>
          </p:nvSpPr>
          <p:spPr bwMode="auto">
            <a:xfrm flipV="1">
              <a:off x="1383" y="1117"/>
              <a:ext cx="771" cy="771"/>
            </a:xfrm>
            <a:prstGeom prst="line">
              <a:avLst/>
            </a:prstGeom>
            <a:noFill/>
            <a:ln w="38100">
              <a:solidFill>
                <a:srgbClr val="C0C0C0"/>
              </a:solidFill>
              <a:round/>
              <a:headEnd/>
              <a:tailEnd/>
            </a:ln>
          </p:spPr>
          <p:txBody>
            <a:bodyPr/>
            <a:lstStyle/>
            <a:p>
              <a:endParaRPr lang="en-GB"/>
            </a:p>
          </p:txBody>
        </p:sp>
        <p:sp>
          <p:nvSpPr>
            <p:cNvPr id="66596" name="Line 12"/>
            <p:cNvSpPr>
              <a:spLocks noChangeShapeType="1"/>
            </p:cNvSpPr>
            <p:nvPr/>
          </p:nvSpPr>
          <p:spPr bwMode="auto">
            <a:xfrm flipH="1">
              <a:off x="1020" y="1888"/>
              <a:ext cx="363" cy="0"/>
            </a:xfrm>
            <a:prstGeom prst="line">
              <a:avLst/>
            </a:prstGeom>
            <a:noFill/>
            <a:ln w="38100">
              <a:solidFill>
                <a:srgbClr val="C0C0C0"/>
              </a:solidFill>
              <a:round/>
              <a:headEnd/>
              <a:tailEnd/>
            </a:ln>
          </p:spPr>
          <p:txBody>
            <a:bodyPr/>
            <a:lstStyle/>
            <a:p>
              <a:endParaRPr lang="en-GB"/>
            </a:p>
          </p:txBody>
        </p:sp>
        <p:sp>
          <p:nvSpPr>
            <p:cNvPr id="66597" name="Line 13"/>
            <p:cNvSpPr>
              <a:spLocks noChangeShapeType="1"/>
            </p:cNvSpPr>
            <p:nvPr/>
          </p:nvSpPr>
          <p:spPr bwMode="auto">
            <a:xfrm>
              <a:off x="1292" y="1117"/>
              <a:ext cx="862" cy="0"/>
            </a:xfrm>
            <a:prstGeom prst="line">
              <a:avLst/>
            </a:prstGeom>
            <a:noFill/>
            <a:ln w="38100">
              <a:solidFill>
                <a:srgbClr val="C0C0C0"/>
              </a:solidFill>
              <a:round/>
              <a:headEnd/>
              <a:tailEnd/>
            </a:ln>
          </p:spPr>
          <p:txBody>
            <a:bodyPr/>
            <a:lstStyle/>
            <a:p>
              <a:endParaRPr lang="en-GB"/>
            </a:p>
          </p:txBody>
        </p:sp>
      </p:grpSp>
      <p:sp>
        <p:nvSpPr>
          <p:cNvPr id="66567" name="AutoShape 14"/>
          <p:cNvSpPr>
            <a:spLocks noChangeArrowheads="1"/>
          </p:cNvSpPr>
          <p:nvPr/>
        </p:nvSpPr>
        <p:spPr bwMode="auto">
          <a:xfrm>
            <a:off x="4932363" y="1125538"/>
            <a:ext cx="1008062" cy="1152525"/>
          </a:xfrm>
          <a:prstGeom prst="cube">
            <a:avLst>
              <a:gd name="adj" fmla="val 25000"/>
            </a:avLst>
          </a:prstGeom>
          <a:solidFill>
            <a:srgbClr val="FF0000"/>
          </a:solidFill>
          <a:ln w="19050">
            <a:solidFill>
              <a:srgbClr val="000000"/>
            </a:solidFill>
            <a:miter lim="800000"/>
            <a:headEnd/>
            <a:tailEnd/>
          </a:ln>
        </p:spPr>
        <p:txBody>
          <a:bodyPr wrap="none" anchor="ctr"/>
          <a:lstStyle/>
          <a:p>
            <a:pPr algn="ctr"/>
            <a:r>
              <a:rPr lang="cy-GB">
                <a:solidFill>
                  <a:schemeClr val="bg1"/>
                </a:solidFill>
              </a:rPr>
              <a:t>N</a:t>
            </a:r>
            <a:endParaRPr lang="en-US">
              <a:solidFill>
                <a:schemeClr val="bg1"/>
              </a:solidFill>
            </a:endParaRPr>
          </a:p>
        </p:txBody>
      </p:sp>
      <p:sp>
        <p:nvSpPr>
          <p:cNvPr id="36879" name="Line 15"/>
          <p:cNvSpPr>
            <a:spLocks noChangeShapeType="1"/>
          </p:cNvSpPr>
          <p:nvPr/>
        </p:nvSpPr>
        <p:spPr bwMode="auto">
          <a:xfrm>
            <a:off x="6084888" y="1628775"/>
            <a:ext cx="1871662" cy="0"/>
          </a:xfrm>
          <a:prstGeom prst="line">
            <a:avLst/>
          </a:prstGeom>
          <a:noFill/>
          <a:ln w="50800">
            <a:solidFill>
              <a:srgbClr val="C0C0C0"/>
            </a:solidFill>
            <a:round/>
            <a:headEnd/>
            <a:tailEnd/>
          </a:ln>
        </p:spPr>
        <p:txBody>
          <a:bodyPr/>
          <a:lstStyle/>
          <a:p>
            <a:endParaRPr lang="en-GB"/>
          </a:p>
        </p:txBody>
      </p:sp>
      <p:sp>
        <p:nvSpPr>
          <p:cNvPr id="66569" name="Line 16"/>
          <p:cNvSpPr>
            <a:spLocks noChangeShapeType="1"/>
          </p:cNvSpPr>
          <p:nvPr/>
        </p:nvSpPr>
        <p:spPr bwMode="auto">
          <a:xfrm>
            <a:off x="5795963" y="1341438"/>
            <a:ext cx="2305050" cy="0"/>
          </a:xfrm>
          <a:prstGeom prst="line">
            <a:avLst/>
          </a:prstGeom>
          <a:noFill/>
          <a:ln w="19050">
            <a:solidFill>
              <a:srgbClr val="FF99FF"/>
            </a:solidFill>
            <a:prstDash val="dash"/>
            <a:round/>
            <a:headEnd/>
            <a:tailEnd/>
          </a:ln>
        </p:spPr>
        <p:txBody>
          <a:bodyPr/>
          <a:lstStyle/>
          <a:p>
            <a:endParaRPr lang="en-GB"/>
          </a:p>
        </p:txBody>
      </p:sp>
      <p:sp>
        <p:nvSpPr>
          <p:cNvPr id="66570" name="Line 17"/>
          <p:cNvSpPr>
            <a:spLocks noChangeShapeType="1"/>
          </p:cNvSpPr>
          <p:nvPr/>
        </p:nvSpPr>
        <p:spPr bwMode="auto">
          <a:xfrm>
            <a:off x="5867400" y="1557338"/>
            <a:ext cx="2305050" cy="0"/>
          </a:xfrm>
          <a:prstGeom prst="line">
            <a:avLst/>
          </a:prstGeom>
          <a:noFill/>
          <a:ln w="19050">
            <a:solidFill>
              <a:srgbClr val="FF99FF"/>
            </a:solidFill>
            <a:prstDash val="dash"/>
            <a:round/>
            <a:headEnd/>
            <a:tailEnd/>
          </a:ln>
        </p:spPr>
        <p:txBody>
          <a:bodyPr/>
          <a:lstStyle/>
          <a:p>
            <a:endParaRPr lang="en-GB"/>
          </a:p>
        </p:txBody>
      </p:sp>
      <p:sp>
        <p:nvSpPr>
          <p:cNvPr id="66571" name="Line 18"/>
          <p:cNvSpPr>
            <a:spLocks noChangeShapeType="1"/>
          </p:cNvSpPr>
          <p:nvPr/>
        </p:nvSpPr>
        <p:spPr bwMode="auto">
          <a:xfrm>
            <a:off x="5795963" y="1773238"/>
            <a:ext cx="2305050" cy="0"/>
          </a:xfrm>
          <a:prstGeom prst="line">
            <a:avLst/>
          </a:prstGeom>
          <a:noFill/>
          <a:ln w="19050">
            <a:solidFill>
              <a:srgbClr val="FF99FF"/>
            </a:solidFill>
            <a:prstDash val="dash"/>
            <a:round/>
            <a:headEnd/>
            <a:tailEnd/>
          </a:ln>
        </p:spPr>
        <p:txBody>
          <a:bodyPr/>
          <a:lstStyle/>
          <a:p>
            <a:endParaRPr lang="en-GB"/>
          </a:p>
        </p:txBody>
      </p:sp>
      <p:sp>
        <p:nvSpPr>
          <p:cNvPr id="66572" name="Line 19"/>
          <p:cNvSpPr>
            <a:spLocks noChangeShapeType="1"/>
          </p:cNvSpPr>
          <p:nvPr/>
        </p:nvSpPr>
        <p:spPr bwMode="auto">
          <a:xfrm>
            <a:off x="5867400" y="1989138"/>
            <a:ext cx="2305050" cy="0"/>
          </a:xfrm>
          <a:prstGeom prst="line">
            <a:avLst/>
          </a:prstGeom>
          <a:noFill/>
          <a:ln w="19050">
            <a:solidFill>
              <a:srgbClr val="FF99FF"/>
            </a:solidFill>
            <a:prstDash val="dash"/>
            <a:round/>
            <a:headEnd/>
            <a:tailEnd/>
          </a:ln>
        </p:spPr>
        <p:txBody>
          <a:bodyPr/>
          <a:lstStyle/>
          <a:p>
            <a:endParaRPr lang="en-GB"/>
          </a:p>
        </p:txBody>
      </p:sp>
      <p:sp>
        <p:nvSpPr>
          <p:cNvPr id="66573" name="AutoShape 20"/>
          <p:cNvSpPr>
            <a:spLocks noChangeArrowheads="1"/>
          </p:cNvSpPr>
          <p:nvPr/>
        </p:nvSpPr>
        <p:spPr bwMode="auto">
          <a:xfrm>
            <a:off x="8135938" y="1125538"/>
            <a:ext cx="1008062" cy="1152525"/>
          </a:xfrm>
          <a:prstGeom prst="cube">
            <a:avLst>
              <a:gd name="adj" fmla="val 25000"/>
            </a:avLst>
          </a:prstGeom>
          <a:solidFill>
            <a:srgbClr val="3366FF"/>
          </a:solidFill>
          <a:ln w="19050">
            <a:solidFill>
              <a:srgbClr val="000000"/>
            </a:solidFill>
            <a:miter lim="800000"/>
            <a:headEnd/>
            <a:tailEnd/>
          </a:ln>
        </p:spPr>
        <p:txBody>
          <a:bodyPr wrap="none" anchor="ctr"/>
          <a:lstStyle/>
          <a:p>
            <a:pPr algn="ctr"/>
            <a:r>
              <a:rPr lang="cy-GB">
                <a:solidFill>
                  <a:schemeClr val="bg1"/>
                </a:solidFill>
              </a:rPr>
              <a:t>S</a:t>
            </a:r>
            <a:endParaRPr lang="en-US">
              <a:solidFill>
                <a:schemeClr val="bg1"/>
              </a:solidFill>
            </a:endParaRPr>
          </a:p>
        </p:txBody>
      </p:sp>
      <p:grpSp>
        <p:nvGrpSpPr>
          <p:cNvPr id="66574" name="Group 21"/>
          <p:cNvGrpSpPr>
            <a:grpSpLocks/>
          </p:cNvGrpSpPr>
          <p:nvPr/>
        </p:nvGrpSpPr>
        <p:grpSpPr bwMode="auto">
          <a:xfrm>
            <a:off x="4643438" y="4076700"/>
            <a:ext cx="4500562" cy="2171700"/>
            <a:chOff x="1394" y="886"/>
            <a:chExt cx="2942" cy="1005"/>
          </a:xfrm>
        </p:grpSpPr>
        <p:sp>
          <p:nvSpPr>
            <p:cNvPr id="66587" name="Freeform 22"/>
            <p:cNvSpPr>
              <a:spLocks/>
            </p:cNvSpPr>
            <p:nvPr/>
          </p:nvSpPr>
          <p:spPr bwMode="auto">
            <a:xfrm>
              <a:off x="1394" y="891"/>
              <a:ext cx="743" cy="514"/>
            </a:xfrm>
            <a:custGeom>
              <a:avLst/>
              <a:gdLst>
                <a:gd name="T0" fmla="*/ 0 w 743"/>
                <a:gd name="T1" fmla="*/ 13 h 773"/>
                <a:gd name="T2" fmla="*/ 183 w 743"/>
                <a:gd name="T3" fmla="*/ 3 h 773"/>
                <a:gd name="T4" fmla="*/ 379 w 743"/>
                <a:gd name="T5" fmla="*/ 0 h 773"/>
                <a:gd name="T6" fmla="*/ 544 w 743"/>
                <a:gd name="T7" fmla="*/ 3 h 773"/>
                <a:gd name="T8" fmla="*/ 743 w 743"/>
                <a:gd name="T9" fmla="*/ 13 h 773"/>
                <a:gd name="T10" fmla="*/ 0 60000 65536"/>
                <a:gd name="T11" fmla="*/ 0 60000 65536"/>
                <a:gd name="T12" fmla="*/ 0 60000 65536"/>
                <a:gd name="T13" fmla="*/ 0 60000 65536"/>
                <a:gd name="T14" fmla="*/ 0 60000 65536"/>
                <a:gd name="T15" fmla="*/ 0 w 743"/>
                <a:gd name="T16" fmla="*/ 0 h 773"/>
                <a:gd name="T17" fmla="*/ 743 w 743"/>
                <a:gd name="T18" fmla="*/ 773 h 773"/>
              </a:gdLst>
              <a:ahLst/>
              <a:cxnLst>
                <a:cxn ang="T10">
                  <a:pos x="T0" y="T1"/>
                </a:cxn>
                <a:cxn ang="T11">
                  <a:pos x="T2" y="T3"/>
                </a:cxn>
                <a:cxn ang="T12">
                  <a:pos x="T4" y="T5"/>
                </a:cxn>
                <a:cxn ang="T13">
                  <a:pos x="T6" y="T7"/>
                </a:cxn>
                <a:cxn ang="T14">
                  <a:pos x="T8" y="T9"/>
                </a:cxn>
              </a:cxnLst>
              <a:rect l="T15" t="T16" r="T17" b="T18"/>
              <a:pathLst>
                <a:path w="743" h="773">
                  <a:moveTo>
                    <a:pt x="0" y="766"/>
                  </a:moveTo>
                  <a:cubicBezTo>
                    <a:pt x="60" y="526"/>
                    <a:pt x="120" y="269"/>
                    <a:pt x="183" y="142"/>
                  </a:cubicBezTo>
                  <a:cubicBezTo>
                    <a:pt x="245" y="15"/>
                    <a:pt x="319" y="0"/>
                    <a:pt x="379" y="0"/>
                  </a:cubicBezTo>
                  <a:cubicBezTo>
                    <a:pt x="440" y="0"/>
                    <a:pt x="483" y="17"/>
                    <a:pt x="544" y="146"/>
                  </a:cubicBezTo>
                  <a:cubicBezTo>
                    <a:pt x="605" y="275"/>
                    <a:pt x="702" y="643"/>
                    <a:pt x="743" y="773"/>
                  </a:cubicBezTo>
                </a:path>
              </a:pathLst>
            </a:custGeom>
            <a:noFill/>
            <a:ln w="44450" cap="flat" cmpd="sng">
              <a:solidFill>
                <a:srgbClr val="FFFF00"/>
              </a:solidFill>
              <a:prstDash val="solid"/>
              <a:round/>
              <a:headEnd type="none" w="med" len="med"/>
              <a:tailEnd type="none" w="med" len="med"/>
            </a:ln>
          </p:spPr>
          <p:txBody>
            <a:bodyPr/>
            <a:lstStyle/>
            <a:p>
              <a:endParaRPr lang="en-GB"/>
            </a:p>
          </p:txBody>
        </p:sp>
        <p:sp>
          <p:nvSpPr>
            <p:cNvPr id="66588" name="Freeform 23"/>
            <p:cNvSpPr>
              <a:spLocks/>
            </p:cNvSpPr>
            <p:nvPr/>
          </p:nvSpPr>
          <p:spPr bwMode="auto">
            <a:xfrm>
              <a:off x="2859" y="886"/>
              <a:ext cx="743" cy="512"/>
            </a:xfrm>
            <a:custGeom>
              <a:avLst/>
              <a:gdLst>
                <a:gd name="T0" fmla="*/ 0 w 743"/>
                <a:gd name="T1" fmla="*/ 13 h 769"/>
                <a:gd name="T2" fmla="*/ 183 w 743"/>
                <a:gd name="T3" fmla="*/ 2 h 769"/>
                <a:gd name="T4" fmla="*/ 359 w 743"/>
                <a:gd name="T5" fmla="*/ 1 h 769"/>
                <a:gd name="T6" fmla="*/ 544 w 743"/>
                <a:gd name="T7" fmla="*/ 3 h 769"/>
                <a:gd name="T8" fmla="*/ 743 w 743"/>
                <a:gd name="T9" fmla="*/ 13 h 769"/>
                <a:gd name="T10" fmla="*/ 0 60000 65536"/>
                <a:gd name="T11" fmla="*/ 0 60000 65536"/>
                <a:gd name="T12" fmla="*/ 0 60000 65536"/>
                <a:gd name="T13" fmla="*/ 0 60000 65536"/>
                <a:gd name="T14" fmla="*/ 0 60000 65536"/>
                <a:gd name="T15" fmla="*/ 0 w 743"/>
                <a:gd name="T16" fmla="*/ 0 h 769"/>
                <a:gd name="T17" fmla="*/ 743 w 743"/>
                <a:gd name="T18" fmla="*/ 769 h 769"/>
              </a:gdLst>
              <a:ahLst/>
              <a:cxnLst>
                <a:cxn ang="T10">
                  <a:pos x="T0" y="T1"/>
                </a:cxn>
                <a:cxn ang="T11">
                  <a:pos x="T2" y="T3"/>
                </a:cxn>
                <a:cxn ang="T12">
                  <a:pos x="T4" y="T5"/>
                </a:cxn>
                <a:cxn ang="T13">
                  <a:pos x="T6" y="T7"/>
                </a:cxn>
                <a:cxn ang="T14">
                  <a:pos x="T8" y="T9"/>
                </a:cxn>
              </a:cxnLst>
              <a:rect l="T15" t="T16" r="T17" b="T18"/>
              <a:pathLst>
                <a:path w="743" h="769">
                  <a:moveTo>
                    <a:pt x="0" y="762"/>
                  </a:moveTo>
                  <a:cubicBezTo>
                    <a:pt x="60" y="522"/>
                    <a:pt x="123" y="265"/>
                    <a:pt x="183" y="138"/>
                  </a:cubicBezTo>
                  <a:cubicBezTo>
                    <a:pt x="243" y="11"/>
                    <a:pt x="299" y="0"/>
                    <a:pt x="359" y="1"/>
                  </a:cubicBezTo>
                  <a:cubicBezTo>
                    <a:pt x="419" y="2"/>
                    <a:pt x="480" y="14"/>
                    <a:pt x="544" y="142"/>
                  </a:cubicBezTo>
                  <a:cubicBezTo>
                    <a:pt x="608" y="270"/>
                    <a:pt x="702" y="639"/>
                    <a:pt x="743" y="769"/>
                  </a:cubicBezTo>
                </a:path>
              </a:pathLst>
            </a:custGeom>
            <a:noFill/>
            <a:ln w="44450" cap="flat" cmpd="sng">
              <a:solidFill>
                <a:srgbClr val="FFFF00"/>
              </a:solidFill>
              <a:prstDash val="solid"/>
              <a:round/>
              <a:headEnd type="none" w="med" len="med"/>
              <a:tailEnd type="none" w="med" len="med"/>
            </a:ln>
          </p:spPr>
          <p:txBody>
            <a:bodyPr/>
            <a:lstStyle/>
            <a:p>
              <a:endParaRPr lang="en-GB"/>
            </a:p>
          </p:txBody>
        </p:sp>
        <p:sp>
          <p:nvSpPr>
            <p:cNvPr id="66589" name="Freeform 24"/>
            <p:cNvSpPr>
              <a:spLocks/>
            </p:cNvSpPr>
            <p:nvPr/>
          </p:nvSpPr>
          <p:spPr bwMode="auto">
            <a:xfrm>
              <a:off x="2122" y="1375"/>
              <a:ext cx="743" cy="510"/>
            </a:xfrm>
            <a:custGeom>
              <a:avLst/>
              <a:gdLst>
                <a:gd name="T0" fmla="*/ 743 w 743"/>
                <a:gd name="T1" fmla="*/ 1 h 766"/>
                <a:gd name="T2" fmla="*/ 560 w 743"/>
                <a:gd name="T3" fmla="*/ 11 h 766"/>
                <a:gd name="T4" fmla="*/ 392 w 743"/>
                <a:gd name="T5" fmla="*/ 13 h 766"/>
                <a:gd name="T6" fmla="*/ 199 w 743"/>
                <a:gd name="T7" fmla="*/ 11 h 766"/>
                <a:gd name="T8" fmla="*/ 0 w 743"/>
                <a:gd name="T9" fmla="*/ 0 h 766"/>
                <a:gd name="T10" fmla="*/ 0 60000 65536"/>
                <a:gd name="T11" fmla="*/ 0 60000 65536"/>
                <a:gd name="T12" fmla="*/ 0 60000 65536"/>
                <a:gd name="T13" fmla="*/ 0 60000 65536"/>
                <a:gd name="T14" fmla="*/ 0 60000 65536"/>
                <a:gd name="T15" fmla="*/ 0 w 743"/>
                <a:gd name="T16" fmla="*/ 0 h 766"/>
                <a:gd name="T17" fmla="*/ 743 w 743"/>
                <a:gd name="T18" fmla="*/ 766 h 766"/>
              </a:gdLst>
              <a:ahLst/>
              <a:cxnLst>
                <a:cxn ang="T10">
                  <a:pos x="T0" y="T1"/>
                </a:cxn>
                <a:cxn ang="T11">
                  <a:pos x="T2" y="T3"/>
                </a:cxn>
                <a:cxn ang="T12">
                  <a:pos x="T4" y="T5"/>
                </a:cxn>
                <a:cxn ang="T13">
                  <a:pos x="T6" y="T7"/>
                </a:cxn>
                <a:cxn ang="T14">
                  <a:pos x="T8" y="T9"/>
                </a:cxn>
              </a:cxnLst>
              <a:rect l="T15" t="T16" r="T17" b="T18"/>
              <a:pathLst>
                <a:path w="743" h="766">
                  <a:moveTo>
                    <a:pt x="743" y="7"/>
                  </a:moveTo>
                  <a:cubicBezTo>
                    <a:pt x="683" y="247"/>
                    <a:pt x="618" y="505"/>
                    <a:pt x="560" y="631"/>
                  </a:cubicBezTo>
                  <a:cubicBezTo>
                    <a:pt x="502" y="757"/>
                    <a:pt x="452" y="766"/>
                    <a:pt x="392" y="765"/>
                  </a:cubicBezTo>
                  <a:cubicBezTo>
                    <a:pt x="332" y="764"/>
                    <a:pt x="264" y="755"/>
                    <a:pt x="199" y="627"/>
                  </a:cubicBezTo>
                  <a:cubicBezTo>
                    <a:pt x="134" y="499"/>
                    <a:pt x="41" y="130"/>
                    <a:pt x="0" y="0"/>
                  </a:cubicBezTo>
                </a:path>
              </a:pathLst>
            </a:custGeom>
            <a:noFill/>
            <a:ln w="44450" cap="flat" cmpd="sng">
              <a:solidFill>
                <a:srgbClr val="FFFF00"/>
              </a:solidFill>
              <a:prstDash val="solid"/>
              <a:round/>
              <a:headEnd type="none" w="med" len="med"/>
              <a:tailEnd type="none" w="med" len="med"/>
            </a:ln>
          </p:spPr>
          <p:txBody>
            <a:bodyPr/>
            <a:lstStyle/>
            <a:p>
              <a:endParaRPr lang="en-GB"/>
            </a:p>
          </p:txBody>
        </p:sp>
        <p:sp>
          <p:nvSpPr>
            <p:cNvPr id="66590" name="Freeform 25"/>
            <p:cNvSpPr>
              <a:spLocks/>
            </p:cNvSpPr>
            <p:nvPr/>
          </p:nvSpPr>
          <p:spPr bwMode="auto">
            <a:xfrm>
              <a:off x="3593" y="1375"/>
              <a:ext cx="743" cy="516"/>
            </a:xfrm>
            <a:custGeom>
              <a:avLst/>
              <a:gdLst>
                <a:gd name="T0" fmla="*/ 743 w 743"/>
                <a:gd name="T1" fmla="*/ 1 h 775"/>
                <a:gd name="T2" fmla="*/ 561 w 743"/>
                <a:gd name="T3" fmla="*/ 11 h 775"/>
                <a:gd name="T4" fmla="*/ 374 w 743"/>
                <a:gd name="T5" fmla="*/ 13 h 775"/>
                <a:gd name="T6" fmla="*/ 200 w 743"/>
                <a:gd name="T7" fmla="*/ 11 h 775"/>
                <a:gd name="T8" fmla="*/ 0 w 743"/>
                <a:gd name="T9" fmla="*/ 0 h 775"/>
                <a:gd name="T10" fmla="*/ 0 60000 65536"/>
                <a:gd name="T11" fmla="*/ 0 60000 65536"/>
                <a:gd name="T12" fmla="*/ 0 60000 65536"/>
                <a:gd name="T13" fmla="*/ 0 60000 65536"/>
                <a:gd name="T14" fmla="*/ 0 60000 65536"/>
                <a:gd name="T15" fmla="*/ 0 w 743"/>
                <a:gd name="T16" fmla="*/ 0 h 775"/>
                <a:gd name="T17" fmla="*/ 743 w 743"/>
                <a:gd name="T18" fmla="*/ 775 h 775"/>
              </a:gdLst>
              <a:ahLst/>
              <a:cxnLst>
                <a:cxn ang="T10">
                  <a:pos x="T0" y="T1"/>
                </a:cxn>
                <a:cxn ang="T11">
                  <a:pos x="T2" y="T3"/>
                </a:cxn>
                <a:cxn ang="T12">
                  <a:pos x="T4" y="T5"/>
                </a:cxn>
                <a:cxn ang="T13">
                  <a:pos x="T6" y="T7"/>
                </a:cxn>
                <a:cxn ang="T14">
                  <a:pos x="T8" y="T9"/>
                </a:cxn>
              </a:cxnLst>
              <a:rect l="T15" t="T16" r="T17" b="T18"/>
              <a:pathLst>
                <a:path w="743" h="775">
                  <a:moveTo>
                    <a:pt x="743" y="7"/>
                  </a:moveTo>
                  <a:cubicBezTo>
                    <a:pt x="683" y="247"/>
                    <a:pt x="622" y="503"/>
                    <a:pt x="561" y="631"/>
                  </a:cubicBezTo>
                  <a:cubicBezTo>
                    <a:pt x="500" y="759"/>
                    <a:pt x="434" y="775"/>
                    <a:pt x="374" y="774"/>
                  </a:cubicBezTo>
                  <a:cubicBezTo>
                    <a:pt x="314" y="773"/>
                    <a:pt x="262" y="756"/>
                    <a:pt x="200" y="627"/>
                  </a:cubicBezTo>
                  <a:cubicBezTo>
                    <a:pt x="138" y="498"/>
                    <a:pt x="41" y="130"/>
                    <a:pt x="0" y="0"/>
                  </a:cubicBezTo>
                </a:path>
              </a:pathLst>
            </a:custGeom>
            <a:noFill/>
            <a:ln w="44450" cap="flat" cmpd="sng">
              <a:solidFill>
                <a:srgbClr val="FFFF00"/>
              </a:solidFill>
              <a:prstDash val="solid"/>
              <a:round/>
              <a:headEnd type="none" w="med" len="med"/>
              <a:tailEnd type="none" w="med" len="med"/>
            </a:ln>
          </p:spPr>
          <p:txBody>
            <a:bodyPr/>
            <a:lstStyle/>
            <a:p>
              <a:endParaRPr lang="en-GB"/>
            </a:p>
          </p:txBody>
        </p:sp>
      </p:grpSp>
      <p:sp>
        <p:nvSpPr>
          <p:cNvPr id="66575" name="Rectangle 26"/>
          <p:cNvSpPr>
            <a:spLocks noChangeArrowheads="1"/>
          </p:cNvSpPr>
          <p:nvPr/>
        </p:nvSpPr>
        <p:spPr bwMode="auto">
          <a:xfrm>
            <a:off x="4500563" y="3716338"/>
            <a:ext cx="719137" cy="1655762"/>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36891" name="Rectangle 27"/>
          <p:cNvSpPr>
            <a:spLocks noChangeArrowheads="1"/>
          </p:cNvSpPr>
          <p:nvPr/>
        </p:nvSpPr>
        <p:spPr bwMode="auto">
          <a:xfrm>
            <a:off x="5251450" y="3790950"/>
            <a:ext cx="204788" cy="1290638"/>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36892" name="Rectangle 28"/>
          <p:cNvSpPr>
            <a:spLocks noChangeArrowheads="1"/>
          </p:cNvSpPr>
          <p:nvPr/>
        </p:nvSpPr>
        <p:spPr bwMode="auto">
          <a:xfrm>
            <a:off x="5467350" y="3790950"/>
            <a:ext cx="182563" cy="1335088"/>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66578" name="Line 29"/>
          <p:cNvSpPr>
            <a:spLocks noChangeShapeType="1"/>
          </p:cNvSpPr>
          <p:nvPr/>
        </p:nvSpPr>
        <p:spPr bwMode="auto">
          <a:xfrm flipV="1">
            <a:off x="5219700" y="3357563"/>
            <a:ext cx="0" cy="2879725"/>
          </a:xfrm>
          <a:prstGeom prst="line">
            <a:avLst/>
          </a:prstGeom>
          <a:noFill/>
          <a:ln w="38100">
            <a:solidFill>
              <a:schemeClr val="bg1"/>
            </a:solidFill>
            <a:round/>
            <a:headEnd/>
            <a:tailEnd type="triangle" w="med" len="med"/>
          </a:ln>
        </p:spPr>
        <p:txBody>
          <a:bodyPr/>
          <a:lstStyle/>
          <a:p>
            <a:endParaRPr lang="en-GB"/>
          </a:p>
        </p:txBody>
      </p:sp>
      <p:sp>
        <p:nvSpPr>
          <p:cNvPr id="36894" name="Rectangle 30"/>
          <p:cNvSpPr>
            <a:spLocks noChangeArrowheads="1"/>
          </p:cNvSpPr>
          <p:nvPr/>
        </p:nvSpPr>
        <p:spPr bwMode="auto">
          <a:xfrm>
            <a:off x="5661025" y="4392613"/>
            <a:ext cx="182563" cy="1335087"/>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36895" name="Rectangle 31"/>
          <p:cNvSpPr>
            <a:spLocks noChangeArrowheads="1"/>
          </p:cNvSpPr>
          <p:nvPr/>
        </p:nvSpPr>
        <p:spPr bwMode="auto">
          <a:xfrm>
            <a:off x="5865813" y="4908550"/>
            <a:ext cx="182562" cy="1335088"/>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36896" name="Rectangle 32"/>
          <p:cNvSpPr>
            <a:spLocks noChangeArrowheads="1"/>
          </p:cNvSpPr>
          <p:nvPr/>
        </p:nvSpPr>
        <p:spPr bwMode="auto">
          <a:xfrm>
            <a:off x="6059488" y="5208588"/>
            <a:ext cx="322262" cy="1335087"/>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36897" name="Rectangle 33"/>
          <p:cNvSpPr>
            <a:spLocks noChangeArrowheads="1"/>
          </p:cNvSpPr>
          <p:nvPr/>
        </p:nvSpPr>
        <p:spPr bwMode="auto">
          <a:xfrm>
            <a:off x="6672263" y="3863975"/>
            <a:ext cx="2471737" cy="2636838"/>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66583" name="Line 34"/>
          <p:cNvSpPr>
            <a:spLocks noChangeShapeType="1"/>
          </p:cNvSpPr>
          <p:nvPr/>
        </p:nvSpPr>
        <p:spPr bwMode="auto">
          <a:xfrm>
            <a:off x="5219700" y="5157788"/>
            <a:ext cx="3924300" cy="0"/>
          </a:xfrm>
          <a:prstGeom prst="line">
            <a:avLst/>
          </a:prstGeom>
          <a:noFill/>
          <a:ln w="38100">
            <a:solidFill>
              <a:schemeClr val="bg1"/>
            </a:solidFill>
            <a:round/>
            <a:headEnd/>
            <a:tailEnd type="triangle" w="med" len="med"/>
          </a:ln>
        </p:spPr>
        <p:txBody>
          <a:bodyPr/>
          <a:lstStyle/>
          <a:p>
            <a:endParaRPr lang="en-GB"/>
          </a:p>
        </p:txBody>
      </p:sp>
      <p:sp>
        <p:nvSpPr>
          <p:cNvPr id="36899" name="Rectangle 35"/>
          <p:cNvSpPr>
            <a:spLocks noChangeArrowheads="1"/>
          </p:cNvSpPr>
          <p:nvPr/>
        </p:nvSpPr>
        <p:spPr bwMode="auto">
          <a:xfrm>
            <a:off x="6392863" y="5208588"/>
            <a:ext cx="268287" cy="1335087"/>
          </a:xfrm>
          <a:prstGeom prst="rect">
            <a:avLst/>
          </a:prstGeom>
          <a:solidFill>
            <a:srgbClr val="000000"/>
          </a:solidFill>
          <a:ln w="38100">
            <a:solidFill>
              <a:srgbClr val="000000"/>
            </a:solidFill>
            <a:miter lim="800000"/>
            <a:headEnd/>
            <a:tailEnd/>
          </a:ln>
        </p:spPr>
        <p:txBody>
          <a:bodyPr wrap="none" anchor="ctr"/>
          <a:lstStyle/>
          <a:p>
            <a:endParaRPr lang="en-US"/>
          </a:p>
        </p:txBody>
      </p:sp>
      <p:sp>
        <p:nvSpPr>
          <p:cNvPr id="66585" name="Text Box 36"/>
          <p:cNvSpPr txBox="1">
            <a:spLocks noChangeArrowheads="1"/>
          </p:cNvSpPr>
          <p:nvPr/>
        </p:nvSpPr>
        <p:spPr bwMode="auto">
          <a:xfrm>
            <a:off x="4635500" y="2987675"/>
            <a:ext cx="1385888" cy="366713"/>
          </a:xfrm>
          <a:prstGeom prst="rect">
            <a:avLst/>
          </a:prstGeom>
          <a:noFill/>
          <a:ln w="38100">
            <a:noFill/>
            <a:miter lim="800000"/>
            <a:headEnd/>
            <a:tailEnd/>
          </a:ln>
        </p:spPr>
        <p:txBody>
          <a:bodyPr>
            <a:spAutoFit/>
          </a:bodyPr>
          <a:lstStyle/>
          <a:p>
            <a:pPr>
              <a:spcBef>
                <a:spcPct val="50000"/>
              </a:spcBef>
            </a:pPr>
            <a:r>
              <a:rPr lang="cy-GB">
                <a:solidFill>
                  <a:schemeClr val="bg1"/>
                </a:solidFill>
              </a:rPr>
              <a:t>Current</a:t>
            </a:r>
            <a:endParaRPr lang="en-US">
              <a:solidFill>
                <a:schemeClr val="bg1"/>
              </a:solidFill>
            </a:endParaRPr>
          </a:p>
        </p:txBody>
      </p:sp>
      <p:sp>
        <p:nvSpPr>
          <p:cNvPr id="66586" name="Text Box 37"/>
          <p:cNvSpPr txBox="1">
            <a:spLocks noChangeArrowheads="1"/>
          </p:cNvSpPr>
          <p:nvPr/>
        </p:nvSpPr>
        <p:spPr bwMode="auto">
          <a:xfrm>
            <a:off x="7921625" y="5186363"/>
            <a:ext cx="1385888" cy="366712"/>
          </a:xfrm>
          <a:prstGeom prst="rect">
            <a:avLst/>
          </a:prstGeom>
          <a:noFill/>
          <a:ln w="38100">
            <a:noFill/>
            <a:miter lim="800000"/>
            <a:headEnd/>
            <a:tailEnd/>
          </a:ln>
        </p:spPr>
        <p:txBody>
          <a:bodyPr>
            <a:spAutoFit/>
          </a:bodyPr>
          <a:lstStyle/>
          <a:p>
            <a:pPr>
              <a:spcBef>
                <a:spcPct val="50000"/>
              </a:spcBef>
            </a:pPr>
            <a:r>
              <a:rPr lang="cy-GB">
                <a:solidFill>
                  <a:schemeClr val="bg1"/>
                </a:solidFill>
              </a:rPr>
              <a:t>Time</a:t>
            </a:r>
            <a:endParaRPr lang="en-US">
              <a:solidFill>
                <a:schemeClr val="bg1"/>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200000">
                                      <p:cBhvr>
                                        <p:cTn id="6" dur="2000" fill="hold"/>
                                        <p:tgtEl>
                                          <p:spTgt spid="3687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2" presetClass="exit" presetSubtype="2" fill="hold" grpId="0" nodeType="clickEffect">
                                  <p:stCondLst>
                                    <p:cond delay="0"/>
                                  </p:stCondLst>
                                  <p:childTnLst>
                                    <p:animEffect transition="out" filter="slide(fromRight)">
                                      <p:cBhvr>
                                        <p:cTn id="10" dur="500"/>
                                        <p:tgtEl>
                                          <p:spTgt spid="36891"/>
                                        </p:tgtEl>
                                      </p:cBhvr>
                                    </p:animEffect>
                                    <p:set>
                                      <p:cBhvr>
                                        <p:cTn id="11" dur="1" fill="hold">
                                          <p:stCondLst>
                                            <p:cond delay="499"/>
                                          </p:stCondLst>
                                        </p:cTn>
                                        <p:tgtEl>
                                          <p:spTgt spid="3689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1" nodeType="clickEffect">
                                  <p:stCondLst>
                                    <p:cond delay="0"/>
                                  </p:stCondLst>
                                  <p:childTnLst>
                                    <p:animRot by="3600000">
                                      <p:cBhvr>
                                        <p:cTn id="15" dur="2000" fill="hold"/>
                                        <p:tgtEl>
                                          <p:spTgt spid="3687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2" presetClass="exit" presetSubtype="2" fill="hold" grpId="0" nodeType="clickEffect">
                                  <p:stCondLst>
                                    <p:cond delay="0"/>
                                  </p:stCondLst>
                                  <p:childTnLst>
                                    <p:animEffect transition="out" filter="slide(fromRight)">
                                      <p:cBhvr>
                                        <p:cTn id="19" dur="500"/>
                                        <p:tgtEl>
                                          <p:spTgt spid="36892"/>
                                        </p:tgtEl>
                                      </p:cBhvr>
                                    </p:animEffect>
                                    <p:set>
                                      <p:cBhvr>
                                        <p:cTn id="20" dur="1" fill="hold">
                                          <p:stCondLst>
                                            <p:cond delay="499"/>
                                          </p:stCondLst>
                                        </p:cTn>
                                        <p:tgtEl>
                                          <p:spTgt spid="3689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2" nodeType="clickEffect">
                                  <p:stCondLst>
                                    <p:cond delay="0"/>
                                  </p:stCondLst>
                                  <p:childTnLst>
                                    <p:animRot by="1200000">
                                      <p:cBhvr>
                                        <p:cTn id="24" dur="2000" fill="hold"/>
                                        <p:tgtEl>
                                          <p:spTgt spid="3687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2" presetClass="exit" presetSubtype="2" fill="hold" grpId="0" nodeType="clickEffect">
                                  <p:stCondLst>
                                    <p:cond delay="0"/>
                                  </p:stCondLst>
                                  <p:childTnLst>
                                    <p:animEffect transition="out" filter="slide(fromRight)">
                                      <p:cBhvr>
                                        <p:cTn id="28" dur="500"/>
                                        <p:tgtEl>
                                          <p:spTgt spid="36894"/>
                                        </p:tgtEl>
                                      </p:cBhvr>
                                    </p:animEffect>
                                    <p:set>
                                      <p:cBhvr>
                                        <p:cTn id="29" dur="1" fill="hold">
                                          <p:stCondLst>
                                            <p:cond delay="499"/>
                                          </p:stCondLst>
                                        </p:cTn>
                                        <p:tgtEl>
                                          <p:spTgt spid="3689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3" nodeType="clickEffect">
                                  <p:stCondLst>
                                    <p:cond delay="0"/>
                                  </p:stCondLst>
                                  <p:childTnLst>
                                    <p:animRot by="3600000">
                                      <p:cBhvr>
                                        <p:cTn id="33" dur="2000" fill="hold"/>
                                        <p:tgtEl>
                                          <p:spTgt spid="3687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2" presetClass="exit" presetSubtype="2" fill="hold" grpId="0" nodeType="clickEffect">
                                  <p:stCondLst>
                                    <p:cond delay="0"/>
                                  </p:stCondLst>
                                  <p:childTnLst>
                                    <p:animEffect transition="out" filter="slide(fromRight)">
                                      <p:cBhvr>
                                        <p:cTn id="37" dur="500"/>
                                        <p:tgtEl>
                                          <p:spTgt spid="36895"/>
                                        </p:tgtEl>
                                      </p:cBhvr>
                                    </p:animEffect>
                                    <p:set>
                                      <p:cBhvr>
                                        <p:cTn id="38" dur="1" fill="hold">
                                          <p:stCondLst>
                                            <p:cond delay="499"/>
                                          </p:stCondLst>
                                        </p:cTn>
                                        <p:tgtEl>
                                          <p:spTgt spid="3689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4" nodeType="clickEffect">
                                  <p:stCondLst>
                                    <p:cond delay="0"/>
                                  </p:stCondLst>
                                  <p:childTnLst>
                                    <p:animRot by="1200000">
                                      <p:cBhvr>
                                        <p:cTn id="42" dur="2000" fill="hold"/>
                                        <p:tgtEl>
                                          <p:spTgt spid="3687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2" presetClass="exit" presetSubtype="2" fill="hold" grpId="0" nodeType="clickEffect">
                                  <p:stCondLst>
                                    <p:cond delay="0"/>
                                  </p:stCondLst>
                                  <p:childTnLst>
                                    <p:animEffect transition="out" filter="slide(fromRight)">
                                      <p:cBhvr>
                                        <p:cTn id="46" dur="500"/>
                                        <p:tgtEl>
                                          <p:spTgt spid="36896"/>
                                        </p:tgtEl>
                                      </p:cBhvr>
                                    </p:animEffect>
                                    <p:set>
                                      <p:cBhvr>
                                        <p:cTn id="47" dur="1" fill="hold">
                                          <p:stCondLst>
                                            <p:cond delay="499"/>
                                          </p:stCondLst>
                                        </p:cTn>
                                        <p:tgtEl>
                                          <p:spTgt spid="3689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grpId="5" nodeType="clickEffect">
                                  <p:stCondLst>
                                    <p:cond delay="0"/>
                                  </p:stCondLst>
                                  <p:childTnLst>
                                    <p:animRot by="1200000">
                                      <p:cBhvr>
                                        <p:cTn id="51" dur="2000" fill="hold"/>
                                        <p:tgtEl>
                                          <p:spTgt spid="36879"/>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2" presetClass="exit" presetSubtype="2" fill="hold" grpId="0" nodeType="clickEffect">
                                  <p:stCondLst>
                                    <p:cond delay="0"/>
                                  </p:stCondLst>
                                  <p:childTnLst>
                                    <p:animEffect transition="out" filter="slide(fromRight)">
                                      <p:cBhvr>
                                        <p:cTn id="55" dur="500"/>
                                        <p:tgtEl>
                                          <p:spTgt spid="36899"/>
                                        </p:tgtEl>
                                      </p:cBhvr>
                                    </p:animEffect>
                                    <p:set>
                                      <p:cBhvr>
                                        <p:cTn id="56" dur="1" fill="hold">
                                          <p:stCondLst>
                                            <p:cond delay="499"/>
                                          </p:stCondLst>
                                        </p:cTn>
                                        <p:tgtEl>
                                          <p:spTgt spid="3689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2" presetClass="exit" presetSubtype="2" fill="hold" grpId="0" nodeType="clickEffect">
                                  <p:stCondLst>
                                    <p:cond delay="0"/>
                                  </p:stCondLst>
                                  <p:childTnLst>
                                    <p:animEffect transition="out" filter="slide(fromRight)">
                                      <p:cBhvr>
                                        <p:cTn id="60" dur="500"/>
                                        <p:tgtEl>
                                          <p:spTgt spid="36897"/>
                                        </p:tgtEl>
                                      </p:cBhvr>
                                    </p:animEffect>
                                    <p:set>
                                      <p:cBhvr>
                                        <p:cTn id="61" dur="1" fill="hold">
                                          <p:stCondLst>
                                            <p:cond delay="499"/>
                                          </p:stCondLst>
                                        </p:cTn>
                                        <p:tgtEl>
                                          <p:spTgt spid="3689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6867">
                                            <p:txEl>
                                              <p:pRg st="0" end="0"/>
                                            </p:txEl>
                                          </p:spTgt>
                                        </p:tgtEl>
                                        <p:attrNameLst>
                                          <p:attrName>style.visibility</p:attrName>
                                        </p:attrNameLst>
                                      </p:cBhvr>
                                      <p:to>
                                        <p:strVal val="visible"/>
                                      </p:to>
                                    </p:set>
                                    <p:animEffect transition="in" filter="wipe(left)">
                                      <p:cBhvr>
                                        <p:cTn id="66" dur="500"/>
                                        <p:tgtEl>
                                          <p:spTgt spid="3686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867">
                                            <p:txEl>
                                              <p:pRg st="1" end="1"/>
                                            </p:txEl>
                                          </p:spTgt>
                                        </p:tgtEl>
                                        <p:attrNameLst>
                                          <p:attrName>style.visibility</p:attrName>
                                        </p:attrNameLst>
                                      </p:cBhvr>
                                      <p:to>
                                        <p:strVal val="visible"/>
                                      </p:to>
                                    </p:set>
                                    <p:animEffect transition="in" filter="wipe(left)">
                                      <p:cBhvr>
                                        <p:cTn id="71" dur="500"/>
                                        <p:tgtEl>
                                          <p:spTgt spid="36867">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6867">
                                            <p:txEl>
                                              <p:pRg st="2" end="2"/>
                                            </p:txEl>
                                          </p:spTgt>
                                        </p:tgtEl>
                                        <p:attrNameLst>
                                          <p:attrName>style.visibility</p:attrName>
                                        </p:attrNameLst>
                                      </p:cBhvr>
                                      <p:to>
                                        <p:strVal val="visible"/>
                                      </p:to>
                                    </p:set>
                                    <p:animEffect transition="in" filter="wipe(left)">
                                      <p:cBhvr>
                                        <p:cTn id="76" dur="500"/>
                                        <p:tgtEl>
                                          <p:spTgt spid="36867">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6867">
                                            <p:txEl>
                                              <p:pRg st="3" end="3"/>
                                            </p:txEl>
                                          </p:spTgt>
                                        </p:tgtEl>
                                        <p:attrNameLst>
                                          <p:attrName>style.visibility</p:attrName>
                                        </p:attrNameLst>
                                      </p:cBhvr>
                                      <p:to>
                                        <p:strVal val="visible"/>
                                      </p:to>
                                    </p:set>
                                    <p:animEffect transition="in" filter="wipe(left)">
                                      <p:cBhvr>
                                        <p:cTn id="81" dur="500"/>
                                        <p:tgtEl>
                                          <p:spTgt spid="36867">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6867">
                                            <p:txEl>
                                              <p:pRg st="4" end="4"/>
                                            </p:txEl>
                                          </p:spTgt>
                                        </p:tgtEl>
                                        <p:attrNameLst>
                                          <p:attrName>style.visibility</p:attrName>
                                        </p:attrNameLst>
                                      </p:cBhvr>
                                      <p:to>
                                        <p:strVal val="visible"/>
                                      </p:to>
                                    </p:set>
                                    <p:animEffect transition="in" filter="wipe(left)">
                                      <p:cBhvr>
                                        <p:cTn id="86"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9" grpId="0" animBg="1"/>
      <p:bldP spid="36879" grpId="1" animBg="1"/>
      <p:bldP spid="36879" grpId="2" animBg="1"/>
      <p:bldP spid="36879" grpId="3" animBg="1"/>
      <p:bldP spid="36879" grpId="4" animBg="1"/>
      <p:bldP spid="36879" grpId="5" animBg="1"/>
      <p:bldP spid="36891" grpId="0" animBg="1"/>
      <p:bldP spid="36892" grpId="0" animBg="1"/>
      <p:bldP spid="36894" grpId="0" animBg="1"/>
      <p:bldP spid="36895" grpId="0" animBg="1"/>
      <p:bldP spid="36896" grpId="0" animBg="1"/>
      <p:bldP spid="36897" grpId="0" animBg="1"/>
      <p:bldP spid="368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57200" y="44450"/>
            <a:ext cx="8229600" cy="1143000"/>
          </a:xfrm>
        </p:spPr>
        <p:txBody>
          <a:bodyPr/>
          <a:lstStyle/>
          <a:p>
            <a:pPr eaLnBrk="1" hangingPunct="1"/>
            <a:r>
              <a:rPr lang="en-GB" sz="3600" smtClean="0">
                <a:hlinkClick r:id="rId5"/>
              </a:rPr>
              <a:t>How do AC generators work?</a:t>
            </a:r>
            <a:endParaRPr lang="en-GB" sz="3600" smtClean="0"/>
          </a:p>
        </p:txBody>
      </p:sp>
      <p:pic>
        <p:nvPicPr>
          <p:cNvPr id="10244" name="Picture 3" descr="flash_icon"/>
          <p:cNvPicPr>
            <a:picLocks noChangeAspect="1" noChangeArrowheads="1"/>
          </p:cNvPicPr>
          <p:nvPr/>
        </p:nvPicPr>
        <p:blipFill>
          <a:blip r:embed="rId6" cstate="print"/>
          <a:srcRect/>
          <a:stretch>
            <a:fillRect/>
          </a:stretch>
        </p:blipFill>
        <p:spPr bwMode="auto">
          <a:xfrm>
            <a:off x="7451725" y="115888"/>
            <a:ext cx="385763" cy="431800"/>
          </a:xfrm>
          <a:prstGeom prst="rect">
            <a:avLst/>
          </a:prstGeom>
          <a:noFill/>
          <a:ln w="9525">
            <a:noFill/>
            <a:miter lim="800000"/>
            <a:headEnd/>
            <a:tailEnd/>
          </a:ln>
        </p:spPr>
      </p:pic>
      <p:pic>
        <p:nvPicPr>
          <p:cNvPr id="10245" name="Picture 4" descr="notes_icon"/>
          <p:cNvPicPr>
            <a:picLocks noChangeAspect="1" noChangeArrowheads="1"/>
          </p:cNvPicPr>
          <p:nvPr/>
        </p:nvPicPr>
        <p:blipFill>
          <a:blip r:embed="rId7" cstate="print"/>
          <a:srcRect/>
          <a:stretch>
            <a:fillRect/>
          </a:stretch>
        </p:blipFill>
        <p:spPr bwMode="auto">
          <a:xfrm>
            <a:off x="6973888" y="150813"/>
            <a:ext cx="442912" cy="387350"/>
          </a:xfrm>
          <a:prstGeom prst="rect">
            <a:avLst/>
          </a:prstGeom>
          <a:noFill/>
          <a:ln w="9525">
            <a:noFill/>
            <a:miter lim="800000"/>
            <a:headEnd/>
            <a:tailEnd/>
          </a:ln>
        </p:spPr>
      </p:pic>
      <p:pic>
        <p:nvPicPr>
          <p:cNvPr id="10246" name="Picture 5" descr="forward_arrow_colour">
            <a:hlinkClick r:id="" action="ppaction://hlinkshowjump?jump=nextslide"/>
          </p:cNvPr>
          <p:cNvPicPr>
            <a:picLocks noChangeAspect="1" noChangeArrowheads="1"/>
          </p:cNvPicPr>
          <p:nvPr/>
        </p:nvPicPr>
        <p:blipFill>
          <a:blip r:embed="rId8" cstate="print"/>
          <a:srcRect/>
          <a:stretch>
            <a:fillRect/>
          </a:stretch>
        </p:blipFill>
        <p:spPr bwMode="auto">
          <a:xfrm>
            <a:off x="8447088" y="6167438"/>
            <a:ext cx="630237" cy="574675"/>
          </a:xfrm>
          <a:prstGeom prst="rect">
            <a:avLst/>
          </a:prstGeom>
          <a:noFill/>
          <a:ln w="9525">
            <a:noFill/>
            <a:miter lim="800000"/>
            <a:headEnd/>
            <a:tailEnd/>
          </a:ln>
        </p:spPr>
      </p:pic>
    </p:spTree>
    <p:controls>
      <p:control spid="10242" name="ShockwaveFlash1" r:id="rId2" imgW="7771429" imgH="5168694"/>
    </p:controls>
  </p:cSld>
  <p:clrMapOvr>
    <a:masterClrMapping/>
  </p:clrMapOvr>
  <p:transition spd="med">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Generating Electricity</a:t>
            </a:r>
            <a:endParaRPr lang="en-GB" b="1"/>
          </a:p>
        </p:txBody>
      </p:sp>
      <p:sp>
        <p:nvSpPr>
          <p:cNvPr id="12292" name="Rectangle 4"/>
          <p:cNvSpPr>
            <a:spLocks noGrp="1" noChangeArrowheads="1"/>
          </p:cNvSpPr>
          <p:nvPr>
            <p:ph type="ctrTitle"/>
          </p:nvPr>
        </p:nvSpPr>
        <p:spPr>
          <a:xfrm>
            <a:off x="3178175" y="6797675"/>
            <a:ext cx="1797050" cy="174625"/>
          </a:xfrm>
          <a:noFill/>
        </p:spPr>
        <p:txBody>
          <a:bodyPr/>
          <a:lstStyle/>
          <a:p>
            <a:pPr eaLnBrk="1" hangingPunct="1"/>
            <a:r>
              <a:rPr lang="en-GB" sz="700" smtClean="0">
                <a:solidFill>
                  <a:srgbClr val="3333CC"/>
                </a:solidFill>
              </a:rPr>
              <a:t>Generating Electricity</a:t>
            </a:r>
          </a:p>
        </p:txBody>
      </p:sp>
    </p:spTree>
    <p:controls>
      <p:control spid="12290" name="ShockwaveFlash1" r:id="rId2" imgW="8044480" imgH="5138771"/>
    </p:controls>
  </p:cSld>
  <p:clrMapOvr>
    <a:masterClrMapping/>
  </p:clrMapOvr>
  <p:transition spd="med">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Generator</a:t>
            </a:r>
            <a:endParaRPr lang="en-GB" b="1"/>
          </a:p>
        </p:txBody>
      </p:sp>
      <p:sp>
        <p:nvSpPr>
          <p:cNvPr id="13316" name="Rectangle 4"/>
          <p:cNvSpPr>
            <a:spLocks noGrp="1" noChangeArrowheads="1"/>
          </p:cNvSpPr>
          <p:nvPr>
            <p:ph type="ctrTitle"/>
          </p:nvPr>
        </p:nvSpPr>
        <p:spPr>
          <a:xfrm>
            <a:off x="3178175" y="6797675"/>
            <a:ext cx="1797050" cy="174625"/>
          </a:xfrm>
          <a:noFill/>
        </p:spPr>
        <p:txBody>
          <a:bodyPr/>
          <a:lstStyle/>
          <a:p>
            <a:pPr eaLnBrk="1" hangingPunct="1"/>
            <a:r>
              <a:rPr lang="en-GB" sz="700" smtClean="0">
                <a:solidFill>
                  <a:srgbClr val="3333CC"/>
                </a:solidFill>
              </a:rPr>
              <a:t>Generator</a:t>
            </a:r>
          </a:p>
        </p:txBody>
      </p:sp>
    </p:spTree>
    <p:controls>
      <p:control spid="13314" name="ShockwaveFlash1" r:id="rId2" imgW="8044480" imgH="5138771"/>
    </p:controls>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333375"/>
            <a:ext cx="8229600" cy="6264275"/>
          </a:xfrm>
        </p:spPr>
        <p:txBody>
          <a:bodyPr/>
          <a:lstStyle/>
          <a:p>
            <a:pPr eaLnBrk="1" hangingPunct="1">
              <a:buFontTx/>
              <a:buNone/>
            </a:pPr>
            <a:r>
              <a:rPr lang="en-US" smtClean="0"/>
              <a:t>Q1)  What is the direction of conventional current?</a:t>
            </a:r>
          </a:p>
          <a:p>
            <a:pPr algn="r" eaLnBrk="1" hangingPunct="1">
              <a:buFontTx/>
              <a:buNone/>
            </a:pPr>
            <a:r>
              <a:rPr lang="en-US" smtClean="0"/>
              <a:t>(1 mark)</a:t>
            </a:r>
          </a:p>
          <a:p>
            <a:pPr eaLnBrk="1" hangingPunct="1">
              <a:buFontTx/>
              <a:buNone/>
            </a:pPr>
            <a:r>
              <a:rPr lang="en-US" smtClean="0"/>
              <a:t>Q2) How does Voltage change in a series circuit?</a:t>
            </a:r>
          </a:p>
          <a:p>
            <a:pPr algn="r" eaLnBrk="1" hangingPunct="1">
              <a:buFontTx/>
              <a:buNone/>
            </a:pPr>
            <a:r>
              <a:rPr lang="en-US" smtClean="0"/>
              <a:t>(2 marks)</a:t>
            </a:r>
          </a:p>
          <a:p>
            <a:pPr eaLnBrk="1" hangingPunct="1">
              <a:buFontTx/>
              <a:buNone/>
            </a:pPr>
            <a:r>
              <a:rPr lang="en-US" smtClean="0"/>
              <a:t>Q3)  What are the two different types of current and how are they different?</a:t>
            </a:r>
          </a:p>
          <a:p>
            <a:pPr algn="r" eaLnBrk="1" hangingPunct="1">
              <a:buFontTx/>
              <a:buNone/>
            </a:pPr>
            <a:r>
              <a:rPr lang="en-US" smtClean="0"/>
              <a:t>(4 marks)</a:t>
            </a:r>
          </a:p>
          <a:p>
            <a:pPr eaLnBrk="1" hangingPunct="1">
              <a:buFontTx/>
              <a:buNone/>
            </a:pPr>
            <a:endParaRPr lang="en-GB" smtClean="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defRPr/>
            </a:pPr>
            <a:r>
              <a:rPr lang="en-GB" b="1" i="1">
                <a:solidFill>
                  <a:srgbClr val="FFFFFF"/>
                </a:solidFill>
                <a:effectLst>
                  <a:outerShdw blurRad="38100" dist="38100" dir="2700000" algn="tl">
                    <a:srgbClr val="000000"/>
                  </a:outerShdw>
                </a:effectLst>
              </a:rPr>
              <a:t>Dynamo</a:t>
            </a:r>
            <a:endParaRPr lang="en-GB" b="1"/>
          </a:p>
        </p:txBody>
      </p:sp>
      <p:pic>
        <p:nvPicPr>
          <p:cNvPr id="14340" name="Picture 4">
            <a:hlinkClick r:id="" action="ppaction://hlinkshowjump?jump=nextslide"/>
          </p:cNvPr>
          <p:cNvPicPr>
            <a:picLocks noChangeAspect="1" noChangeArrowheads="1"/>
          </p:cNvPicPr>
          <p:nvPr/>
        </p:nvPicPr>
        <p:blipFill>
          <a:blip r:embed="rId4" cstate="print">
            <a:clrChange>
              <a:clrFrom>
                <a:srgbClr val="9899FE"/>
              </a:clrFrom>
              <a:clrTo>
                <a:srgbClr val="9899FE">
                  <a:alpha val="0"/>
                </a:srgbClr>
              </a:clrTo>
            </a:clrChange>
          </a:blip>
          <a:srcRect/>
          <a:stretch>
            <a:fillRect/>
          </a:stretch>
        </p:blipFill>
        <p:spPr bwMode="auto">
          <a:xfrm>
            <a:off x="8628063" y="68263"/>
            <a:ext cx="430212" cy="430212"/>
          </a:xfrm>
          <a:prstGeom prst="rect">
            <a:avLst/>
          </a:prstGeom>
          <a:noFill/>
          <a:ln w="9525">
            <a:noFill/>
            <a:miter lim="800000"/>
            <a:headEnd/>
            <a:tailEnd/>
          </a:ln>
        </p:spPr>
      </p:pic>
      <p:sp>
        <p:nvSpPr>
          <p:cNvPr id="14341" name="Rectangle 5"/>
          <p:cNvSpPr>
            <a:spLocks noGrp="1" noChangeArrowheads="1"/>
          </p:cNvSpPr>
          <p:nvPr>
            <p:ph type="ctrTitle"/>
          </p:nvPr>
        </p:nvSpPr>
        <p:spPr>
          <a:xfrm>
            <a:off x="3178175" y="6797675"/>
            <a:ext cx="1797050" cy="174625"/>
          </a:xfrm>
          <a:noFill/>
        </p:spPr>
        <p:txBody>
          <a:bodyPr/>
          <a:lstStyle/>
          <a:p>
            <a:pPr eaLnBrk="1" hangingPunct="1"/>
            <a:r>
              <a:rPr lang="en-GB" sz="700" smtClean="0">
                <a:solidFill>
                  <a:srgbClr val="3333CC"/>
                </a:solidFill>
              </a:rPr>
              <a:t>Dynamo</a:t>
            </a:r>
          </a:p>
        </p:txBody>
      </p:sp>
    </p:spTree>
    <p:controls>
      <p:control spid="14338" name="ShockwaveFlash1" r:id="rId2" imgW="8044480" imgH="5138771"/>
    </p:controls>
  </p:cSld>
  <p:clrMapOvr>
    <a:masterClrMapping/>
  </p:clrMapOvr>
  <p:transition spd="med">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3" name="Picture 5"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a:ln w="9525">
            <a:noFill/>
            <a:miter lim="800000"/>
            <a:headEnd/>
            <a:tailEnd/>
          </a:ln>
        </p:spPr>
      </p:pic>
    </p:spTree>
    <p:controls>
      <p:control spid="15362" name="ShockwaveFlash1" r:id="rId2" imgW="1828571" imgH="1828571"/>
    </p:controls>
  </p:cSld>
  <p:clrMapOvr>
    <a:masterClrMapping/>
  </p:clrMapOvr>
  <p:transition spd="med">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4"/>
          <p:cNvSpPr>
            <a:spLocks noGrp="1"/>
          </p:cNvSpPr>
          <p:nvPr>
            <p:ph type="dt" sz="quarter" idx="11"/>
          </p:nvPr>
        </p:nvSpPr>
        <p:spPr>
          <a:noFill/>
        </p:spPr>
        <p:txBody>
          <a:bodyPr/>
          <a:lstStyle/>
          <a:p>
            <a:fld id="{26E87D40-C8B1-43DE-B21F-70580AC76066}" type="datetime10">
              <a:rPr lang="en-GB" smtClean="0"/>
              <a:pPr/>
              <a:t>12:52</a:t>
            </a:fld>
            <a:endParaRPr lang="en-GB" smtClean="0"/>
          </a:p>
        </p:txBody>
      </p:sp>
      <p:sp>
        <p:nvSpPr>
          <p:cNvPr id="675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67588" name="Rectangle 3"/>
          <p:cNvSpPr>
            <a:spLocks noGrp="1" noChangeArrowheads="1"/>
          </p:cNvSpPr>
          <p:nvPr>
            <p:ph type="body" idx="1"/>
          </p:nvPr>
        </p:nvSpPr>
        <p:spPr>
          <a:ln>
            <a:solidFill>
              <a:srgbClr val="E69D0A"/>
            </a:solidFill>
          </a:ln>
        </p:spPr>
        <p:txBody>
          <a:bodyPr/>
          <a:lstStyle/>
          <a:p>
            <a:pPr eaLnBrk="1" hangingPunct="1"/>
            <a:r>
              <a:rPr lang="en-GB" b="1" dirty="0" smtClean="0"/>
              <a:t>Visual: Demo and images of a dynamo</a:t>
            </a:r>
          </a:p>
          <a:p>
            <a:pPr eaLnBrk="1" hangingPunct="1"/>
            <a:r>
              <a:rPr lang="en-GB" b="1" dirty="0" smtClean="0"/>
              <a:t>Kinaesthetic: build a motor</a:t>
            </a:r>
          </a:p>
          <a:p>
            <a:pPr eaLnBrk="1" hangingPunct="1"/>
            <a:endParaRPr lang="en-GB" dirty="0" smtClean="0">
              <a:solidFill>
                <a:srgbClr val="FFCC00"/>
              </a:solidFill>
            </a:endParaRPr>
          </a:p>
        </p:txBody>
      </p:sp>
      <p:pic>
        <p:nvPicPr>
          <p:cNvPr id="6758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a:spLocks noGrp="1"/>
          </p:cNvSpPr>
          <p:nvPr>
            <p:ph type="dt" sz="quarter" idx="10"/>
          </p:nvPr>
        </p:nvSpPr>
        <p:spPr>
          <a:noFill/>
        </p:spPr>
        <p:txBody>
          <a:bodyPr/>
          <a:lstStyle/>
          <a:p>
            <a:fld id="{0066E335-B507-4864-B41E-3DC2B8C11FF1}" type="datetime10">
              <a:rPr lang="en-GB" smtClean="0"/>
              <a:pPr/>
              <a:t>12:52</a:t>
            </a:fld>
            <a:endParaRPr lang="en-GB" smtClean="0"/>
          </a:p>
        </p:txBody>
      </p:sp>
      <p:grpSp>
        <p:nvGrpSpPr>
          <p:cNvPr id="69635" name="Group 2"/>
          <p:cNvGrpSpPr>
            <a:grpSpLocks/>
          </p:cNvGrpSpPr>
          <p:nvPr/>
        </p:nvGrpSpPr>
        <p:grpSpPr bwMode="auto">
          <a:xfrm>
            <a:off x="3348038" y="188913"/>
            <a:ext cx="2016125" cy="6669087"/>
            <a:chOff x="2109" y="119"/>
            <a:chExt cx="1270" cy="4201"/>
          </a:xfrm>
        </p:grpSpPr>
        <p:sp>
          <p:nvSpPr>
            <p:cNvPr id="6964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6964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Create</a:t>
              </a:r>
            </a:p>
          </p:txBody>
        </p:sp>
        <p:sp>
          <p:nvSpPr>
            <p:cNvPr id="6964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Evaluate</a:t>
              </a:r>
            </a:p>
          </p:txBody>
        </p:sp>
        <p:sp>
          <p:nvSpPr>
            <p:cNvPr id="6964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Analyse</a:t>
              </a:r>
            </a:p>
          </p:txBody>
        </p:sp>
        <p:sp>
          <p:nvSpPr>
            <p:cNvPr id="6964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Apply</a:t>
              </a:r>
            </a:p>
          </p:txBody>
        </p:sp>
        <p:sp>
          <p:nvSpPr>
            <p:cNvPr id="6965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Understand</a:t>
              </a:r>
            </a:p>
          </p:txBody>
        </p:sp>
        <p:sp>
          <p:nvSpPr>
            <p:cNvPr id="6965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Remember</a:t>
              </a:r>
            </a:p>
          </p:txBody>
        </p:sp>
        <p:sp>
          <p:nvSpPr>
            <p:cNvPr id="6965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6965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6965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6965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69636" name="Text Box 14"/>
          <p:cNvSpPr txBox="1">
            <a:spLocks noChangeArrowheads="1"/>
          </p:cNvSpPr>
          <p:nvPr/>
        </p:nvSpPr>
        <p:spPr bwMode="auto">
          <a:xfrm>
            <a:off x="179388" y="3573463"/>
            <a:ext cx="3024187" cy="1283428"/>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Apply (C)</a:t>
            </a:r>
          </a:p>
          <a:p>
            <a:pPr>
              <a:lnSpc>
                <a:spcPct val="100000"/>
              </a:lnSpc>
              <a:spcBef>
                <a:spcPct val="30000"/>
              </a:spcBef>
              <a:buFontTx/>
              <a:buNone/>
            </a:pPr>
            <a:r>
              <a:rPr lang="en-GB" sz="1800" b="1" dirty="0" smtClean="0">
                <a:solidFill>
                  <a:schemeClr val="bg1"/>
                </a:solidFill>
              </a:rPr>
              <a:t>Construct a simple diagram of a motor with labels</a:t>
            </a:r>
            <a:endParaRPr lang="en-GB" sz="1800" b="1" dirty="0">
              <a:solidFill>
                <a:schemeClr val="bg1"/>
              </a:solidFill>
            </a:endParaRPr>
          </a:p>
        </p:txBody>
      </p:sp>
      <p:sp>
        <p:nvSpPr>
          <p:cNvPr id="69637" name="Text Box 15"/>
          <p:cNvSpPr txBox="1">
            <a:spLocks noChangeArrowheads="1"/>
          </p:cNvSpPr>
          <p:nvPr/>
        </p:nvSpPr>
        <p:spPr bwMode="auto">
          <a:xfrm>
            <a:off x="5580063" y="4725144"/>
            <a:ext cx="3563937" cy="1283428"/>
          </a:xfrm>
          <a:prstGeom prst="rect">
            <a:avLst/>
          </a:prstGeom>
          <a:solidFill>
            <a:srgbClr val="FFFF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Understand (D)</a:t>
            </a:r>
          </a:p>
          <a:p>
            <a:pPr>
              <a:lnSpc>
                <a:spcPct val="100000"/>
              </a:lnSpc>
              <a:spcBef>
                <a:spcPct val="30000"/>
              </a:spcBef>
              <a:buFontTx/>
              <a:buNone/>
            </a:pPr>
            <a:r>
              <a:rPr lang="en-GB" sz="1800" b="1" dirty="0">
                <a:solidFill>
                  <a:schemeClr val="bg1"/>
                </a:solidFill>
              </a:rPr>
              <a:t>Explain </a:t>
            </a:r>
            <a:r>
              <a:rPr lang="en-GB" sz="1800" b="1" dirty="0" smtClean="0">
                <a:solidFill>
                  <a:schemeClr val="bg1"/>
                </a:solidFill>
              </a:rPr>
              <a:t>why a cyclist using a </a:t>
            </a:r>
            <a:r>
              <a:rPr lang="en-GB" sz="1800" b="1" smtClean="0">
                <a:solidFill>
                  <a:schemeClr val="bg1"/>
                </a:solidFill>
              </a:rPr>
              <a:t>dynamo needs </a:t>
            </a:r>
            <a:r>
              <a:rPr lang="en-GB" sz="1800" b="1" dirty="0" smtClean="0">
                <a:solidFill>
                  <a:schemeClr val="bg1"/>
                </a:solidFill>
              </a:rPr>
              <a:t>to turn the pedals for the light to come on</a:t>
            </a:r>
            <a:endParaRPr lang="en-GB" sz="1800" b="1" dirty="0">
              <a:solidFill>
                <a:schemeClr val="bg1"/>
              </a:solidFill>
            </a:endParaRPr>
          </a:p>
        </p:txBody>
      </p:sp>
      <p:sp>
        <p:nvSpPr>
          <p:cNvPr id="69639" name="Text Box 17"/>
          <p:cNvSpPr txBox="1">
            <a:spLocks noChangeArrowheads="1"/>
          </p:cNvSpPr>
          <p:nvPr/>
        </p:nvSpPr>
        <p:spPr bwMode="auto">
          <a:xfrm>
            <a:off x="5580063" y="3213100"/>
            <a:ext cx="3563937" cy="1061829"/>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Analyse (B)</a:t>
            </a:r>
          </a:p>
          <a:p>
            <a:pPr>
              <a:lnSpc>
                <a:spcPct val="100000"/>
              </a:lnSpc>
              <a:spcBef>
                <a:spcPct val="50000"/>
              </a:spcBef>
              <a:buFontTx/>
              <a:buNone/>
            </a:pPr>
            <a:r>
              <a:rPr lang="en-GB" sz="1800" b="1" dirty="0" smtClean="0">
                <a:solidFill>
                  <a:schemeClr val="bg1"/>
                </a:solidFill>
              </a:rPr>
              <a:t>List the parts of a dynamo  motor and their uses</a:t>
            </a:r>
            <a:endParaRPr lang="en-GB" sz="1800" b="1" dirty="0">
              <a:solidFill>
                <a:schemeClr val="bg1"/>
              </a:solidFill>
            </a:endParaRPr>
          </a:p>
        </p:txBody>
      </p:sp>
      <p:pic>
        <p:nvPicPr>
          <p:cNvPr id="6964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69644" name="Text Box 22"/>
          <p:cNvSpPr txBox="1">
            <a:spLocks noChangeArrowheads="1"/>
          </p:cNvSpPr>
          <p:nvPr/>
        </p:nvSpPr>
        <p:spPr bwMode="auto">
          <a:xfrm>
            <a:off x="5580063" y="0"/>
            <a:ext cx="2663825" cy="2031325"/>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u="sng" dirty="0" smtClean="0">
                <a:solidFill>
                  <a:schemeClr val="bg1"/>
                </a:solidFill>
              </a:rPr>
              <a:t>Dynamo</a:t>
            </a:r>
          </a:p>
          <a:p>
            <a:pPr>
              <a:lnSpc>
                <a:spcPct val="100000"/>
              </a:lnSpc>
              <a:spcBef>
                <a:spcPct val="50000"/>
              </a:spcBef>
              <a:buFontTx/>
              <a:buNone/>
            </a:pPr>
            <a:r>
              <a:rPr lang="en-GB" sz="1800" b="1" u="sng" dirty="0" smtClean="0">
                <a:solidFill>
                  <a:schemeClr val="bg1"/>
                </a:solidFill>
              </a:rPr>
              <a:t>Motor, alternating, current, voltage, electromagnetic induction</a:t>
            </a:r>
            <a:endParaRPr lang="en-GB"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4"/>
          <p:cNvSpPr>
            <a:spLocks noGrp="1"/>
          </p:cNvSpPr>
          <p:nvPr>
            <p:ph type="dt" sz="quarter" idx="11"/>
          </p:nvPr>
        </p:nvSpPr>
        <p:spPr>
          <a:noFill/>
        </p:spPr>
        <p:txBody>
          <a:bodyPr/>
          <a:lstStyle/>
          <a:p>
            <a:fld id="{8957F297-A08F-4D4E-81A6-C89A562ADF73}" type="datetime10">
              <a:rPr lang="en-GB" smtClean="0"/>
              <a:pPr/>
              <a:t>12:52</a:t>
            </a:fld>
            <a:endParaRPr lang="en-GB" smtClean="0"/>
          </a:p>
        </p:txBody>
      </p:sp>
      <p:sp>
        <p:nvSpPr>
          <p:cNvPr id="70659"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22059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70674"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70675"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4"/>
          <p:cNvSpPr>
            <a:spLocks noGrp="1"/>
          </p:cNvSpPr>
          <p:nvPr>
            <p:ph type="dt" sz="quarter" idx="11"/>
          </p:nvPr>
        </p:nvSpPr>
        <p:spPr>
          <a:noFill/>
        </p:spPr>
        <p:txBody>
          <a:bodyPr/>
          <a:lstStyle/>
          <a:p>
            <a:fld id="{6FE39605-6493-4EE5-81AC-718B317E1449}" type="datetime10">
              <a:rPr lang="en-GB" smtClean="0"/>
              <a:pPr/>
              <a:t>12:52</a:t>
            </a:fld>
            <a:endParaRPr lang="en-GB" smtClean="0"/>
          </a:p>
        </p:txBody>
      </p:sp>
      <p:sp>
        <p:nvSpPr>
          <p:cNvPr id="716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71684" name="Rectangle 3"/>
          <p:cNvSpPr>
            <a:spLocks noGrp="1" noChangeArrowheads="1"/>
          </p:cNvSpPr>
          <p:nvPr>
            <p:ph type="body" idx="1"/>
          </p:nvPr>
        </p:nvSpPr>
        <p:spPr>
          <a:ln>
            <a:solidFill>
              <a:srgbClr val="33CC33"/>
            </a:solidFill>
          </a:ln>
        </p:spPr>
        <p:txBody>
          <a:bodyPr/>
          <a:lstStyle/>
          <a:p>
            <a:pPr eaLnBrk="1" hangingPunct="1"/>
            <a:r>
              <a:rPr lang="en-GB" b="1" dirty="0" smtClean="0"/>
              <a:t>Visual</a:t>
            </a:r>
            <a:r>
              <a:rPr lang="en-GB" b="1" dirty="0" smtClean="0"/>
              <a:t>: Demos of AC and DC</a:t>
            </a:r>
            <a:endParaRPr lang="en-GB" b="1" dirty="0" smtClean="0"/>
          </a:p>
          <a:p>
            <a:pPr eaLnBrk="1" hangingPunct="1"/>
            <a:endParaRPr lang="en-GB" dirty="0" smtClean="0">
              <a:solidFill>
                <a:srgbClr val="FFCC00"/>
              </a:solidFill>
            </a:endParaRPr>
          </a:p>
        </p:txBody>
      </p:sp>
      <p:pic>
        <p:nvPicPr>
          <p:cNvPr id="71685"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AC/DC</a:t>
            </a:r>
            <a:endParaRPr lang="en-US" dirty="0" smtClean="0"/>
          </a:p>
        </p:txBody>
      </p:sp>
      <p:sp>
        <p:nvSpPr>
          <p:cNvPr id="72707" name="Content Placeholder 2"/>
          <p:cNvSpPr>
            <a:spLocks noGrp="1"/>
          </p:cNvSpPr>
          <p:nvPr>
            <p:ph idx="1"/>
          </p:nvPr>
        </p:nvSpPr>
        <p:spPr/>
        <p:txBody>
          <a:bodyPr/>
          <a:lstStyle/>
          <a:p>
            <a:r>
              <a:rPr lang="en-GB" sz="2800" dirty="0" smtClean="0"/>
              <a:t>The electricity we get from a </a:t>
            </a:r>
            <a:r>
              <a:rPr lang="en-GB" sz="2800" b="1" dirty="0" smtClean="0"/>
              <a:t>plug</a:t>
            </a:r>
            <a:r>
              <a:rPr lang="en-GB" sz="2800" dirty="0" smtClean="0"/>
              <a:t> is called </a:t>
            </a:r>
            <a:r>
              <a:rPr lang="en-GB" sz="2800" b="1" dirty="0" smtClean="0"/>
              <a:t>alternating current</a:t>
            </a:r>
            <a:r>
              <a:rPr lang="en-GB" sz="2800" dirty="0" smtClean="0"/>
              <a:t> (AC).  The electricity we get from a </a:t>
            </a:r>
            <a:r>
              <a:rPr lang="en-GB" sz="2800" b="1" dirty="0" smtClean="0"/>
              <a:t>battery</a:t>
            </a:r>
            <a:r>
              <a:rPr lang="en-GB" sz="2800" dirty="0" smtClean="0"/>
              <a:t> is called </a:t>
            </a:r>
            <a:r>
              <a:rPr lang="en-GB" sz="2800" b="1" dirty="0" smtClean="0"/>
              <a:t>direct current</a:t>
            </a:r>
            <a:r>
              <a:rPr lang="en-GB" sz="2800" dirty="0" smtClean="0"/>
              <a:t> (DC)</a:t>
            </a:r>
          </a:p>
          <a:p>
            <a:r>
              <a:rPr lang="en-GB" sz="2800" b="1" dirty="0" smtClean="0"/>
              <a:t>DC voltage</a:t>
            </a:r>
            <a:r>
              <a:rPr lang="en-GB" sz="2800" dirty="0" smtClean="0"/>
              <a:t> does not change at all.  Its direction is </a:t>
            </a:r>
            <a:r>
              <a:rPr lang="en-GB" sz="2800" b="1" dirty="0" smtClean="0"/>
              <a:t>constant</a:t>
            </a:r>
            <a:r>
              <a:rPr lang="en-GB" sz="2800" dirty="0" smtClean="0"/>
              <a:t>;</a:t>
            </a:r>
          </a:p>
          <a:p>
            <a:r>
              <a:rPr lang="en-GB" sz="2800" dirty="0" smtClean="0"/>
              <a:t>The </a:t>
            </a:r>
            <a:r>
              <a:rPr lang="en-GB" sz="2800" b="1" dirty="0" smtClean="0"/>
              <a:t>AC voltage</a:t>
            </a:r>
            <a:r>
              <a:rPr lang="en-GB" sz="2800" dirty="0" smtClean="0"/>
              <a:t> is constantly </a:t>
            </a:r>
            <a:r>
              <a:rPr lang="en-GB" sz="2800" b="1" dirty="0" smtClean="0"/>
              <a:t>changing</a:t>
            </a:r>
            <a:r>
              <a:rPr lang="en-GB" sz="2800" dirty="0" smtClean="0"/>
              <a:t> from positive to negative.  So its direction is changing all the time.   It does this </a:t>
            </a:r>
            <a:r>
              <a:rPr lang="en-GB" sz="2800" b="1" dirty="0" smtClean="0"/>
              <a:t>50 times a second</a:t>
            </a:r>
            <a:r>
              <a:rPr lang="en-GB" sz="2800" dirty="0" smtClean="0"/>
              <a:t>, so its </a:t>
            </a:r>
            <a:r>
              <a:rPr lang="en-GB" sz="2800" b="1" dirty="0" smtClean="0"/>
              <a:t>frequency</a:t>
            </a:r>
            <a:r>
              <a:rPr lang="en-GB" sz="2800" dirty="0" smtClean="0"/>
              <a:t> is 50 Hz.</a:t>
            </a:r>
          </a:p>
          <a:p>
            <a:endParaRPr lang="en-GB" dirty="0" smtClean="0"/>
          </a:p>
        </p:txBody>
      </p:sp>
      <p:sp>
        <p:nvSpPr>
          <p:cNvPr id="72708" name="Date Placeholder 3"/>
          <p:cNvSpPr>
            <a:spLocks noGrp="1"/>
          </p:cNvSpPr>
          <p:nvPr>
            <p:ph type="dt" sz="quarter" idx="11"/>
          </p:nvPr>
        </p:nvSpPr>
        <p:spPr>
          <a:noFill/>
        </p:spPr>
        <p:txBody>
          <a:bodyPr/>
          <a:lstStyle/>
          <a:p>
            <a:fld id="{E3C45FD8-B362-441F-9CB1-CCC1B0E5C96A}" type="datetime10">
              <a:rPr lang="en-GB" smtClean="0"/>
              <a:pPr/>
              <a:t>12:52</a:t>
            </a:fld>
            <a:endParaRPr lang="en-GB" smtClean="0"/>
          </a:p>
        </p:txBody>
      </p:sp>
    </p:spTree>
  </p:cSld>
  <p:clrMapOvr>
    <a:masterClrMapping/>
  </p:clrMapOvr>
  <p:transition spd="med">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4"/>
          <p:cNvSpPr>
            <a:spLocks noGrp="1"/>
          </p:cNvSpPr>
          <p:nvPr>
            <p:ph type="dt" sz="quarter" idx="11"/>
          </p:nvPr>
        </p:nvSpPr>
        <p:spPr>
          <a:noFill/>
        </p:spPr>
        <p:txBody>
          <a:bodyPr/>
          <a:lstStyle/>
          <a:p>
            <a:fld id="{5007224E-DF86-4D68-8950-58F4147716E4}" type="datetime10">
              <a:rPr lang="en-GB" smtClean="0"/>
              <a:pPr/>
              <a:t>12:52</a:t>
            </a:fld>
            <a:endParaRPr lang="en-GB" smtClean="0"/>
          </a:p>
        </p:txBody>
      </p:sp>
      <p:sp>
        <p:nvSpPr>
          <p:cNvPr id="73731" name="Rectangle 2"/>
          <p:cNvSpPr>
            <a:spLocks noGrp="1" noChangeArrowheads="1"/>
          </p:cNvSpPr>
          <p:nvPr>
            <p:ph type="title"/>
          </p:nvPr>
        </p:nvSpPr>
        <p:spPr>
          <a:xfrm>
            <a:off x="0" y="0"/>
            <a:ext cx="9144000" cy="1125538"/>
          </a:xfrm>
          <a:solidFill>
            <a:srgbClr val="00FF00"/>
          </a:solidFill>
        </p:spPr>
        <p:txBody>
          <a:bodyPr/>
          <a:lstStyle/>
          <a:p>
            <a:pPr eaLnBrk="1" hangingPunct="1"/>
            <a:r>
              <a:rPr lang="en-GB" sz="3200" b="1" smtClean="0">
                <a:solidFill>
                  <a:schemeClr val="tx1"/>
                </a:solidFill>
              </a:rPr>
              <a:t>Learning Activities for Outcome 3 </a:t>
            </a:r>
          </a:p>
        </p:txBody>
      </p:sp>
      <p:sp>
        <p:nvSpPr>
          <p:cNvPr id="73732" name="Rectangle 3"/>
          <p:cNvSpPr>
            <a:spLocks noGrp="1" noChangeArrowheads="1"/>
          </p:cNvSpPr>
          <p:nvPr>
            <p:ph type="body" idx="1"/>
          </p:nvPr>
        </p:nvSpPr>
        <p:spPr>
          <a:xfrm>
            <a:off x="0" y="1428750"/>
            <a:ext cx="9144000" cy="5429250"/>
          </a:xfrm>
          <a:ln>
            <a:solidFill>
              <a:srgbClr val="00FF00"/>
            </a:solidFill>
          </a:ln>
        </p:spPr>
        <p:txBody>
          <a:bodyPr/>
          <a:lstStyle/>
          <a:p>
            <a:pPr eaLnBrk="1" hangingPunct="1"/>
            <a:r>
              <a:rPr lang="en-GB" sz="2800" dirty="0" smtClean="0"/>
              <a:t>An oscilloscope is a test instrument which allows you to look at the 'shape' of electrical signals by displaying a graph of voltage against time on its screen. It is like a voltmeter with the valuable extra function of showing how the voltage varies with time. </a:t>
            </a:r>
          </a:p>
          <a:p>
            <a:r>
              <a:rPr lang="en-GB" sz="2800" dirty="0" smtClean="0"/>
              <a:t>The trace on an oscilloscope screen is a </a:t>
            </a:r>
            <a:r>
              <a:rPr lang="en-GB" sz="2800" b="1" dirty="0" smtClean="0"/>
              <a:t>graph of voltage against time</a:t>
            </a:r>
            <a:r>
              <a:rPr lang="en-GB" sz="2800" dirty="0" smtClean="0"/>
              <a:t>. The shape of this graph is determined by the nature of the input </a:t>
            </a:r>
            <a:r>
              <a:rPr lang="en-GB" sz="2800" dirty="0" err="1" smtClean="0"/>
              <a:t>signal.In</a:t>
            </a:r>
            <a:r>
              <a:rPr lang="en-GB" sz="2800" dirty="0" smtClean="0"/>
              <a:t> addition to the properties labelled on the graph, there is frequency which is the number of cycles per second.</a:t>
            </a:r>
          </a:p>
          <a:p>
            <a:r>
              <a:rPr lang="en-GB" sz="2800" dirty="0" smtClean="0"/>
              <a:t>The diagram shows a </a:t>
            </a:r>
            <a:r>
              <a:rPr lang="en-GB" sz="2800" b="1" dirty="0" smtClean="0"/>
              <a:t>sine wave</a:t>
            </a:r>
            <a:r>
              <a:rPr lang="en-GB" sz="2800" dirty="0" smtClean="0"/>
              <a:t> but these properties apply to any signal with a constant shape. </a:t>
            </a:r>
          </a:p>
          <a:p>
            <a:pPr eaLnBrk="1" hangingPunct="1"/>
            <a:endParaRPr lang="en-GB" dirty="0" smtClean="0">
              <a:solidFill>
                <a:srgbClr val="33CC33"/>
              </a:solidFill>
            </a:endParaRPr>
          </a:p>
        </p:txBody>
      </p:sp>
      <p:pic>
        <p:nvPicPr>
          <p:cNvPr id="73733"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smtClean="0"/>
          </a:p>
        </p:txBody>
      </p:sp>
      <p:sp>
        <p:nvSpPr>
          <p:cNvPr id="74755" name="Text Placeholder 3"/>
          <p:cNvSpPr>
            <a:spLocks noGrp="1"/>
          </p:cNvSpPr>
          <p:nvPr>
            <p:ph type="body" sz="half" idx="2"/>
          </p:nvPr>
        </p:nvSpPr>
        <p:spPr/>
        <p:txBody>
          <a:bodyPr/>
          <a:lstStyle/>
          <a:p>
            <a:endParaRPr lang="en-US" smtClean="0"/>
          </a:p>
        </p:txBody>
      </p:sp>
      <p:sp>
        <p:nvSpPr>
          <p:cNvPr id="74756" name="Date Placeholder 4"/>
          <p:cNvSpPr>
            <a:spLocks noGrp="1"/>
          </p:cNvSpPr>
          <p:nvPr>
            <p:ph type="dt" sz="quarter" idx="11"/>
          </p:nvPr>
        </p:nvSpPr>
        <p:spPr>
          <a:noFill/>
        </p:spPr>
        <p:txBody>
          <a:bodyPr/>
          <a:lstStyle/>
          <a:p>
            <a:fld id="{F08E6425-5D7B-49E0-AE1F-F75465F069AE}" type="datetime10">
              <a:rPr lang="en-GB" smtClean="0"/>
              <a:pPr/>
              <a:t>12:52</a:t>
            </a:fld>
            <a:endParaRPr lang="en-GB" smtClean="0"/>
          </a:p>
        </p:txBody>
      </p:sp>
      <p:pic>
        <p:nvPicPr>
          <p:cNvPr id="74757" name="Picture 2" descr="F:\wave.gif"/>
          <p:cNvPicPr>
            <a:picLocks noGrp="1" noChangeAspect="1" noChangeArrowheads="1"/>
          </p:cNvPicPr>
          <p:nvPr>
            <p:ph idx="1"/>
          </p:nvPr>
        </p:nvPicPr>
        <p:blipFill>
          <a:blip r:embed="rId2" cstate="print"/>
          <a:srcRect/>
          <a:stretch>
            <a:fillRect/>
          </a:stretch>
        </p:blipFill>
        <p:spPr>
          <a:xfrm>
            <a:off x="179512" y="285750"/>
            <a:ext cx="8607301" cy="6286500"/>
          </a:xfrm>
          <a:noFill/>
        </p:spPr>
      </p:pic>
    </p:spTree>
  </p:cSld>
  <p:clrMapOvr>
    <a:masterClrMapping/>
  </p:clrMapOvr>
  <p:transition spd="med">
    <p:comb/>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p:spPr>
        <p:txBody>
          <a:bodyPr/>
          <a:lstStyle/>
          <a:p>
            <a:fld id="{E5C9A48B-7CA4-44BF-B3C4-6FB9D656395F}" type="datetime10">
              <a:rPr lang="en-GB" smtClean="0"/>
              <a:pPr/>
              <a:t>12:52</a:t>
            </a:fld>
            <a:endParaRPr lang="en-GB" smtClean="0"/>
          </a:p>
        </p:txBody>
      </p:sp>
      <p:grpSp>
        <p:nvGrpSpPr>
          <p:cNvPr id="75779" name="Group 2"/>
          <p:cNvGrpSpPr>
            <a:grpSpLocks/>
          </p:cNvGrpSpPr>
          <p:nvPr/>
        </p:nvGrpSpPr>
        <p:grpSpPr bwMode="auto">
          <a:xfrm>
            <a:off x="3348038" y="188913"/>
            <a:ext cx="2016125" cy="6669087"/>
            <a:chOff x="2109" y="119"/>
            <a:chExt cx="1270" cy="4201"/>
          </a:xfrm>
        </p:grpSpPr>
        <p:sp>
          <p:nvSpPr>
            <p:cNvPr id="7578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7579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Create</a:t>
              </a:r>
            </a:p>
          </p:txBody>
        </p:sp>
        <p:sp>
          <p:nvSpPr>
            <p:cNvPr id="7579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Evaluate</a:t>
              </a:r>
            </a:p>
          </p:txBody>
        </p:sp>
        <p:sp>
          <p:nvSpPr>
            <p:cNvPr id="7579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Analyse</a:t>
              </a:r>
            </a:p>
          </p:txBody>
        </p:sp>
        <p:sp>
          <p:nvSpPr>
            <p:cNvPr id="7579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Apply</a:t>
              </a:r>
            </a:p>
          </p:txBody>
        </p:sp>
        <p:sp>
          <p:nvSpPr>
            <p:cNvPr id="7579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Understand</a:t>
              </a:r>
            </a:p>
          </p:txBody>
        </p:sp>
        <p:sp>
          <p:nvSpPr>
            <p:cNvPr id="7579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Remember</a:t>
              </a:r>
            </a:p>
          </p:txBody>
        </p:sp>
        <p:sp>
          <p:nvSpPr>
            <p:cNvPr id="7579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7579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7579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7579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75783" name="Text Box 17"/>
          <p:cNvSpPr txBox="1">
            <a:spLocks noChangeArrowheads="1"/>
          </p:cNvSpPr>
          <p:nvPr/>
        </p:nvSpPr>
        <p:spPr bwMode="auto">
          <a:xfrm>
            <a:off x="5580063" y="1988840"/>
            <a:ext cx="3563937" cy="1061829"/>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Analyse (B)</a:t>
            </a:r>
          </a:p>
          <a:p>
            <a:pPr>
              <a:lnSpc>
                <a:spcPct val="100000"/>
              </a:lnSpc>
              <a:spcBef>
                <a:spcPct val="50000"/>
              </a:spcBef>
              <a:buFontTx/>
              <a:buNone/>
            </a:pPr>
            <a:r>
              <a:rPr lang="en-GB" sz="1800" b="1" dirty="0" smtClean="0">
                <a:solidFill>
                  <a:schemeClr val="bg1"/>
                </a:solidFill>
              </a:rPr>
              <a:t>Describe how the graph below is generated</a:t>
            </a:r>
            <a:endParaRPr lang="en-GB" sz="1800" b="1" dirty="0">
              <a:solidFill>
                <a:schemeClr val="bg1"/>
              </a:solidFill>
            </a:endParaRPr>
          </a:p>
        </p:txBody>
      </p:sp>
      <p:sp>
        <p:nvSpPr>
          <p:cNvPr id="75784" name="Text Box 18"/>
          <p:cNvSpPr txBox="1">
            <a:spLocks noChangeArrowheads="1"/>
          </p:cNvSpPr>
          <p:nvPr/>
        </p:nvSpPr>
        <p:spPr bwMode="auto">
          <a:xfrm>
            <a:off x="179388" y="1628775"/>
            <a:ext cx="3024187" cy="1837426"/>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Evaluate (A)</a:t>
            </a:r>
          </a:p>
          <a:p>
            <a:pPr>
              <a:lnSpc>
                <a:spcPct val="100000"/>
              </a:lnSpc>
              <a:spcBef>
                <a:spcPct val="30000"/>
              </a:spcBef>
              <a:buFontTx/>
              <a:buNone/>
            </a:pPr>
            <a:r>
              <a:rPr lang="en-GB" sz="1800" b="1" dirty="0" smtClean="0">
                <a:solidFill>
                  <a:schemeClr val="bg1"/>
                </a:solidFill>
              </a:rPr>
              <a:t>Say how you would prove   that electromagnetic induction induces a current and that it is alternating current</a:t>
            </a:r>
            <a:endParaRPr lang="en-GB" sz="1800" b="1" dirty="0">
              <a:solidFill>
                <a:schemeClr val="bg1"/>
              </a:solidFill>
            </a:endParaRPr>
          </a:p>
        </p:txBody>
      </p:sp>
      <p:pic>
        <p:nvPicPr>
          <p:cNvPr id="7578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75788"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a:solidFill>
                <a:schemeClr val="bg1"/>
              </a:solidFill>
            </a:endParaRPr>
          </a:p>
          <a:p>
            <a:pPr>
              <a:lnSpc>
                <a:spcPct val="100000"/>
              </a:lnSpc>
              <a:spcBef>
                <a:spcPct val="50000"/>
              </a:spcBef>
              <a:buFontTx/>
              <a:buNone/>
            </a:pPr>
            <a:endParaRPr lang="en-GB" sz="1800"/>
          </a:p>
        </p:txBody>
      </p:sp>
      <p:pic>
        <p:nvPicPr>
          <p:cNvPr id="2" name="Picture 2" descr="P2_b_01_worksheet_6"/>
          <p:cNvPicPr>
            <a:picLocks noChangeAspect="1" noChangeArrowheads="1"/>
          </p:cNvPicPr>
          <p:nvPr/>
        </p:nvPicPr>
        <p:blipFill>
          <a:blip r:embed="rId5" cstate="print"/>
          <a:srcRect/>
          <a:stretch>
            <a:fillRect/>
          </a:stretch>
        </p:blipFill>
        <p:spPr bwMode="auto">
          <a:xfrm>
            <a:off x="5543550" y="3212976"/>
            <a:ext cx="3600450" cy="1771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D46AEB32-4857-4545-A0D5-0506A7CE25F0}" type="datetime10">
              <a:rPr lang="en-GB" smtClean="0"/>
              <a:pPr/>
              <a:t>12:52</a:t>
            </a:fld>
            <a:endParaRPr lang="en-GB" smtClean="0"/>
          </a:p>
        </p:txBody>
      </p:sp>
      <p:sp>
        <p:nvSpPr>
          <p:cNvPr id="35843"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5844"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90000"/>
              </a:lnSpc>
            </a:pPr>
            <a:r>
              <a:rPr lang="en-GB" sz="2800" dirty="0" smtClean="0">
                <a:solidFill>
                  <a:srgbClr val="FF99CC"/>
                </a:solidFill>
              </a:rPr>
              <a:t>Extended Learning task:</a:t>
            </a:r>
          </a:p>
          <a:p>
            <a:pPr eaLnBrk="1" hangingPunct="1">
              <a:lnSpc>
                <a:spcPct val="90000"/>
              </a:lnSpc>
            </a:pPr>
            <a:r>
              <a:rPr lang="en-GB" sz="2800" dirty="0" smtClean="0">
                <a:solidFill>
                  <a:srgbClr val="FF99CC"/>
                </a:solidFill>
              </a:rPr>
              <a:t>Create a poster or leaflet on the green house effect, what is it, what causes it? How is radiation absorbed and reemitted?</a:t>
            </a:r>
            <a:endParaRPr lang="en-GB" sz="2800" dirty="0" smtClean="0">
              <a:solidFill>
                <a:srgbClr val="FF99CC"/>
              </a:solidFill>
            </a:endParaRPr>
          </a:p>
          <a:p>
            <a:pPr eaLnBrk="1" hangingPunct="1">
              <a:lnSpc>
                <a:spcPct val="90000"/>
              </a:lnSpc>
            </a:pPr>
            <a:endParaRPr lang="en-GB" sz="2800" dirty="0" smtClean="0">
              <a:solidFill>
                <a:srgbClr val="FF99CC"/>
              </a:solidFill>
            </a:endParaRPr>
          </a:p>
          <a:p>
            <a:pPr eaLnBrk="1" hangingPunct="1">
              <a:lnSpc>
                <a:spcPct val="90000"/>
              </a:lnSpc>
            </a:pPr>
            <a:r>
              <a:rPr lang="en-GB" sz="2800" dirty="0" smtClean="0">
                <a:solidFill>
                  <a:srgbClr val="FF99CC"/>
                </a:solidFill>
              </a:rPr>
              <a:t>Due date</a:t>
            </a:r>
            <a:r>
              <a:rPr lang="en-GB" sz="2800" dirty="0" smtClean="0">
                <a:solidFill>
                  <a:srgbClr val="FF99CC"/>
                </a:solidFill>
              </a:rPr>
              <a:t>: </a:t>
            </a:r>
            <a:r>
              <a:rPr lang="en-GB" sz="2800" smtClean="0">
                <a:solidFill>
                  <a:srgbClr val="FF99CC"/>
                </a:solidFill>
              </a:rPr>
              <a:t>next lesson</a:t>
            </a:r>
          </a:p>
          <a:p>
            <a:pPr eaLnBrk="1" hangingPunct="1">
              <a:lnSpc>
                <a:spcPct val="90000"/>
              </a:lnSpc>
            </a:pPr>
            <a:r>
              <a:rPr lang="en-GB" sz="2400" smtClean="0">
                <a:solidFill>
                  <a:srgbClr val="FF99CC"/>
                </a:solidFill>
              </a:rPr>
              <a:t>Criteria </a:t>
            </a:r>
            <a:r>
              <a:rPr lang="en-GB" sz="2400" dirty="0" smtClean="0">
                <a:solidFill>
                  <a:srgbClr val="FF99CC"/>
                </a:solidFill>
              </a:rPr>
              <a:t>for </a:t>
            </a:r>
            <a:r>
              <a:rPr lang="en-GB" sz="2400" dirty="0" smtClean="0">
                <a:solidFill>
                  <a:srgbClr val="FF3300"/>
                </a:solidFill>
              </a:rPr>
              <a:t>Grade C</a:t>
            </a:r>
            <a:r>
              <a:rPr lang="en-GB" sz="2400" dirty="0" smtClean="0">
                <a:solidFill>
                  <a:srgbClr val="FF99CC"/>
                </a:solidFill>
              </a:rPr>
              <a:t>:</a:t>
            </a:r>
          </a:p>
          <a:p>
            <a:pPr eaLnBrk="1" hangingPunct="1">
              <a:lnSpc>
                <a:spcPct val="90000"/>
              </a:lnSpc>
            </a:pPr>
            <a:r>
              <a:rPr lang="en-GB" sz="2400" dirty="0" smtClean="0">
                <a:solidFill>
                  <a:srgbClr val="FF3300"/>
                </a:solidFill>
              </a:rPr>
              <a:t>Basic description, basic detail.</a:t>
            </a:r>
          </a:p>
          <a:p>
            <a:pPr eaLnBrk="1" hangingPunct="1">
              <a:lnSpc>
                <a:spcPct val="90000"/>
              </a:lnSpc>
            </a:pPr>
            <a:r>
              <a:rPr lang="en-GB" sz="2400" dirty="0" smtClean="0">
                <a:solidFill>
                  <a:srgbClr val="FF99CC"/>
                </a:solidFill>
              </a:rPr>
              <a:t>Criteria for </a:t>
            </a:r>
            <a:r>
              <a:rPr lang="en-GB" sz="2400" dirty="0" smtClean="0">
                <a:solidFill>
                  <a:srgbClr val="FFCC00"/>
                </a:solidFill>
              </a:rPr>
              <a:t>Grade B</a:t>
            </a:r>
            <a:r>
              <a:rPr lang="en-GB" sz="2400" dirty="0" smtClean="0">
                <a:solidFill>
                  <a:srgbClr val="FF99CC"/>
                </a:solidFill>
              </a:rPr>
              <a:t>:</a:t>
            </a:r>
          </a:p>
          <a:p>
            <a:pPr eaLnBrk="1" hangingPunct="1">
              <a:lnSpc>
                <a:spcPct val="90000"/>
              </a:lnSpc>
            </a:pPr>
            <a:r>
              <a:rPr lang="en-GB" sz="2400" dirty="0" smtClean="0">
                <a:solidFill>
                  <a:schemeClr val="folHlink"/>
                </a:solidFill>
              </a:rPr>
              <a:t>Description with explanation and good level of detail.</a:t>
            </a:r>
          </a:p>
          <a:p>
            <a:pPr eaLnBrk="1" hangingPunct="1">
              <a:lnSpc>
                <a:spcPct val="90000"/>
              </a:lnSpc>
            </a:pPr>
            <a:r>
              <a:rPr lang="en-GB" sz="2400" dirty="0" smtClean="0">
                <a:solidFill>
                  <a:srgbClr val="FF99CC"/>
                </a:solidFill>
              </a:rPr>
              <a:t>Criteria for </a:t>
            </a:r>
            <a:r>
              <a:rPr lang="en-GB" sz="2400" dirty="0" smtClean="0">
                <a:solidFill>
                  <a:srgbClr val="33CC33"/>
                </a:solidFill>
              </a:rPr>
              <a:t>Grade A</a:t>
            </a:r>
            <a:r>
              <a:rPr lang="en-GB" sz="2400" dirty="0" smtClean="0">
                <a:solidFill>
                  <a:srgbClr val="FF99CC"/>
                </a:solidFill>
              </a:rPr>
              <a:t>:</a:t>
            </a:r>
          </a:p>
          <a:p>
            <a:pPr eaLnBrk="1" hangingPunct="1">
              <a:lnSpc>
                <a:spcPct val="90000"/>
              </a:lnSpc>
            </a:pPr>
            <a:r>
              <a:rPr lang="en-GB" sz="2400" dirty="0" smtClean="0">
                <a:solidFill>
                  <a:srgbClr val="99FF99"/>
                </a:solidFill>
              </a:rPr>
              <a:t>Detailed description and in depth detailed explanation using examples to highlight points made.</a:t>
            </a:r>
          </a:p>
        </p:txBody>
      </p:sp>
      <p:pic>
        <p:nvPicPr>
          <p:cNvPr id="35845"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4"/>
          <p:cNvSpPr>
            <a:spLocks noGrp="1"/>
          </p:cNvSpPr>
          <p:nvPr>
            <p:ph type="dt" sz="quarter" idx="11"/>
          </p:nvPr>
        </p:nvSpPr>
        <p:spPr>
          <a:noFill/>
        </p:spPr>
        <p:txBody>
          <a:bodyPr/>
          <a:lstStyle/>
          <a:p>
            <a:fld id="{3F2189DF-DFD6-454B-8596-2C7C16ADD0CC}" type="datetime10">
              <a:rPr lang="en-GB" smtClean="0"/>
              <a:pPr/>
              <a:t>12:52</a:t>
            </a:fld>
            <a:endParaRPr lang="en-GB" smtClean="0"/>
          </a:p>
        </p:txBody>
      </p:sp>
      <p:sp>
        <p:nvSpPr>
          <p:cNvPr id="7680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22059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7681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7681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4"/>
          <p:cNvSpPr>
            <a:spLocks noGrp="1"/>
          </p:cNvSpPr>
          <p:nvPr>
            <p:ph type="dt" sz="quarter" idx="11"/>
          </p:nvPr>
        </p:nvSpPr>
        <p:spPr>
          <a:noFill/>
        </p:spPr>
        <p:txBody>
          <a:bodyPr/>
          <a:lstStyle/>
          <a:p>
            <a:fld id="{A1B663E0-7851-4CA3-BF42-A4CE32E61F8F}" type="datetime10">
              <a:rPr lang="en-GB" smtClean="0"/>
              <a:pPr/>
              <a:t>12:52</a:t>
            </a:fld>
            <a:endParaRPr lang="en-GB" smtClean="0"/>
          </a:p>
        </p:txBody>
      </p:sp>
      <p:sp>
        <p:nvSpPr>
          <p:cNvPr id="7782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77828"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endParaRPr lang="en-GB" sz="2800" dirty="0" smtClean="0">
              <a:solidFill>
                <a:srgbClr val="FF99CC"/>
              </a:solidFill>
            </a:endParaRPr>
          </a:p>
        </p:txBody>
      </p:sp>
      <p:pic>
        <p:nvPicPr>
          <p:cNvPr id="77829"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74754" name="Picture 2"/>
          <p:cNvPicPr>
            <a:picLocks noChangeAspect="1" noChangeArrowheads="1"/>
          </p:cNvPicPr>
          <p:nvPr/>
        </p:nvPicPr>
        <p:blipFill>
          <a:blip r:embed="rId4" cstate="print"/>
          <a:srcRect l="18821" t="12422" r="18426" b="9813"/>
          <a:stretch>
            <a:fillRect/>
          </a:stretch>
        </p:blipFill>
        <p:spPr bwMode="auto">
          <a:xfrm>
            <a:off x="1691680" y="1169368"/>
            <a:ext cx="6120680" cy="5688632"/>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lstStyle/>
          <a:p>
            <a:r>
              <a:rPr lang="en-GB" dirty="0" smtClean="0"/>
              <a:t>10  </a:t>
            </a:r>
            <a:r>
              <a:rPr lang="en-GB" dirty="0" smtClean="0"/>
              <a:t>(a)  steam turns turbine (1) </a:t>
            </a:r>
          </a:p>
          <a:p>
            <a:r>
              <a:rPr lang="en-GB" dirty="0" smtClean="0"/>
              <a:t>turbine causes coil to rotate in a magnetic field (1) </a:t>
            </a:r>
          </a:p>
          <a:p>
            <a:r>
              <a:rPr lang="en-GB" dirty="0" smtClean="0"/>
              <a:t>rotation induces (alternating) current in the coil (1) </a:t>
            </a:r>
          </a:p>
          <a:p>
            <a:r>
              <a:rPr lang="en-GB" dirty="0" smtClean="0"/>
              <a:t>3  answers must be in correct order to gain full marks</a:t>
            </a:r>
            <a:endParaRPr lang="en-GB" dirty="0"/>
          </a:p>
        </p:txBody>
      </p:sp>
      <p:sp>
        <p:nvSpPr>
          <p:cNvPr id="4" name="Date Placeholder 3"/>
          <p:cNvSpPr>
            <a:spLocks noGrp="1"/>
          </p:cNvSpPr>
          <p:nvPr>
            <p:ph type="dt" sz="half" idx="11"/>
          </p:nvPr>
        </p:nvSpPr>
        <p:spPr/>
        <p:txBody>
          <a:bodyPr/>
          <a:lstStyle/>
          <a:p>
            <a:pPr>
              <a:defRPr/>
            </a:pPr>
            <a:fld id="{081EC45A-033D-48DC-8613-4FDFE39EB0CE}" type="datetime10">
              <a:rPr lang="en-GB" smtClean="0"/>
              <a:pPr>
                <a:defRPr/>
              </a:pPr>
              <a:t>12:55</a:t>
            </a:fld>
            <a:endParaRPr lang="en-GB"/>
          </a:p>
        </p:txBody>
      </p:sp>
    </p:spTree>
  </p:cSld>
  <p:clrMapOvr>
    <a:masterClrMapping/>
  </p:clrMapOvr>
  <p:transition spd="med">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4"/>
          <p:cNvSpPr>
            <a:spLocks noGrp="1"/>
          </p:cNvSpPr>
          <p:nvPr>
            <p:ph type="dt" sz="quarter" idx="11"/>
          </p:nvPr>
        </p:nvSpPr>
        <p:spPr>
          <a:noFill/>
        </p:spPr>
        <p:txBody>
          <a:bodyPr/>
          <a:lstStyle/>
          <a:p>
            <a:fld id="{123014AD-2E65-4990-AE88-E98850288680}" type="datetime10">
              <a:rPr lang="en-GB" smtClean="0"/>
              <a:pPr/>
              <a:t>12:52</a:t>
            </a:fld>
            <a:endParaRPr lang="en-GB" smtClean="0"/>
          </a:p>
        </p:txBody>
      </p:sp>
      <p:sp>
        <p:nvSpPr>
          <p:cNvPr id="36867"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6868"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dirty="0" smtClean="0">
              <a:solidFill>
                <a:schemeClr val="bg1"/>
              </a:solidFill>
            </a:endParaRPr>
          </a:p>
          <a:p>
            <a:pPr eaLnBrk="1" hangingPunct="1">
              <a:lnSpc>
                <a:spcPct val="80000"/>
              </a:lnSpc>
            </a:pPr>
            <a:r>
              <a:rPr lang="en-GB" sz="1800" b="1" dirty="0" smtClean="0"/>
              <a:t>What skills will you be developing this lesson?</a:t>
            </a:r>
          </a:p>
          <a:p>
            <a:pPr eaLnBrk="1" hangingPunct="1">
              <a:lnSpc>
                <a:spcPct val="80000"/>
              </a:lnSpc>
            </a:pPr>
            <a:endParaRPr lang="en-GB" sz="1800" b="1" dirty="0" smtClean="0"/>
          </a:p>
          <a:p>
            <a:pPr eaLnBrk="1" hangingPunct="1">
              <a:lnSpc>
                <a:spcPct val="80000"/>
              </a:lnSpc>
            </a:pPr>
            <a:r>
              <a:rPr lang="en-GB" sz="1800" b="1" i="1" dirty="0" smtClean="0"/>
              <a:t>Numeracy- by using formulae in calculations</a:t>
            </a:r>
          </a:p>
          <a:p>
            <a:pPr eaLnBrk="1" hangingPunct="1">
              <a:lnSpc>
                <a:spcPct val="80000"/>
              </a:lnSpc>
            </a:pPr>
            <a:r>
              <a:rPr lang="en-GB" sz="1800" b="1" i="1" dirty="0" smtClean="0"/>
              <a:t>Literacy- by writing explanations using correctly spelt keywords and good grammar.  </a:t>
            </a:r>
          </a:p>
          <a:p>
            <a:pPr eaLnBrk="1" hangingPunct="1">
              <a:lnSpc>
                <a:spcPct val="80000"/>
              </a:lnSpc>
            </a:pPr>
            <a:r>
              <a:rPr lang="en-GB" sz="1800" b="1" i="1" dirty="0" smtClean="0"/>
              <a:t>Team work- during a practical investigation</a:t>
            </a:r>
          </a:p>
          <a:p>
            <a:pPr eaLnBrk="1" hangingPunct="1">
              <a:lnSpc>
                <a:spcPct val="80000"/>
              </a:lnSpc>
            </a:pPr>
            <a:r>
              <a:rPr lang="en-GB" sz="1800" b="1" i="1" dirty="0" smtClean="0"/>
              <a:t>Self management- by completing an individual assignment </a:t>
            </a:r>
          </a:p>
          <a:p>
            <a:pPr eaLnBrk="1" hangingPunct="1">
              <a:lnSpc>
                <a:spcPct val="80000"/>
              </a:lnSpc>
            </a:pPr>
            <a:r>
              <a:rPr lang="en-GB" sz="1800" b="1" i="1" dirty="0" smtClean="0"/>
              <a:t>Participation- during a practical activity</a:t>
            </a:r>
          </a:p>
          <a:p>
            <a:pPr eaLnBrk="1" hangingPunct="1">
              <a:lnSpc>
                <a:spcPct val="80000"/>
              </a:lnSpc>
            </a:pPr>
            <a:r>
              <a:rPr lang="en-GB" sz="1800" b="1" i="1" dirty="0" smtClean="0"/>
              <a:t>Reflection- through self and peer assessment of each outcome</a:t>
            </a:r>
          </a:p>
          <a:p>
            <a:pPr eaLnBrk="1" hangingPunct="1">
              <a:lnSpc>
                <a:spcPct val="80000"/>
              </a:lnSpc>
            </a:pPr>
            <a:endParaRPr lang="en-GB" sz="1800" b="1" i="1" dirty="0" smtClean="0"/>
          </a:p>
        </p:txBody>
      </p:sp>
      <p:pic>
        <p:nvPicPr>
          <p:cNvPr id="3686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6870" name="Text Box 5"/>
          <p:cNvSpPr txBox="1">
            <a:spLocks noChangeArrowheads="1"/>
          </p:cNvSpPr>
          <p:nvPr/>
        </p:nvSpPr>
        <p:spPr bwMode="auto">
          <a:xfrm>
            <a:off x="395288" y="1196975"/>
            <a:ext cx="9451626" cy="461665"/>
          </a:xfrm>
          <a:prstGeom prst="rect">
            <a:avLst/>
          </a:prstGeom>
          <a:solidFill>
            <a:srgbClr val="99FF99"/>
          </a:solidFill>
          <a:ln w="9525">
            <a:noFill/>
            <a:miter lim="800000"/>
            <a:headEnd/>
            <a:tailEnd/>
          </a:ln>
        </p:spPr>
        <p:txBody>
          <a:bodyPr wrap="none">
            <a:spAutoFit/>
          </a:bodyPr>
          <a:lstStyle/>
          <a:p>
            <a:pPr>
              <a:lnSpc>
                <a:spcPct val="100000"/>
              </a:lnSpc>
              <a:spcBef>
                <a:spcPct val="0"/>
              </a:spcBef>
              <a:buFontTx/>
              <a:buNone/>
            </a:pPr>
            <a:r>
              <a:rPr lang="en-GB" b="1" dirty="0"/>
              <a:t>Key Question</a:t>
            </a:r>
            <a:r>
              <a:rPr lang="en-GB" b="1" dirty="0" smtClean="0"/>
              <a:t>: How can we use magnets to generate </a:t>
            </a:r>
            <a:r>
              <a:rPr lang="en-GB" b="1" dirty="0" err="1" smtClean="0"/>
              <a:t>electtricity</a:t>
            </a:r>
            <a:endParaRPr lang="en-GB" b="1" dirty="0"/>
          </a:p>
        </p:txBody>
      </p:sp>
      <p:sp>
        <p:nvSpPr>
          <p:cNvPr id="36873" name="Text Box 8"/>
          <p:cNvSpPr txBox="1">
            <a:spLocks noChangeArrowheads="1"/>
          </p:cNvSpPr>
          <p:nvPr/>
        </p:nvSpPr>
        <p:spPr bwMode="auto">
          <a:xfrm>
            <a:off x="6838950" y="980728"/>
            <a:ext cx="2305050" cy="3841052"/>
          </a:xfrm>
          <a:prstGeom prst="rect">
            <a:avLst/>
          </a:prstGeom>
          <a:solidFill>
            <a:srgbClr val="CC3399"/>
          </a:solidFill>
          <a:ln w="9525">
            <a:noFill/>
            <a:miter lim="800000"/>
            <a:headEnd/>
            <a:tailEnd/>
          </a:ln>
        </p:spPr>
        <p:txBody>
          <a:bodyPr>
            <a:spAutoFit/>
          </a:bodyPr>
          <a:lstStyle/>
          <a:p>
            <a:pPr>
              <a:lnSpc>
                <a:spcPct val="80000"/>
              </a:lnSpc>
            </a:pPr>
            <a:r>
              <a:rPr lang="en-GB" sz="2800" dirty="0"/>
              <a:t>How is this lesson relevant to every day life? </a:t>
            </a:r>
            <a:r>
              <a:rPr lang="en-GB" sz="2800" dirty="0" smtClean="0"/>
              <a:t>Dynamos are used in renewable energy</a:t>
            </a:r>
            <a:endParaRPr lang="en-GB" sz="2800" dirty="0"/>
          </a:p>
          <a:p>
            <a:pPr>
              <a:lnSpc>
                <a:spcPct val="100000"/>
              </a:lnSpc>
              <a:spcBef>
                <a:spcPct val="50000"/>
              </a:spcBef>
              <a:buFontTx/>
              <a:buNone/>
            </a:pPr>
            <a:endParaRPr lang="en-GB" sz="2800" dirty="0"/>
          </a:p>
        </p:txBody>
      </p:sp>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1"/>
          </p:nvPr>
        </p:nvSpPr>
        <p:spPr>
          <a:noFill/>
        </p:spPr>
        <p:txBody>
          <a:bodyPr/>
          <a:lstStyle/>
          <a:p>
            <a:fld id="{111AD0EC-AC12-4250-9AF4-57814ABFD398}" type="datetime10">
              <a:rPr lang="en-GB" smtClean="0"/>
              <a:pPr/>
              <a:t>12:52</a:t>
            </a:fld>
            <a:endParaRPr lang="en-GB" smtClean="0"/>
          </a:p>
        </p:txBody>
      </p:sp>
      <p:sp>
        <p:nvSpPr>
          <p:cNvPr id="37891"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7892" name="Rectangle 3"/>
          <p:cNvSpPr>
            <a:spLocks noGrp="1" noChangeArrowheads="1"/>
          </p:cNvSpPr>
          <p:nvPr>
            <p:ph type="body" idx="1"/>
          </p:nvPr>
        </p:nvSpPr>
        <p:spPr/>
        <p:txBody>
          <a:bodyPr/>
          <a:lstStyle/>
          <a:p>
            <a:pPr eaLnBrk="1" hangingPunct="1"/>
            <a:r>
              <a:rPr lang="en-GB" dirty="0" smtClean="0"/>
              <a:t>Create sentences that correctly use the keywords below.    </a:t>
            </a:r>
          </a:p>
          <a:p>
            <a:pPr eaLnBrk="1" hangingPunct="1"/>
            <a:r>
              <a:rPr lang="en-GB" sz="2000" dirty="0" smtClean="0"/>
              <a:t>Voltage</a:t>
            </a:r>
          </a:p>
          <a:p>
            <a:pPr eaLnBrk="1" hangingPunct="1"/>
            <a:r>
              <a:rPr lang="en-GB" sz="2000" dirty="0" smtClean="0"/>
              <a:t>Current</a:t>
            </a:r>
          </a:p>
          <a:p>
            <a:pPr eaLnBrk="1" hangingPunct="1"/>
            <a:r>
              <a:rPr lang="en-GB" sz="2000" dirty="0" smtClean="0"/>
              <a:t>Electromagnetic</a:t>
            </a:r>
          </a:p>
          <a:p>
            <a:pPr eaLnBrk="1" hangingPunct="1"/>
            <a:r>
              <a:rPr lang="en-GB" sz="2000" dirty="0" smtClean="0"/>
              <a:t>Dynamo</a:t>
            </a:r>
          </a:p>
          <a:p>
            <a:pPr eaLnBrk="1" hangingPunct="1"/>
            <a:r>
              <a:rPr lang="en-GB" sz="2000" dirty="0" smtClean="0"/>
              <a:t>Motor</a:t>
            </a:r>
          </a:p>
          <a:p>
            <a:pPr eaLnBrk="1" hangingPunct="1"/>
            <a:r>
              <a:rPr lang="en-GB" sz="2000" dirty="0" smtClean="0"/>
              <a:t>Induction</a:t>
            </a:r>
          </a:p>
          <a:p>
            <a:pPr eaLnBrk="1" hangingPunct="1"/>
            <a:r>
              <a:rPr lang="en-GB" sz="2000" dirty="0" smtClean="0"/>
              <a:t>Magnet</a:t>
            </a:r>
          </a:p>
          <a:p>
            <a:pPr eaLnBrk="1" hangingPunct="1"/>
            <a:r>
              <a:rPr lang="en-GB" sz="2000" dirty="0" smtClean="0"/>
              <a:t>Alternating current (AC)</a:t>
            </a:r>
          </a:p>
          <a:p>
            <a:pPr eaLnBrk="1" hangingPunct="1"/>
            <a:r>
              <a:rPr lang="en-GB" sz="2000" dirty="0" smtClean="0"/>
              <a:t>Direct current (DC)</a:t>
            </a:r>
          </a:p>
          <a:p>
            <a:pPr eaLnBrk="1" hangingPunct="1"/>
            <a:endParaRPr lang="en-GB" sz="2000" dirty="0" smtClean="0"/>
          </a:p>
          <a:p>
            <a:pPr eaLnBrk="1" hangingPunct="1"/>
            <a:endParaRPr lang="en-GB" sz="2000" dirty="0" smtClean="0"/>
          </a:p>
          <a:p>
            <a:pPr eaLnBrk="1" hangingPunct="1"/>
            <a:endParaRPr lang="en-GB" dirty="0" smtClean="0"/>
          </a:p>
          <a:p>
            <a:pPr eaLnBrk="1" hangingPunct="1"/>
            <a:endParaRPr lang="en-GB" dirty="0" smtClean="0"/>
          </a:p>
          <a:p>
            <a:pPr eaLnBrk="1" hangingPunct="1"/>
            <a:endParaRPr lang="en-GB" dirty="0" smtClean="0"/>
          </a:p>
        </p:txBody>
      </p:sp>
      <p:sp>
        <p:nvSpPr>
          <p:cNvPr id="37893" name="Text Box 4"/>
          <p:cNvSpPr txBox="1">
            <a:spLocks noChangeArrowheads="1"/>
          </p:cNvSpPr>
          <p:nvPr/>
        </p:nvSpPr>
        <p:spPr bwMode="auto">
          <a:xfrm>
            <a:off x="5867400" y="2349500"/>
            <a:ext cx="2808288" cy="2282825"/>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a:solidFill>
                  <a:schemeClr val="bg1"/>
                </a:solidFill>
              </a:rPr>
              <a:t>Put your hand up if there is any key word from the list that you don’t know the meaning of.</a:t>
            </a:r>
          </a:p>
        </p:txBody>
      </p:sp>
      <p:pic>
        <p:nvPicPr>
          <p:cNvPr id="37894"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BE52F89E-5EF7-41A8-B1BE-1898CC24362C}" type="datetime10">
              <a:rPr lang="en-GB" smtClean="0"/>
              <a:pPr/>
              <a:t>12:52</a:t>
            </a:fld>
            <a:endParaRPr lang="en-GB" smtClean="0"/>
          </a:p>
        </p:txBody>
      </p:sp>
      <p:sp>
        <p:nvSpPr>
          <p:cNvPr id="38915"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8916" name="Rectangle 3"/>
          <p:cNvSpPr>
            <a:spLocks noGrp="1" noChangeArrowheads="1"/>
          </p:cNvSpPr>
          <p:nvPr>
            <p:ph type="body" idx="1"/>
          </p:nvPr>
        </p:nvSpPr>
        <p:spPr>
          <a:ln>
            <a:solidFill>
              <a:srgbClr val="66FFFF"/>
            </a:solidFill>
          </a:ln>
        </p:spPr>
        <p:txBody>
          <a:bodyPr/>
          <a:lstStyle/>
          <a:p>
            <a:pPr eaLnBrk="1" hangingPunct="1"/>
            <a:r>
              <a:rPr lang="en-GB" b="1" dirty="0" smtClean="0"/>
              <a:t>Visual: Demo of inducing  current in wire</a:t>
            </a:r>
          </a:p>
          <a:p>
            <a:pPr eaLnBrk="1" hangingPunct="1"/>
            <a:r>
              <a:rPr lang="en-GB" b="1" dirty="0" smtClean="0"/>
              <a:t>Demo of AC and DC</a:t>
            </a:r>
          </a:p>
        </p:txBody>
      </p:sp>
      <p:pic>
        <p:nvPicPr>
          <p:cNvPr id="38917"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44450"/>
            <a:ext cx="8229600" cy="1143000"/>
          </a:xfrm>
        </p:spPr>
        <p:txBody>
          <a:bodyPr/>
          <a:lstStyle/>
          <a:p>
            <a:pPr eaLnBrk="1" hangingPunct="1"/>
            <a:r>
              <a:rPr lang="en-GB" sz="4000" b="1" smtClean="0"/>
              <a:t>The Dynamo Effect Demo </a:t>
            </a:r>
            <a:br>
              <a:rPr lang="en-GB" sz="4000" b="1" smtClean="0"/>
            </a:br>
            <a:r>
              <a:rPr lang="en-GB" sz="2800" smtClean="0"/>
              <a:t>(Higher students only)</a:t>
            </a:r>
          </a:p>
        </p:txBody>
      </p:sp>
      <p:sp>
        <p:nvSpPr>
          <p:cNvPr id="39939" name="Content Placeholder 2"/>
          <p:cNvSpPr>
            <a:spLocks noGrp="1"/>
          </p:cNvSpPr>
          <p:nvPr>
            <p:ph idx="4294967295"/>
          </p:nvPr>
        </p:nvSpPr>
        <p:spPr>
          <a:xfrm>
            <a:off x="5148263" y="1052513"/>
            <a:ext cx="3816350" cy="5184775"/>
          </a:xfrm>
        </p:spPr>
        <p:txBody>
          <a:bodyPr/>
          <a:lstStyle/>
          <a:p>
            <a:pPr eaLnBrk="1" hangingPunct="1"/>
            <a:r>
              <a:rPr lang="en-GB" smtClean="0"/>
              <a:t>Let’s try connecting the wire to a dynamo.  </a:t>
            </a:r>
          </a:p>
          <a:p>
            <a:pPr eaLnBrk="1" hangingPunct="1"/>
            <a:r>
              <a:rPr lang="en-GB" smtClean="0"/>
              <a:t>Why do you feel a force when the dynamo is connected?</a:t>
            </a:r>
          </a:p>
          <a:p>
            <a:pPr eaLnBrk="1" hangingPunct="1"/>
            <a:r>
              <a:rPr lang="en-GB" smtClean="0"/>
              <a:t>What does this tell us about electricity?</a:t>
            </a:r>
          </a:p>
        </p:txBody>
      </p:sp>
      <p:pic>
        <p:nvPicPr>
          <p:cNvPr id="39940" name="Picture 2" descr="Bicycle dynamo"/>
          <p:cNvPicPr>
            <a:picLocks noChangeAspect="1" noChangeArrowheads="1"/>
          </p:cNvPicPr>
          <p:nvPr/>
        </p:nvPicPr>
        <p:blipFill>
          <a:blip r:embed="rId2" cstate="print"/>
          <a:srcRect/>
          <a:stretch>
            <a:fillRect/>
          </a:stretch>
        </p:blipFill>
        <p:spPr bwMode="auto">
          <a:xfrm>
            <a:off x="0" y="1484313"/>
            <a:ext cx="5400675" cy="51212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mtClean="0"/>
              <a:t>What is that you say? </a:t>
            </a:r>
          </a:p>
        </p:txBody>
      </p:sp>
      <p:sp>
        <p:nvSpPr>
          <p:cNvPr id="47107" name="Rectangle 3"/>
          <p:cNvSpPr>
            <a:spLocks noGrp="1" noChangeArrowheads="1"/>
          </p:cNvSpPr>
          <p:nvPr>
            <p:ph type="body" idx="1"/>
          </p:nvPr>
        </p:nvSpPr>
        <p:spPr/>
        <p:txBody>
          <a:bodyPr/>
          <a:lstStyle/>
          <a:p>
            <a:pPr eaLnBrk="1" hangingPunct="1"/>
            <a:endParaRPr lang="en-US" smtClean="0"/>
          </a:p>
        </p:txBody>
      </p:sp>
      <p:pic>
        <p:nvPicPr>
          <p:cNvPr id="92169" name="Picture 9" descr="MP900439397[1]"/>
          <p:cNvPicPr>
            <a:picLocks noChangeAspect="1" noChangeArrowheads="1"/>
          </p:cNvPicPr>
          <p:nvPr/>
        </p:nvPicPr>
        <p:blipFill>
          <a:blip r:embed="rId2" cstate="print"/>
          <a:srcRect/>
          <a:stretch>
            <a:fillRect/>
          </a:stretch>
        </p:blipFill>
        <p:spPr bwMode="auto">
          <a:xfrm>
            <a:off x="4067175" y="3468688"/>
            <a:ext cx="5076825" cy="3389312"/>
          </a:xfrm>
          <a:prstGeom prst="rect">
            <a:avLst/>
          </a:prstGeom>
          <a:noFill/>
          <a:ln w="9525">
            <a:noFill/>
            <a:miter lim="800000"/>
            <a:headEnd/>
            <a:tailEnd/>
          </a:ln>
        </p:spPr>
      </p:pic>
      <p:sp>
        <p:nvSpPr>
          <p:cNvPr id="92170" name="AutoShape 10"/>
          <p:cNvSpPr>
            <a:spLocks noChangeArrowheads="1"/>
          </p:cNvSpPr>
          <p:nvPr/>
        </p:nvSpPr>
        <p:spPr bwMode="auto">
          <a:xfrm>
            <a:off x="755650" y="1989138"/>
            <a:ext cx="4176713" cy="2160587"/>
          </a:xfrm>
          <a:prstGeom prst="wedgeRoundRectCallout">
            <a:avLst>
              <a:gd name="adj1" fmla="val 45171"/>
              <a:gd name="adj2" fmla="val 71306"/>
              <a:gd name="adj3" fmla="val 16667"/>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a:lstStyle/>
          <a:p>
            <a:pPr algn="ctr">
              <a:defRPr/>
            </a:pPr>
            <a:r>
              <a:rPr lang="en-GB"/>
              <a:t>Why are we learning about Magnetism when we are supposed to be learning about electricity?</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additive="base">
                                        <p:cTn id="7" dur="500" fill="hold"/>
                                        <p:tgtEl>
                                          <p:spTgt spid="92169"/>
                                        </p:tgtEl>
                                        <p:attrNameLst>
                                          <p:attrName>ppt_x</p:attrName>
                                        </p:attrNameLst>
                                      </p:cBhvr>
                                      <p:tavLst>
                                        <p:tav tm="0">
                                          <p:val>
                                            <p:strVal val="#ppt_x"/>
                                          </p:val>
                                        </p:tav>
                                        <p:tav tm="100000">
                                          <p:val>
                                            <p:strVal val="#ppt_x"/>
                                          </p:val>
                                        </p:tav>
                                      </p:tavLst>
                                    </p:anim>
                                    <p:anim calcmode="lin" valueType="num">
                                      <p:cBhvr additive="base">
                                        <p:cTn id="8" dur="500" fill="hold"/>
                                        <p:tgtEl>
                                          <p:spTgt spid="921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92170"/>
                                        </p:tgtEl>
                                        <p:attrNameLst>
                                          <p:attrName>style.visibility</p:attrName>
                                        </p:attrNameLst>
                                      </p:cBhvr>
                                      <p:to>
                                        <p:strVal val="visible"/>
                                      </p:to>
                                    </p:set>
                                    <p:anim calcmode="lin" valueType="num">
                                      <p:cBhvr>
                                        <p:cTn id="13" dur="500" fill="hold"/>
                                        <p:tgtEl>
                                          <p:spTgt spid="92170"/>
                                        </p:tgtEl>
                                        <p:attrNameLst>
                                          <p:attrName>ppt_w</p:attrName>
                                        </p:attrNameLst>
                                      </p:cBhvr>
                                      <p:tavLst>
                                        <p:tav tm="0">
                                          <p:val>
                                            <p:strVal val="#ppt_w*2.5"/>
                                          </p:val>
                                        </p:tav>
                                        <p:tav tm="100000">
                                          <p:val>
                                            <p:strVal val="#ppt_w"/>
                                          </p:val>
                                        </p:tav>
                                      </p:tavLst>
                                    </p:anim>
                                    <p:anim calcmode="lin" valueType="num">
                                      <p:cBhvr>
                                        <p:cTn id="14" dur="500" fill="hold"/>
                                        <p:tgtEl>
                                          <p:spTgt spid="92170"/>
                                        </p:tgtEl>
                                        <p:attrNameLst>
                                          <p:attrName>ppt_h</p:attrName>
                                        </p:attrNameLst>
                                      </p:cBhvr>
                                      <p:tavLst>
                                        <p:tav tm="0">
                                          <p:val>
                                            <p:strVal val="#ppt_h*0.01"/>
                                          </p:val>
                                        </p:tav>
                                        <p:tav tm="100000">
                                          <p:val>
                                            <p:strVal val="#ppt_h"/>
                                          </p:val>
                                        </p:tav>
                                      </p:tavLst>
                                    </p:anim>
                                    <p:anim calcmode="lin" valueType="num">
                                      <p:cBhvr>
                                        <p:cTn id="15" dur="500" fill="hold"/>
                                        <p:tgtEl>
                                          <p:spTgt spid="92170"/>
                                        </p:tgtEl>
                                        <p:attrNameLst>
                                          <p:attrName>ppt_x</p:attrName>
                                        </p:attrNameLst>
                                      </p:cBhvr>
                                      <p:tavLst>
                                        <p:tav tm="0">
                                          <p:val>
                                            <p:strVal val="#ppt_x"/>
                                          </p:val>
                                        </p:tav>
                                        <p:tav tm="100000">
                                          <p:val>
                                            <p:strVal val="#ppt_x"/>
                                          </p:val>
                                        </p:tav>
                                      </p:tavLst>
                                    </p:anim>
                                    <p:anim calcmode="lin" valueType="num">
                                      <p:cBhvr>
                                        <p:cTn id="16" dur="500" fill="hold"/>
                                        <p:tgtEl>
                                          <p:spTgt spid="92170"/>
                                        </p:tgtEl>
                                        <p:attrNameLst>
                                          <p:attrName>ppt_y</p:attrName>
                                        </p:attrNameLst>
                                      </p:cBhvr>
                                      <p:tavLst>
                                        <p:tav tm="0">
                                          <p:val>
                                            <p:strVal val="#ppt_h+1"/>
                                          </p:val>
                                        </p:tav>
                                        <p:tav tm="100000">
                                          <p:val>
                                            <p:strVal val="#ppt_y"/>
                                          </p:val>
                                        </p:tav>
                                      </p:tavLst>
                                    </p:anim>
                                    <p:animEffect transition="in" filter="fade">
                                      <p:cBhvr>
                                        <p:cTn id="17" dur="5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animBg="1"/>
    </p:bld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TotalTime>
  <Words>4492</Words>
  <Application>Microsoft Office PowerPoint</Application>
  <PresentationFormat>On-screen Show (4:3)</PresentationFormat>
  <Paragraphs>738</Paragraphs>
  <Slides>42</Slides>
  <Notes>22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1_Default Design</vt:lpstr>
      <vt:lpstr>Default Design</vt:lpstr>
      <vt:lpstr>Slide 1</vt:lpstr>
      <vt:lpstr>Syllabus/Unit: code:  Lesson number:  Lesson Title: Generating Electricity</vt:lpstr>
      <vt:lpstr>Slide 3</vt:lpstr>
      <vt:lpstr>Extended Learning</vt:lpstr>
      <vt:lpstr>BIG picture</vt:lpstr>
      <vt:lpstr>Keywords:</vt:lpstr>
      <vt:lpstr>New  Information for Learning Outcome 1</vt:lpstr>
      <vt:lpstr>The Dynamo Effect Demo  (Higher students only)</vt:lpstr>
      <vt:lpstr>What is that you say? </vt:lpstr>
      <vt:lpstr>We’ll let Sir Faraday answer that one…</vt:lpstr>
      <vt:lpstr>We’ll let Sir Faraday answer that one…</vt:lpstr>
      <vt:lpstr>We’ll let Sir Faraday answer that one…</vt:lpstr>
      <vt:lpstr>Inducing current in a wire</vt:lpstr>
      <vt:lpstr>What is electromagnetic induction?</vt:lpstr>
      <vt:lpstr>Electromagnetic Induction</vt:lpstr>
      <vt:lpstr>Electromagnetic Induction</vt:lpstr>
      <vt:lpstr>Electromagnetic Induction</vt:lpstr>
      <vt:lpstr>Increasing the size of the induced current</vt:lpstr>
      <vt:lpstr>Increasing the voltage</vt:lpstr>
      <vt:lpstr>Demonstrate your Learning for Outcome 1</vt:lpstr>
      <vt:lpstr>Learning Outcome 1: Review</vt:lpstr>
      <vt:lpstr>What are generators?</vt:lpstr>
      <vt:lpstr>Electromagnetic Induction Experiment carried out by 6th Formers</vt:lpstr>
      <vt:lpstr>Slide 24</vt:lpstr>
      <vt:lpstr>Slide 25</vt:lpstr>
      <vt:lpstr>AC Generator</vt:lpstr>
      <vt:lpstr>How do AC generators work?</vt:lpstr>
      <vt:lpstr>Generating Electricity</vt:lpstr>
      <vt:lpstr>Generator</vt:lpstr>
      <vt:lpstr>Dynamo</vt:lpstr>
      <vt:lpstr>Slide 31</vt:lpstr>
      <vt:lpstr>New  Information for Learning Outcome 2</vt:lpstr>
      <vt:lpstr>Demonstrate your Learning for Outcome 2</vt:lpstr>
      <vt:lpstr>Learning Outcome 2: Review</vt:lpstr>
      <vt:lpstr>New  Information for Learning Outcome 3</vt:lpstr>
      <vt:lpstr>AC/DC</vt:lpstr>
      <vt:lpstr>Learning Activities for Outcome 3 </vt:lpstr>
      <vt:lpstr>Slide 38</vt:lpstr>
      <vt:lpstr>Demonstrate your Learning for Outcome 3</vt:lpstr>
      <vt:lpstr>Learning Outcome 3: Review</vt:lpstr>
      <vt:lpstr>Review for Remembering</vt:lpstr>
      <vt:lpstr>Answer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RSeward</cp:lastModifiedBy>
  <cp:revision>140</cp:revision>
  <dcterms:created xsi:type="dcterms:W3CDTF">2002-02-17T22:22:16Z</dcterms:created>
  <dcterms:modified xsi:type="dcterms:W3CDTF">2012-04-17T12:24:17Z</dcterms:modified>
</cp:coreProperties>
</file>