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7"/>
  </p:notesMasterIdLst>
  <p:handoutMasterIdLst>
    <p:handoutMasterId r:id="rId38"/>
  </p:handoutMasterIdLst>
  <p:sldIdLst>
    <p:sldId id="448" r:id="rId3"/>
    <p:sldId id="396" r:id="rId4"/>
    <p:sldId id="418" r:id="rId5"/>
    <p:sldId id="413" r:id="rId6"/>
    <p:sldId id="435" r:id="rId7"/>
    <p:sldId id="436" r:id="rId8"/>
    <p:sldId id="434" r:id="rId9"/>
    <p:sldId id="437" r:id="rId10"/>
    <p:sldId id="397" r:id="rId11"/>
    <p:sldId id="375" r:id="rId12"/>
    <p:sldId id="376" r:id="rId13"/>
    <p:sldId id="419" r:id="rId14"/>
    <p:sldId id="420" r:id="rId15"/>
    <p:sldId id="421" r:id="rId16"/>
    <p:sldId id="425" r:id="rId17"/>
    <p:sldId id="428" r:id="rId18"/>
    <p:sldId id="429" r:id="rId19"/>
    <p:sldId id="426" r:id="rId20"/>
    <p:sldId id="378" r:id="rId21"/>
    <p:sldId id="409" r:id="rId22"/>
    <p:sldId id="408" r:id="rId23"/>
    <p:sldId id="416" r:id="rId24"/>
    <p:sldId id="406" r:id="rId25"/>
    <p:sldId id="432" r:id="rId26"/>
    <p:sldId id="438" r:id="rId27"/>
    <p:sldId id="407" r:id="rId28"/>
    <p:sldId id="442" r:id="rId29"/>
    <p:sldId id="443" r:id="rId30"/>
    <p:sldId id="444" r:id="rId31"/>
    <p:sldId id="445" r:id="rId32"/>
    <p:sldId id="446" r:id="rId33"/>
    <p:sldId id="441" r:id="rId34"/>
    <p:sldId id="447" r:id="rId35"/>
    <p:sldId id="411" r:id="rId36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FF66"/>
    <a:srgbClr val="FFCCFF"/>
    <a:srgbClr val="FF0000"/>
    <a:srgbClr val="FFFF66"/>
    <a:srgbClr val="FF99CC"/>
    <a:srgbClr val="9933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DEE9B8-7CEF-498E-B41F-ED639A636D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6E21B2C-6614-405B-B248-4E99DE3FD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8E8F5-9021-4DC0-A6AD-CE007D41A02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C4B4C-C436-4E53-9574-819895B0C63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Each isotope has a different number of neutrons.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E3AB3-540A-44EB-B042-0C9194B2E09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en-US" smtClean="0">
                <a:sym typeface="Symbol" pitchFamily="18" charset="2"/>
              </a:rPr>
              <a:t>The chemistry of each element is determined by its number of protons and electrons.</a:t>
            </a:r>
          </a:p>
          <a:p>
            <a:pPr>
              <a:buFont typeface="Symbol" pitchFamily="18" charset="2"/>
              <a:buNone/>
            </a:pPr>
            <a:endParaRPr lang="en-US" sz="500" smtClean="0"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US" smtClean="0">
                <a:sym typeface="Symbol" pitchFamily="18" charset="2"/>
              </a:rPr>
              <a:t>In a neutral atom, the number of electrons equals the number of protons.</a:t>
            </a:r>
          </a:p>
          <a:p>
            <a:pPr>
              <a:buFont typeface="Symbol" pitchFamily="18" charset="2"/>
              <a:buNone/>
            </a:pPr>
            <a:endParaRPr lang="en-US" sz="500" smtClean="0"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US" smtClean="0">
                <a:sym typeface="Symbol" pitchFamily="18" charset="2"/>
              </a:rPr>
              <a:t>Symbols for elements are derived directly from the element’s name.</a:t>
            </a:r>
          </a:p>
          <a:p>
            <a:pPr>
              <a:buFont typeface="Symbol" pitchFamily="18" charset="2"/>
              <a:buNone/>
            </a:pPr>
            <a:endParaRPr lang="en-US" sz="500" smtClean="0"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US" smtClean="0">
                <a:sym typeface="Symbol" pitchFamily="18" charset="2"/>
              </a:rPr>
              <a:t>Nuclei of atoms contain neutrons as well as protons.</a:t>
            </a:r>
          </a:p>
          <a:p>
            <a:pPr>
              <a:buFont typeface="Symbol" pitchFamily="18" charset="2"/>
              <a:buNone/>
            </a:pPr>
            <a:endParaRPr lang="en-US" sz="500" smtClean="0"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US" smtClean="0">
                <a:sym typeface="Symbol" pitchFamily="18" charset="2"/>
              </a:rPr>
              <a:t>The number of neutrons is not fixed for most elements, unlike protons.</a:t>
            </a:r>
          </a:p>
          <a:p>
            <a:pPr>
              <a:buFont typeface="Symbol" pitchFamily="18" charset="2"/>
              <a:buNone/>
            </a:pPr>
            <a:endParaRPr lang="en-US" sz="500" smtClean="0"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US" smtClean="0">
                <a:sym typeface="Symbol" pitchFamily="18" charset="2"/>
              </a:rPr>
              <a:t>Atoms that have </a:t>
            </a:r>
            <a:r>
              <a:rPr lang="en-US" i="1" smtClean="0">
                <a:sym typeface="Symbol" pitchFamily="18" charset="2"/>
              </a:rPr>
              <a:t>the same number of protons, </a:t>
            </a:r>
            <a:r>
              <a:rPr lang="en-US" smtClean="0">
                <a:sym typeface="Symbol" pitchFamily="18" charset="2"/>
              </a:rPr>
              <a:t>and hence the same atomic number, but </a:t>
            </a:r>
            <a:r>
              <a:rPr lang="en-US" i="1" smtClean="0">
                <a:sym typeface="Symbol" pitchFamily="18" charset="2"/>
              </a:rPr>
              <a:t>different numbers of neutrons </a:t>
            </a:r>
            <a:r>
              <a:rPr lang="en-US" smtClean="0">
                <a:sym typeface="Symbol" pitchFamily="18" charset="2"/>
              </a:rPr>
              <a:t>are called </a:t>
            </a:r>
            <a:r>
              <a:rPr lang="en-US" b="1" i="1" smtClean="0">
                <a:sym typeface="Symbol" pitchFamily="18" charset="2"/>
              </a:rPr>
              <a:t>isotopes.</a:t>
            </a:r>
            <a:r>
              <a:rPr lang="en-US" i="1" smtClean="0">
                <a:sym typeface="Symbol" pitchFamily="18" charset="2"/>
              </a:rPr>
              <a:t> 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b="1" smtClean="0">
                <a:sym typeface="Symbol" pitchFamily="18" charset="2"/>
              </a:rPr>
              <a:t> </a:t>
            </a:r>
            <a:endParaRPr lang="en-US" smtClean="0">
              <a:sym typeface="Symbol" pitchFamily="18" charset="2"/>
            </a:endParaRP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BC8DD-6CB9-4DE0-A7B9-B4162BA02D9E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AB307-4191-4A60-A168-40D8DFDC517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Mass spectrum of chlorine.  Elemental chlorine (Cl</a:t>
            </a:r>
            <a:r>
              <a:rPr lang="en-US" baseline="-25000" smtClean="0"/>
              <a:t>2</a:t>
            </a:r>
            <a:r>
              <a:rPr lang="en-US" smtClean="0"/>
              <a:t>) contains </a:t>
            </a:r>
          </a:p>
          <a:p>
            <a:r>
              <a:rPr lang="en-US" smtClean="0"/>
              <a:t>only two isotopes:  34.97 amu (75.53%) and 36.97 (24.47%)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A833C-DF98-4E62-A811-44EC62A49CA8}" type="datetime1">
              <a:rPr lang="en-GB"/>
              <a:pPr>
                <a:defRPr/>
              </a:pPr>
              <a:t>03/10/2012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0B077-5102-4AB6-B0A2-23CB50F562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EE538-CBD4-4D19-B3D2-448A8ACC96AF}" type="datetime1">
              <a:rPr lang="en-GB"/>
              <a:pPr>
                <a:defRPr/>
              </a:pPr>
              <a:t>03/10/2012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61E2-623B-4198-8B71-8F2390F623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8C1DF-2FAA-46F1-B171-B71336DA0C0D}" type="datetime1">
              <a:rPr lang="en-GB"/>
              <a:pPr>
                <a:defRPr/>
              </a:pPr>
              <a:t>03/10/2012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38B4-819D-4B16-BBED-83BCB70C25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A965B-8980-487D-9AAC-E6171E32BD56}" type="datetime1">
              <a:rPr lang="en-GB"/>
              <a:pPr>
                <a:defRPr/>
              </a:pPr>
              <a:t>03/10/2012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D95B6-CCC7-4F24-976E-A8C03381A5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fld id="{E57DAF35-C687-4E75-B8F1-F9098063C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fld id="{AB60D396-0ED2-42F7-B98C-F17F138CC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fld id="{47F5F006-45DF-4656-9F19-B19913629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fld id="{FB73454D-EF11-4A28-9D33-2A3D5DFC8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fld id="{362B5E8E-29D1-403E-B18E-B3DD6CDDE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fld id="{A8090710-C887-4C24-B91B-BA74915FE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fld id="{BF34F898-1623-4939-A745-D3AD78F7B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0707E-3176-4698-8152-54A09B4E2A5F}" type="datetime1">
              <a:rPr lang="en-GB"/>
              <a:pPr>
                <a:defRPr/>
              </a:pPr>
              <a:t>03/10/2012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A6386-148A-4AD1-95DC-527A1F4DCD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fld id="{2B01425A-AA3F-43C4-9531-B9AABF7D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fld id="{52685E2C-A5EC-441C-8797-2E1B3C9EB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fld id="{7104A488-5F65-4D9A-AF8C-B9727DB26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fld id="{CB13830D-7FC0-4F6E-BB25-7B880B1EF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fld id="{E8862162-02B8-42CA-8551-580FB54A1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mic Sans MS" pitchFamily="66" charset="0"/>
              </a:defRPr>
            </a:lvl1pPr>
          </a:lstStyle>
          <a:p>
            <a:pPr>
              <a:defRPr/>
            </a:pPr>
            <a:fld id="{C7C02C2F-B051-4C5E-933A-7D9B1669B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1D9A3-6BE0-4B7B-8085-0245386253F0}" type="datetime1">
              <a:rPr lang="en-GB"/>
              <a:pPr>
                <a:defRPr/>
              </a:pPr>
              <a:t>03/10/2012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08F22-0CB9-4414-9F70-5FAD2DF9FB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0EC8D-FF05-43E0-9B2A-43A262C096D4}" type="datetime1">
              <a:rPr lang="en-GB"/>
              <a:pPr>
                <a:defRPr/>
              </a:pPr>
              <a:t>03/10/2012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C160-70E7-4DEE-ADEE-883EE9FFD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59214-596F-46AE-A613-28D8097119C6}" type="datetime1">
              <a:rPr lang="en-GB"/>
              <a:pPr>
                <a:defRPr/>
              </a:pPr>
              <a:t>03/10/2012</a:t>
            </a:fld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8AC8E-2D3E-484F-A527-E89A4C3E5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E43CD-46BF-4E8D-8618-7BB146537195}" type="datetime1">
              <a:rPr lang="en-GB"/>
              <a:pPr>
                <a:defRPr/>
              </a:pPr>
              <a:t>03/10/2012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993C7-63E9-4E11-A54C-6AE9D1118D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1FFF8-845C-4649-A326-4FBD45DF99F4}" type="datetime1">
              <a:rPr lang="en-GB"/>
              <a:pPr>
                <a:defRPr/>
              </a:pPr>
              <a:t>03/10/2012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5DA82-290F-4D47-9ABB-0C385AFBD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4F407-171D-4E9F-91A6-A87E1A673D1A}" type="datetime1">
              <a:rPr lang="en-GB"/>
              <a:pPr>
                <a:defRPr/>
              </a:pPr>
              <a:t>03/10/2012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5A39A-D454-4A57-9152-7940C7D072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30C30-03EB-4189-8754-53C5C6B805BC}" type="datetime1">
              <a:rPr lang="en-GB"/>
              <a:pPr>
                <a:defRPr/>
              </a:pPr>
              <a:t>03/10/2012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83EBB-DE69-4175-8280-C48E6726AC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60422EB-9E79-4138-982C-B7ED25B1FD56}" type="datetime1">
              <a:rPr lang="en-GB"/>
              <a:pPr>
                <a:defRPr/>
              </a:pPr>
              <a:t>03/10/2012</a:t>
            </a:fld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1C499C3-A774-458B-A93B-7EF2A52B1E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A5FDA43-220C-4C40-8D12-4F629205B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j62CVRwZPc" TargetMode="External"/><Relationship Id="rId2" Type="http://schemas.openxmlformats.org/officeDocument/2006/relationships/hyperlink" Target="http://www.youtube.com/watch?v=DW-PDbRgpo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achfind.com/teachers-tv/ks34-science-demonstrating-physics-radioactivity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teachfind.com/teachers-tv/ks34-science-demonstrating-physics-radioactivit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Technicians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3816424" cy="576064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dirty="0" smtClean="0"/>
              <a:t>Radioactivity Demos:-</a:t>
            </a:r>
          </a:p>
          <a:p>
            <a:pPr lvl="1"/>
            <a:r>
              <a:rPr lang="en-GB" dirty="0" smtClean="0"/>
              <a:t>Radioactive Sources</a:t>
            </a:r>
          </a:p>
          <a:p>
            <a:pPr lvl="1"/>
            <a:r>
              <a:rPr lang="en-GB" dirty="0" smtClean="0"/>
              <a:t>GM Tube, Counter and Speaker (please set this up before hand)</a:t>
            </a:r>
          </a:p>
          <a:p>
            <a:pPr lvl="1"/>
            <a:r>
              <a:rPr lang="en-GB" dirty="0" smtClean="0"/>
              <a:t>Tongs</a:t>
            </a:r>
          </a:p>
          <a:p>
            <a:pPr lvl="1"/>
            <a:r>
              <a:rPr lang="en-GB" dirty="0" smtClean="0"/>
              <a:t>Cork screw to hold Sources</a:t>
            </a:r>
          </a:p>
          <a:p>
            <a:pPr lvl="1"/>
            <a:r>
              <a:rPr lang="en-GB" dirty="0" smtClean="0"/>
              <a:t>Strong Horse Shoe Magnet (Optional)</a:t>
            </a:r>
          </a:p>
          <a:p>
            <a:pPr lvl="1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764704"/>
            <a:ext cx="3810000" cy="5688632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dirty="0" smtClean="0"/>
              <a:t>Spark Detector:-</a:t>
            </a:r>
          </a:p>
          <a:p>
            <a:pPr lvl="1"/>
            <a:r>
              <a:rPr lang="en-GB" dirty="0" smtClean="0"/>
              <a:t>Spark Detector</a:t>
            </a:r>
          </a:p>
          <a:p>
            <a:pPr lvl="1"/>
            <a:r>
              <a:rPr lang="en-GB" dirty="0" smtClean="0"/>
              <a:t>EHT Power Supply</a:t>
            </a:r>
          </a:p>
          <a:p>
            <a:pPr lvl="1"/>
            <a:r>
              <a:rPr lang="en-GB" dirty="0" smtClean="0"/>
              <a:t>Insulated wires and crocodile clips</a:t>
            </a:r>
          </a:p>
          <a:p>
            <a:r>
              <a:rPr lang="en-GB" dirty="0" smtClean="0"/>
              <a:t>Background Radiation Demo (OPTIONAL)</a:t>
            </a:r>
          </a:p>
          <a:p>
            <a:pPr lvl="1"/>
            <a:r>
              <a:rPr lang="en-GB" dirty="0" smtClean="0"/>
              <a:t>Balloons</a:t>
            </a:r>
          </a:p>
          <a:p>
            <a:pPr lvl="1"/>
            <a:r>
              <a:rPr lang="en-GB" dirty="0" smtClean="0"/>
              <a:t>Duster Cloth 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0707E-3176-4698-8152-54A09B4E2A5F}" type="datetime1">
              <a:rPr lang="en-GB" smtClean="0"/>
              <a:pPr>
                <a:defRPr/>
              </a:pPr>
              <a:t>03/10/2012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8BBDC06-4530-4477-9D3C-50884487CFCC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The structure of the atom</a:t>
            </a:r>
          </a:p>
        </p:txBody>
      </p:sp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3886200" y="3124200"/>
            <a:ext cx="990600" cy="1066800"/>
            <a:chOff x="1536" y="1344"/>
            <a:chExt cx="624" cy="672"/>
          </a:xfrm>
        </p:grpSpPr>
        <p:sp>
          <p:nvSpPr>
            <p:cNvPr id="155652" name="Oval 4"/>
            <p:cNvSpPr>
              <a:spLocks noChangeArrowheads="1"/>
            </p:cNvSpPr>
            <p:nvPr/>
          </p:nvSpPr>
          <p:spPr bwMode="auto">
            <a:xfrm>
              <a:off x="1776" y="134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642" name="Oval 5"/>
            <p:cNvSpPr>
              <a:spLocks noChangeArrowheads="1"/>
            </p:cNvSpPr>
            <p:nvPr/>
          </p:nvSpPr>
          <p:spPr bwMode="auto">
            <a:xfrm>
              <a:off x="1536" y="144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Oval 6"/>
            <p:cNvSpPr>
              <a:spLocks noChangeArrowheads="1"/>
            </p:cNvSpPr>
            <p:nvPr/>
          </p:nvSpPr>
          <p:spPr bwMode="auto">
            <a:xfrm>
              <a:off x="1824" y="1584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55" name="Oval 7"/>
            <p:cNvSpPr>
              <a:spLocks noChangeArrowheads="1"/>
            </p:cNvSpPr>
            <p:nvPr/>
          </p:nvSpPr>
          <p:spPr bwMode="auto">
            <a:xfrm>
              <a:off x="1536" y="168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6629" name="Oval 8"/>
          <p:cNvSpPr>
            <a:spLocks noChangeArrowheads="1"/>
          </p:cNvSpPr>
          <p:nvPr/>
        </p:nvSpPr>
        <p:spPr bwMode="auto">
          <a:xfrm>
            <a:off x="838200" y="2362200"/>
            <a:ext cx="7162800" cy="25908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7" name="Oval 9"/>
          <p:cNvSpPr>
            <a:spLocks noChangeArrowheads="1"/>
          </p:cNvSpPr>
          <p:nvPr/>
        </p:nvSpPr>
        <p:spPr bwMode="auto">
          <a:xfrm>
            <a:off x="4211638" y="4868863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8" name="Oval 10"/>
          <p:cNvSpPr>
            <a:spLocks noChangeArrowheads="1"/>
          </p:cNvSpPr>
          <p:nvPr/>
        </p:nvSpPr>
        <p:spPr bwMode="auto">
          <a:xfrm>
            <a:off x="4284663" y="2205038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116013" y="1052513"/>
            <a:ext cx="3124200" cy="1260475"/>
            <a:chOff x="1824" y="838"/>
            <a:chExt cx="1968" cy="794"/>
          </a:xfrm>
        </p:grpSpPr>
        <p:sp>
          <p:nvSpPr>
            <p:cNvPr id="26639" name="AutoShape 12"/>
            <p:cNvSpPr>
              <a:spLocks noChangeArrowheads="1"/>
            </p:cNvSpPr>
            <p:nvPr/>
          </p:nvSpPr>
          <p:spPr bwMode="auto">
            <a:xfrm rot="-9900000">
              <a:off x="3168" y="1296"/>
              <a:ext cx="624" cy="336"/>
            </a:xfrm>
            <a:prstGeom prst="leftArrow">
              <a:avLst>
                <a:gd name="adj1" fmla="val 50000"/>
                <a:gd name="adj2" fmla="val 46429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Text Box 13"/>
            <p:cNvSpPr txBox="1">
              <a:spLocks noChangeArrowheads="1"/>
            </p:cNvSpPr>
            <p:nvPr/>
          </p:nvSpPr>
          <p:spPr bwMode="auto">
            <a:xfrm>
              <a:off x="1824" y="838"/>
              <a:ext cx="1440" cy="748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1"/>
                  </a:solidFill>
                </a:rPr>
                <a:t>ELECTRON – negative, mass nearly nothing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876800" y="3810000"/>
            <a:ext cx="3440113" cy="1855788"/>
            <a:chOff x="3065" y="2545"/>
            <a:chExt cx="2167" cy="1169"/>
          </a:xfrm>
        </p:grpSpPr>
        <p:sp>
          <p:nvSpPr>
            <p:cNvPr id="26637" name="AutoShape 15"/>
            <p:cNvSpPr>
              <a:spLocks noChangeArrowheads="1"/>
            </p:cNvSpPr>
            <p:nvPr/>
          </p:nvSpPr>
          <p:spPr bwMode="auto">
            <a:xfrm rot="900000">
              <a:off x="3065" y="2545"/>
              <a:ext cx="1008" cy="336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Text Box 16"/>
            <p:cNvSpPr txBox="1">
              <a:spLocks noChangeArrowheads="1"/>
            </p:cNvSpPr>
            <p:nvPr/>
          </p:nvSpPr>
          <p:spPr bwMode="auto">
            <a:xfrm>
              <a:off x="3792" y="2736"/>
              <a:ext cx="1440" cy="978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1"/>
                  </a:solidFill>
                </a:rPr>
                <a:t>PROTON – positive, same mass as neutron (“1”)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85800" y="4419600"/>
            <a:ext cx="3429000" cy="2009775"/>
            <a:chOff x="384" y="2832"/>
            <a:chExt cx="2160" cy="1266"/>
          </a:xfrm>
        </p:grpSpPr>
        <p:sp>
          <p:nvSpPr>
            <p:cNvPr id="26635" name="Text Box 18"/>
            <p:cNvSpPr txBox="1">
              <a:spLocks noChangeArrowheads="1"/>
            </p:cNvSpPr>
            <p:nvPr/>
          </p:nvSpPr>
          <p:spPr bwMode="auto">
            <a:xfrm>
              <a:off x="384" y="3120"/>
              <a:ext cx="1440" cy="978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tx1"/>
                  </a:solidFill>
                </a:rPr>
                <a:t>NEUTRON – neutral, same mass as proton (“1”)</a:t>
              </a:r>
            </a:p>
          </p:txBody>
        </p:sp>
        <p:sp>
          <p:nvSpPr>
            <p:cNvPr id="26636" name="AutoShape 19"/>
            <p:cNvSpPr>
              <a:spLocks noChangeArrowheads="1"/>
            </p:cNvSpPr>
            <p:nvPr/>
          </p:nvSpPr>
          <p:spPr bwMode="auto">
            <a:xfrm rot="8274315">
              <a:off x="1536" y="2832"/>
              <a:ext cx="1008" cy="336"/>
            </a:xfrm>
            <a:prstGeom prst="leftArrow">
              <a:avLst>
                <a:gd name="adj1" fmla="val 50000"/>
                <a:gd name="adj2" fmla="val 75000"/>
              </a:avLst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4617E-6 C 0.21493 -4.84617E-6 0.38993 0.08467 0.38993 0.18876 C 0.38993 0.29263 0.21493 0.37775 1.66667E-6 0.37775 C -0.21493 0.37775 -0.38976 0.29263 -0.38976 0.18876 C -0.38976 0.08467 -0.21493 -4.84617E-6 1.66667E-6 -4.84617E-6 Z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1906E-6 C -0.21476 -1.21906E-6 -0.38993 -0.08674 -0.38993 -0.19408 C -0.38993 -0.30095 -0.21476 -0.38816 1.66667E-6 -0.38816 C 0.2151 -0.38816 0.38976 -0.30095 0.38976 -0.19408 C 0.38976 -0.08674 0.2151 -1.21906E-6 1.66667E-6 -1.21906E-6 Z " pathEditMode="relative" rAng="10800000" ptsTypes="fffff">
                                      <p:cBhvr>
                                        <p:cTn id="23" dur="2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 animBg="1"/>
      <p:bldP spid="1556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6C3CE41-FC79-42E2-A076-548ACE80E567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The structure of the atom</a:t>
            </a:r>
          </a:p>
        </p:txBody>
      </p:sp>
      <p:graphicFrame>
        <p:nvGraphicFramePr>
          <p:cNvPr id="156675" name="Group 3"/>
          <p:cNvGraphicFramePr>
            <a:graphicFrameLocks noGrp="1"/>
          </p:cNvGraphicFramePr>
          <p:nvPr/>
        </p:nvGraphicFramePr>
        <p:xfrm>
          <a:off x="304800" y="1219200"/>
          <a:ext cx="8610600" cy="1828800"/>
        </p:xfrm>
        <a:graphic>
          <a:graphicData uri="http://schemas.openxmlformats.org/drawingml/2006/table">
            <a:tbl>
              <a:tblPr/>
              <a:tblGrid>
                <a:gridCol w="2870200"/>
                <a:gridCol w="2870200"/>
                <a:gridCol w="28702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Particle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Relative Mass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Relative 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Proton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Neutron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Electron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85800" y="3962400"/>
            <a:ext cx="1905000" cy="2362200"/>
            <a:chOff x="432" y="2496"/>
            <a:chExt cx="1200" cy="1488"/>
          </a:xfrm>
        </p:grpSpPr>
        <p:sp>
          <p:nvSpPr>
            <p:cNvPr id="27684" name="Rectangle 26"/>
            <p:cNvSpPr>
              <a:spLocks noChangeArrowheads="1"/>
            </p:cNvSpPr>
            <p:nvPr/>
          </p:nvSpPr>
          <p:spPr bwMode="auto">
            <a:xfrm>
              <a:off x="432" y="2496"/>
              <a:ext cx="1200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768" y="2928"/>
              <a:ext cx="528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 Black"/>
                </a:rPr>
                <a:t>He</a:t>
              </a:r>
            </a:p>
          </p:txBody>
        </p:sp>
        <p:sp>
          <p:nvSpPr>
            <p:cNvPr id="2768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344" y="3648"/>
              <a:ext cx="192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 Black"/>
                </a:rPr>
                <a:t>2</a:t>
              </a:r>
            </a:p>
          </p:txBody>
        </p:sp>
        <p:sp>
          <p:nvSpPr>
            <p:cNvPr id="27687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344" y="2592"/>
              <a:ext cx="19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514600" y="3581400"/>
            <a:ext cx="6172200" cy="838200"/>
            <a:chOff x="1584" y="2256"/>
            <a:chExt cx="3888" cy="528"/>
          </a:xfrm>
        </p:grpSpPr>
        <p:sp>
          <p:nvSpPr>
            <p:cNvPr id="27682" name="Text Box 31"/>
            <p:cNvSpPr txBox="1">
              <a:spLocks noChangeArrowheads="1"/>
            </p:cNvSpPr>
            <p:nvPr/>
          </p:nvSpPr>
          <p:spPr bwMode="auto">
            <a:xfrm>
              <a:off x="2160" y="2256"/>
              <a:ext cx="3312" cy="518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MASS NUMBER = number of protons + number of neutrons</a:t>
              </a:r>
            </a:p>
          </p:txBody>
        </p:sp>
        <p:sp>
          <p:nvSpPr>
            <p:cNvPr id="27683" name="AutoShape 32"/>
            <p:cNvSpPr>
              <a:spLocks noChangeArrowheads="1"/>
            </p:cNvSpPr>
            <p:nvPr/>
          </p:nvSpPr>
          <p:spPr bwMode="auto">
            <a:xfrm>
              <a:off x="1584" y="2592"/>
              <a:ext cx="720" cy="192"/>
            </a:xfrm>
            <a:prstGeom prst="leftArrow">
              <a:avLst>
                <a:gd name="adj1" fmla="val 50000"/>
                <a:gd name="adj2" fmla="val 93750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362200" y="4876800"/>
            <a:ext cx="6324600" cy="457200"/>
            <a:chOff x="1488" y="3072"/>
            <a:chExt cx="3984" cy="288"/>
          </a:xfrm>
        </p:grpSpPr>
        <p:sp>
          <p:nvSpPr>
            <p:cNvPr id="27680" name="Text Box 34"/>
            <p:cNvSpPr txBox="1">
              <a:spLocks noChangeArrowheads="1"/>
            </p:cNvSpPr>
            <p:nvPr/>
          </p:nvSpPr>
          <p:spPr bwMode="auto">
            <a:xfrm>
              <a:off x="2160" y="3072"/>
              <a:ext cx="3312" cy="288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SYMBOL</a:t>
              </a:r>
            </a:p>
          </p:txBody>
        </p:sp>
        <p:sp>
          <p:nvSpPr>
            <p:cNvPr id="27681" name="AutoShape 35"/>
            <p:cNvSpPr>
              <a:spLocks noChangeArrowheads="1"/>
            </p:cNvSpPr>
            <p:nvPr/>
          </p:nvSpPr>
          <p:spPr bwMode="auto">
            <a:xfrm>
              <a:off x="1488" y="3120"/>
              <a:ext cx="720" cy="192"/>
            </a:xfrm>
            <a:prstGeom prst="leftArrow">
              <a:avLst>
                <a:gd name="adj1" fmla="val 50000"/>
                <a:gd name="adj2" fmla="val 93750"/>
              </a:avLst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514600" y="5791200"/>
            <a:ext cx="6172200" cy="822325"/>
            <a:chOff x="1584" y="3648"/>
            <a:chExt cx="3888" cy="518"/>
          </a:xfrm>
        </p:grpSpPr>
        <p:sp>
          <p:nvSpPr>
            <p:cNvPr id="27678" name="Text Box 37"/>
            <p:cNvSpPr txBox="1">
              <a:spLocks noChangeArrowheads="1"/>
            </p:cNvSpPr>
            <p:nvPr/>
          </p:nvSpPr>
          <p:spPr bwMode="auto">
            <a:xfrm>
              <a:off x="2160" y="3648"/>
              <a:ext cx="3312" cy="518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PROTON NUMBER = number of protons (obviously)</a:t>
              </a:r>
            </a:p>
          </p:txBody>
        </p:sp>
        <p:sp>
          <p:nvSpPr>
            <p:cNvPr id="27679" name="AutoShape 38"/>
            <p:cNvSpPr>
              <a:spLocks noChangeArrowheads="1"/>
            </p:cNvSpPr>
            <p:nvPr/>
          </p:nvSpPr>
          <p:spPr bwMode="auto">
            <a:xfrm>
              <a:off x="1584" y="3648"/>
              <a:ext cx="720" cy="192"/>
            </a:xfrm>
            <a:prstGeom prst="leftArrow">
              <a:avLst>
                <a:gd name="adj1" fmla="val 50000"/>
                <a:gd name="adj2" fmla="val 93750"/>
              </a:avLst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What are isotopes?</a:t>
            </a:r>
            <a:endParaRPr lang="en-GB" dirty="0"/>
          </a:p>
        </p:txBody>
      </p:sp>
      <p:sp>
        <p:nvSpPr>
          <p:cNvPr id="2867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94193BB-E904-419F-A9F7-0C63832ACCE0}" type="datetime1">
              <a:rPr lang="en-GB" smtClean="0"/>
              <a:pPr/>
              <a:t>03/10/2012</a:t>
            </a:fld>
            <a:endParaRPr lang="en-GB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Isotopes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2197100"/>
          </a:xfrm>
        </p:spPr>
        <p:txBody>
          <a:bodyPr/>
          <a:lstStyle/>
          <a:p>
            <a:r>
              <a:rPr lang="en-US" smtClean="0"/>
              <a:t>Atoms of the same element (same Atomic Number) but with different mass numbers.</a:t>
            </a:r>
          </a:p>
          <a:p>
            <a:r>
              <a:rPr lang="en-US" smtClean="0"/>
              <a:t>How can this be?  </a:t>
            </a:r>
          </a:p>
          <a:p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66950" y="3717925"/>
            <a:ext cx="3852863" cy="762000"/>
            <a:chOff x="1056" y="2738"/>
            <a:chExt cx="2427" cy="480"/>
          </a:xfrm>
        </p:grpSpPr>
        <p:sp>
          <p:nvSpPr>
            <p:cNvPr id="29711" name="Text Box 5"/>
            <p:cNvSpPr txBox="1">
              <a:spLocks noChangeArrowheads="1"/>
            </p:cNvSpPr>
            <p:nvPr/>
          </p:nvSpPr>
          <p:spPr bwMode="auto">
            <a:xfrm>
              <a:off x="1056" y="2738"/>
              <a:ext cx="1251" cy="4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4400"/>
                <a:t>Mass #</a:t>
              </a:r>
            </a:p>
          </p:txBody>
        </p:sp>
        <p:sp>
          <p:nvSpPr>
            <p:cNvPr id="29712" name="AutoShape 6"/>
            <p:cNvSpPr>
              <a:spLocks noChangeArrowheads="1"/>
            </p:cNvSpPr>
            <p:nvPr/>
          </p:nvSpPr>
          <p:spPr bwMode="auto">
            <a:xfrm>
              <a:off x="2307" y="2853"/>
              <a:ext cx="1176" cy="265"/>
            </a:xfrm>
            <a:prstGeom prst="rightArrow">
              <a:avLst>
                <a:gd name="adj1" fmla="val 32833"/>
                <a:gd name="adj2" fmla="val 8906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46263" y="4775200"/>
            <a:ext cx="4278312" cy="762000"/>
            <a:chOff x="791" y="3380"/>
            <a:chExt cx="2695" cy="480"/>
          </a:xfrm>
        </p:grpSpPr>
        <p:sp>
          <p:nvSpPr>
            <p:cNvPr id="29709" name="Text Box 8"/>
            <p:cNvSpPr txBox="1">
              <a:spLocks noChangeArrowheads="1"/>
            </p:cNvSpPr>
            <p:nvPr/>
          </p:nvSpPr>
          <p:spPr bwMode="auto">
            <a:xfrm>
              <a:off x="791" y="3380"/>
              <a:ext cx="1516" cy="4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4400"/>
                <a:t>Atomic #</a:t>
              </a:r>
            </a:p>
          </p:txBody>
        </p:sp>
        <p:sp>
          <p:nvSpPr>
            <p:cNvPr id="29710" name="AutoShape 9"/>
            <p:cNvSpPr>
              <a:spLocks noChangeArrowheads="1"/>
            </p:cNvSpPr>
            <p:nvPr/>
          </p:nvSpPr>
          <p:spPr bwMode="auto">
            <a:xfrm>
              <a:off x="2310" y="3487"/>
              <a:ext cx="1176" cy="265"/>
            </a:xfrm>
            <a:prstGeom prst="rightArrow">
              <a:avLst>
                <a:gd name="adj1" fmla="val 32833"/>
                <a:gd name="adj2" fmla="val 89063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444500" y="3025775"/>
            <a:ext cx="41973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Nuclear symbol:</a:t>
            </a: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455613" y="5921375"/>
            <a:ext cx="70294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/>
              <a:t>Hyphen notation: </a:t>
            </a:r>
            <a:r>
              <a:rPr 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carbon-12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Courtesy Christy Johannesson www.nisd.net/communicationsarts/pages/chem</a:t>
            </a:r>
          </a:p>
          <a:p>
            <a:endParaRPr lang="en-US" sz="80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870575" y="3103563"/>
            <a:ext cx="3055938" cy="3030537"/>
            <a:chOff x="3650" y="2009"/>
            <a:chExt cx="1925" cy="1909"/>
          </a:xfrm>
        </p:grpSpPr>
        <p:sp>
          <p:nvSpPr>
            <p:cNvPr id="29706" name="AutoShape 14"/>
            <p:cNvSpPr>
              <a:spLocks noChangeArrowheads="1"/>
            </p:cNvSpPr>
            <p:nvPr/>
          </p:nvSpPr>
          <p:spPr bwMode="auto">
            <a:xfrm>
              <a:off x="3650" y="2009"/>
              <a:ext cx="1925" cy="1909"/>
            </a:xfrm>
            <a:prstGeom prst="star24">
              <a:avLst>
                <a:gd name="adj" fmla="val 43560"/>
              </a:avLst>
            </a:prstGeom>
            <a:solidFill>
              <a:schemeClr val="accent1"/>
            </a:solidFill>
            <a:ln w="12700">
              <a:solidFill>
                <a:srgbClr val="008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Text Box 15"/>
            <p:cNvSpPr txBox="1">
              <a:spLocks noChangeArrowheads="1"/>
            </p:cNvSpPr>
            <p:nvPr/>
          </p:nvSpPr>
          <p:spPr bwMode="auto">
            <a:xfrm>
              <a:off x="4034" y="2527"/>
              <a:ext cx="436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12</a:t>
              </a:r>
            </a:p>
            <a:p>
              <a:endParaRPr lang="en-US" sz="1600" b="1"/>
            </a:p>
            <a:p>
              <a:r>
                <a:rPr lang="en-US" sz="3600" b="1"/>
                <a:t>  6</a:t>
              </a:r>
            </a:p>
          </p:txBody>
        </p:sp>
        <p:sp>
          <p:nvSpPr>
            <p:cNvPr id="29708" name="Text Box 16"/>
            <p:cNvSpPr txBox="1">
              <a:spLocks noChangeArrowheads="1"/>
            </p:cNvSpPr>
            <p:nvPr/>
          </p:nvSpPr>
          <p:spPr bwMode="auto">
            <a:xfrm>
              <a:off x="4440" y="2503"/>
              <a:ext cx="671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600"/>
                <a:t>C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  <p:bldP spid="87050" grpId="0" autoUpdateAnimBg="0"/>
      <p:bldP spid="8705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Isotopes</a:t>
            </a:r>
          </a:p>
        </p:txBody>
      </p:sp>
      <p:sp>
        <p:nvSpPr>
          <p:cNvPr id="30723" name="Oval 3"/>
          <p:cNvSpPr>
            <a:spLocks noChangeAspect="1" noChangeArrowheads="1"/>
          </p:cNvSpPr>
          <p:nvPr/>
        </p:nvSpPr>
        <p:spPr bwMode="auto">
          <a:xfrm>
            <a:off x="984250" y="2763838"/>
            <a:ext cx="1590675" cy="1590675"/>
          </a:xfrm>
          <a:prstGeom prst="ellipse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100000">
                <a:srgbClr val="FFCC66">
                  <a:alpha val="62000"/>
                </a:srgbClr>
              </a:gs>
            </a:gsLst>
            <a:path path="shape">
              <a:fillToRect l="50000" t="50000" r="50000" b="50000"/>
            </a:path>
          </a:gradFill>
          <a:ln w="635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1366838" y="3187700"/>
            <a:ext cx="795337" cy="795338"/>
          </a:xfrm>
          <a:prstGeom prst="ellipse">
            <a:avLst/>
          </a:prstGeom>
          <a:gradFill rotWithShape="1">
            <a:gsLst>
              <a:gs pos="0">
                <a:schemeClr val="bg1">
                  <a:alpha val="48000"/>
                </a:schemeClr>
              </a:gs>
              <a:gs pos="100000">
                <a:srgbClr val="FFCC66"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Freeform 5"/>
          <p:cNvSpPr>
            <a:spLocks/>
          </p:cNvSpPr>
          <p:nvPr/>
        </p:nvSpPr>
        <p:spPr bwMode="auto">
          <a:xfrm>
            <a:off x="1858963" y="2425700"/>
            <a:ext cx="1612900" cy="1095375"/>
          </a:xfrm>
          <a:custGeom>
            <a:avLst/>
            <a:gdLst>
              <a:gd name="T0" fmla="*/ 0 w 1016"/>
              <a:gd name="T1" fmla="*/ 690 h 690"/>
              <a:gd name="T2" fmla="*/ 581 w 1016"/>
              <a:gd name="T3" fmla="*/ 0 h 690"/>
              <a:gd name="T4" fmla="*/ 1016 w 1016"/>
              <a:gd name="T5" fmla="*/ 565 h 690"/>
              <a:gd name="T6" fmla="*/ 0 w 1016"/>
              <a:gd name="T7" fmla="*/ 690 h 690"/>
              <a:gd name="T8" fmla="*/ 0 60000 65536"/>
              <a:gd name="T9" fmla="*/ 0 60000 65536"/>
              <a:gd name="T10" fmla="*/ 0 60000 65536"/>
              <a:gd name="T11" fmla="*/ 0 60000 65536"/>
              <a:gd name="T12" fmla="*/ 0 w 1016"/>
              <a:gd name="T13" fmla="*/ 0 h 690"/>
              <a:gd name="T14" fmla="*/ 1016 w 1016"/>
              <a:gd name="T15" fmla="*/ 690 h 6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6" h="690">
                <a:moveTo>
                  <a:pt x="0" y="690"/>
                </a:moveTo>
                <a:lnTo>
                  <a:pt x="581" y="0"/>
                </a:lnTo>
                <a:lnTo>
                  <a:pt x="1016" y="565"/>
                </a:lnTo>
                <a:lnTo>
                  <a:pt x="0" y="69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>
                  <a:alpha val="39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71775" y="1773238"/>
            <a:ext cx="1571625" cy="1530350"/>
            <a:chOff x="4265" y="2212"/>
            <a:chExt cx="990" cy="964"/>
          </a:xfrm>
        </p:grpSpPr>
        <p:sp>
          <p:nvSpPr>
            <p:cNvPr id="30803" name="Oval 7"/>
            <p:cNvSpPr>
              <a:spLocks noChangeArrowheads="1"/>
            </p:cNvSpPr>
            <p:nvPr/>
          </p:nvSpPr>
          <p:spPr bwMode="auto">
            <a:xfrm>
              <a:off x="4603" y="2212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4" name="Oval 8"/>
            <p:cNvSpPr>
              <a:spLocks noChangeArrowheads="1"/>
            </p:cNvSpPr>
            <p:nvPr/>
          </p:nvSpPr>
          <p:spPr bwMode="auto">
            <a:xfrm>
              <a:off x="4265" y="2535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5" name="Oval 9"/>
            <p:cNvSpPr>
              <a:spLocks noChangeArrowheads="1"/>
            </p:cNvSpPr>
            <p:nvPr/>
          </p:nvSpPr>
          <p:spPr bwMode="auto">
            <a:xfrm>
              <a:off x="4603" y="2873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6" name="Oval 10"/>
            <p:cNvSpPr>
              <a:spLocks noChangeArrowheads="1"/>
            </p:cNvSpPr>
            <p:nvPr/>
          </p:nvSpPr>
          <p:spPr bwMode="auto">
            <a:xfrm>
              <a:off x="4952" y="2535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7" name="Oval 11"/>
            <p:cNvSpPr>
              <a:spLocks noChangeArrowheads="1"/>
            </p:cNvSpPr>
            <p:nvPr/>
          </p:nvSpPr>
          <p:spPr bwMode="auto">
            <a:xfrm>
              <a:off x="4406" y="2338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+</a:t>
              </a:r>
            </a:p>
            <a:p>
              <a:r>
                <a:rPr lang="en-US" sz="1000"/>
                <a:t> </a:t>
              </a:r>
            </a:p>
          </p:txBody>
        </p:sp>
        <p:sp>
          <p:nvSpPr>
            <p:cNvPr id="30808" name="Oval 12"/>
            <p:cNvSpPr>
              <a:spLocks noChangeArrowheads="1"/>
            </p:cNvSpPr>
            <p:nvPr/>
          </p:nvSpPr>
          <p:spPr bwMode="auto">
            <a:xfrm>
              <a:off x="4406" y="2748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  <a:p>
              <a:r>
                <a:rPr lang="en-US"/>
                <a:t>+  </a:t>
              </a:r>
            </a:p>
            <a:p>
              <a:r>
                <a:rPr lang="en-US" sz="1000"/>
                <a:t> </a:t>
              </a:r>
            </a:p>
          </p:txBody>
        </p:sp>
        <p:sp>
          <p:nvSpPr>
            <p:cNvPr id="30809" name="Oval 13"/>
            <p:cNvSpPr>
              <a:spLocks noChangeArrowheads="1"/>
            </p:cNvSpPr>
            <p:nvPr/>
          </p:nvSpPr>
          <p:spPr bwMode="auto">
            <a:xfrm>
              <a:off x="4451" y="2515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0" name="Oval 14"/>
            <p:cNvSpPr>
              <a:spLocks noChangeArrowheads="1"/>
            </p:cNvSpPr>
            <p:nvPr/>
          </p:nvSpPr>
          <p:spPr bwMode="auto">
            <a:xfrm>
              <a:off x="4810" y="2733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/>
            </a:p>
            <a:p>
              <a:pPr algn="r"/>
              <a:r>
                <a:rPr lang="en-US"/>
                <a:t>+</a:t>
              </a:r>
            </a:p>
            <a:p>
              <a:pPr algn="r"/>
              <a:r>
                <a:rPr lang="en-US" sz="1000"/>
                <a:t> </a:t>
              </a:r>
            </a:p>
          </p:txBody>
        </p:sp>
        <p:sp>
          <p:nvSpPr>
            <p:cNvPr id="30811" name="Oval 15"/>
            <p:cNvSpPr>
              <a:spLocks noChangeArrowheads="1"/>
            </p:cNvSpPr>
            <p:nvPr/>
          </p:nvSpPr>
          <p:spPr bwMode="auto">
            <a:xfrm>
              <a:off x="4810" y="2338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/>
                <a:t>+</a:t>
              </a:r>
            </a:p>
            <a:p>
              <a:pPr algn="r"/>
              <a:r>
                <a:rPr lang="en-US" sz="1000"/>
                <a:t> </a:t>
              </a:r>
            </a:p>
          </p:txBody>
        </p:sp>
        <p:sp>
          <p:nvSpPr>
            <p:cNvPr id="30812" name="Oval 16"/>
            <p:cNvSpPr>
              <a:spLocks noChangeArrowheads="1"/>
            </p:cNvSpPr>
            <p:nvPr/>
          </p:nvSpPr>
          <p:spPr bwMode="auto">
            <a:xfrm>
              <a:off x="4790" y="2515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3" name="Oval 17"/>
            <p:cNvSpPr>
              <a:spLocks noChangeArrowheads="1"/>
            </p:cNvSpPr>
            <p:nvPr/>
          </p:nvSpPr>
          <p:spPr bwMode="auto">
            <a:xfrm>
              <a:off x="4602" y="2681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+</a:t>
              </a:r>
              <a:endParaRPr lang="en-US" sz="1000"/>
            </a:p>
          </p:txBody>
        </p:sp>
        <p:sp>
          <p:nvSpPr>
            <p:cNvPr id="30814" name="Oval 18"/>
            <p:cNvSpPr>
              <a:spLocks noChangeArrowheads="1"/>
            </p:cNvSpPr>
            <p:nvPr/>
          </p:nvSpPr>
          <p:spPr bwMode="auto">
            <a:xfrm>
              <a:off x="4603" y="2383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+</a:t>
              </a:r>
              <a:endParaRPr lang="en-US" sz="1000"/>
            </a:p>
          </p:txBody>
        </p:sp>
      </p:grp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904875" y="2570163"/>
            <a:ext cx="676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Nucleus</a:t>
            </a:r>
          </a:p>
        </p:txBody>
      </p:sp>
      <p:sp>
        <p:nvSpPr>
          <p:cNvPr id="30728" name="Text Box 20"/>
          <p:cNvSpPr txBox="1">
            <a:spLocks noChangeArrowheads="1"/>
          </p:cNvSpPr>
          <p:nvPr/>
        </p:nvSpPr>
        <p:spPr bwMode="auto">
          <a:xfrm>
            <a:off x="1757363" y="2335213"/>
            <a:ext cx="760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Electrons</a:t>
            </a:r>
          </a:p>
        </p:txBody>
      </p:sp>
      <p:sp>
        <p:nvSpPr>
          <p:cNvPr id="30729" name="Line 21"/>
          <p:cNvSpPr>
            <a:spLocks noChangeShapeType="1"/>
          </p:cNvSpPr>
          <p:nvPr/>
        </p:nvSpPr>
        <p:spPr bwMode="auto">
          <a:xfrm>
            <a:off x="1301750" y="2767013"/>
            <a:ext cx="411163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0" name="Line 22"/>
          <p:cNvSpPr>
            <a:spLocks noChangeShapeType="1"/>
          </p:cNvSpPr>
          <p:nvPr/>
        </p:nvSpPr>
        <p:spPr bwMode="auto">
          <a:xfrm flipH="1">
            <a:off x="1804988" y="2570163"/>
            <a:ext cx="252412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1" name="Line 23"/>
          <p:cNvSpPr>
            <a:spLocks noChangeShapeType="1"/>
          </p:cNvSpPr>
          <p:nvPr/>
        </p:nvSpPr>
        <p:spPr bwMode="auto">
          <a:xfrm>
            <a:off x="2057400" y="2570163"/>
            <a:ext cx="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179763" y="1685925"/>
            <a:ext cx="1763712" cy="1893888"/>
            <a:chOff x="2003" y="1062"/>
            <a:chExt cx="1111" cy="1193"/>
          </a:xfrm>
        </p:grpSpPr>
        <p:sp>
          <p:nvSpPr>
            <p:cNvPr id="30798" name="Text Box 25"/>
            <p:cNvSpPr txBox="1">
              <a:spLocks noChangeArrowheads="1"/>
            </p:cNvSpPr>
            <p:nvPr/>
          </p:nvSpPr>
          <p:spPr bwMode="auto">
            <a:xfrm>
              <a:off x="2003" y="2101"/>
              <a:ext cx="4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Nucleus</a:t>
              </a:r>
            </a:p>
          </p:txBody>
        </p:sp>
        <p:sp>
          <p:nvSpPr>
            <p:cNvPr id="30799" name="Text Box 26"/>
            <p:cNvSpPr txBox="1">
              <a:spLocks noChangeArrowheads="1"/>
            </p:cNvSpPr>
            <p:nvPr/>
          </p:nvSpPr>
          <p:spPr bwMode="auto">
            <a:xfrm>
              <a:off x="2691" y="1062"/>
              <a:ext cx="4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Neutron</a:t>
              </a:r>
            </a:p>
          </p:txBody>
        </p:sp>
        <p:sp>
          <p:nvSpPr>
            <p:cNvPr id="30800" name="Text Box 27"/>
            <p:cNvSpPr txBox="1">
              <a:spLocks noChangeArrowheads="1"/>
            </p:cNvSpPr>
            <p:nvPr/>
          </p:nvSpPr>
          <p:spPr bwMode="auto">
            <a:xfrm>
              <a:off x="2693" y="1817"/>
              <a:ext cx="3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Proton</a:t>
              </a:r>
            </a:p>
          </p:txBody>
        </p:sp>
        <p:sp>
          <p:nvSpPr>
            <p:cNvPr id="30801" name="Line 28"/>
            <p:cNvSpPr>
              <a:spLocks noChangeShapeType="1"/>
            </p:cNvSpPr>
            <p:nvPr/>
          </p:nvSpPr>
          <p:spPr bwMode="auto">
            <a:xfrm flipH="1">
              <a:off x="2691" y="1216"/>
              <a:ext cx="45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2" name="Line 29"/>
            <p:cNvSpPr>
              <a:spLocks noChangeShapeType="1"/>
            </p:cNvSpPr>
            <p:nvPr/>
          </p:nvSpPr>
          <p:spPr bwMode="auto">
            <a:xfrm flipH="1">
              <a:off x="2574" y="1889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767013" y="3733800"/>
            <a:ext cx="1208087" cy="963613"/>
            <a:chOff x="1743" y="2352"/>
            <a:chExt cx="761" cy="607"/>
          </a:xfrm>
        </p:grpSpPr>
        <p:sp>
          <p:nvSpPr>
            <p:cNvPr id="30796" name="Rectangle 31"/>
            <p:cNvSpPr>
              <a:spLocks noChangeArrowheads="1"/>
            </p:cNvSpPr>
            <p:nvPr/>
          </p:nvSpPr>
          <p:spPr bwMode="auto">
            <a:xfrm>
              <a:off x="1746" y="2352"/>
              <a:ext cx="758" cy="607"/>
            </a:xfrm>
            <a:prstGeom prst="rect">
              <a:avLst/>
            </a:prstGeom>
            <a:solidFill>
              <a:srgbClr val="FFCC66">
                <a:alpha val="23921"/>
              </a:srgbClr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7" name="Text Box 32"/>
            <p:cNvSpPr txBox="1">
              <a:spLocks noChangeArrowheads="1"/>
            </p:cNvSpPr>
            <p:nvPr/>
          </p:nvSpPr>
          <p:spPr bwMode="auto">
            <a:xfrm>
              <a:off x="1743" y="2367"/>
              <a:ext cx="6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Carbon-12</a:t>
              </a:r>
            </a:p>
          </p:txBody>
        </p:sp>
      </p:grpSp>
      <p:sp>
        <p:nvSpPr>
          <p:cNvPr id="89121" name="Text Box 33"/>
          <p:cNvSpPr txBox="1">
            <a:spLocks noChangeArrowheads="1"/>
          </p:cNvSpPr>
          <p:nvPr/>
        </p:nvSpPr>
        <p:spPr bwMode="auto">
          <a:xfrm>
            <a:off x="2778125" y="3967163"/>
            <a:ext cx="11969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Neutrons  	6</a:t>
            </a:r>
          </a:p>
          <a:p>
            <a:r>
              <a:rPr lang="en-US" sz="1400"/>
              <a:t>Protons  	6</a:t>
            </a:r>
          </a:p>
          <a:p>
            <a:r>
              <a:rPr lang="en-US" sz="1400"/>
              <a:t>Electrons	6</a:t>
            </a:r>
          </a:p>
        </p:txBody>
      </p:sp>
      <p:grpSp>
        <p:nvGrpSpPr>
          <p:cNvPr id="30735" name="Group 34"/>
          <p:cNvGrpSpPr>
            <a:grpSpLocks noChangeAspect="1"/>
          </p:cNvGrpSpPr>
          <p:nvPr/>
        </p:nvGrpSpPr>
        <p:grpSpPr bwMode="auto">
          <a:xfrm>
            <a:off x="1647825" y="3473450"/>
            <a:ext cx="238125" cy="231775"/>
            <a:chOff x="4265" y="2212"/>
            <a:chExt cx="990" cy="964"/>
          </a:xfrm>
        </p:grpSpPr>
        <p:sp>
          <p:nvSpPr>
            <p:cNvPr id="30784" name="Oval 35"/>
            <p:cNvSpPr>
              <a:spLocks noChangeAspect="1" noChangeArrowheads="1"/>
            </p:cNvSpPr>
            <p:nvPr/>
          </p:nvSpPr>
          <p:spPr bwMode="auto">
            <a:xfrm>
              <a:off x="4603" y="2212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5" name="Oval 36"/>
            <p:cNvSpPr>
              <a:spLocks noChangeAspect="1" noChangeArrowheads="1"/>
            </p:cNvSpPr>
            <p:nvPr/>
          </p:nvSpPr>
          <p:spPr bwMode="auto">
            <a:xfrm>
              <a:off x="4265" y="2535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6" name="Oval 37"/>
            <p:cNvSpPr>
              <a:spLocks noChangeAspect="1" noChangeArrowheads="1"/>
            </p:cNvSpPr>
            <p:nvPr/>
          </p:nvSpPr>
          <p:spPr bwMode="auto">
            <a:xfrm>
              <a:off x="4603" y="2873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7" name="Oval 38"/>
            <p:cNvSpPr>
              <a:spLocks noChangeAspect="1" noChangeArrowheads="1"/>
            </p:cNvSpPr>
            <p:nvPr/>
          </p:nvSpPr>
          <p:spPr bwMode="auto">
            <a:xfrm>
              <a:off x="4952" y="2535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8" name="Oval 39"/>
            <p:cNvSpPr>
              <a:spLocks noChangeAspect="1" noChangeArrowheads="1"/>
            </p:cNvSpPr>
            <p:nvPr/>
          </p:nvSpPr>
          <p:spPr bwMode="auto">
            <a:xfrm>
              <a:off x="4406" y="2338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 </a:t>
              </a:r>
            </a:p>
            <a:p>
              <a:r>
                <a:rPr lang="en-US" sz="1000"/>
                <a:t> </a:t>
              </a:r>
            </a:p>
          </p:txBody>
        </p:sp>
        <p:sp>
          <p:nvSpPr>
            <p:cNvPr id="30789" name="Oval 40"/>
            <p:cNvSpPr>
              <a:spLocks noChangeAspect="1" noChangeArrowheads="1"/>
            </p:cNvSpPr>
            <p:nvPr/>
          </p:nvSpPr>
          <p:spPr bwMode="auto">
            <a:xfrm>
              <a:off x="4406" y="2748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  <a:p>
              <a:r>
                <a:rPr lang="en-US"/>
                <a:t>   </a:t>
              </a:r>
            </a:p>
            <a:p>
              <a:r>
                <a:rPr lang="en-US" sz="1000"/>
                <a:t> </a:t>
              </a:r>
            </a:p>
          </p:txBody>
        </p:sp>
        <p:sp>
          <p:nvSpPr>
            <p:cNvPr id="30790" name="Oval 41"/>
            <p:cNvSpPr>
              <a:spLocks noChangeAspect="1" noChangeArrowheads="1"/>
            </p:cNvSpPr>
            <p:nvPr/>
          </p:nvSpPr>
          <p:spPr bwMode="auto">
            <a:xfrm>
              <a:off x="4451" y="2515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1" name="Oval 42"/>
            <p:cNvSpPr>
              <a:spLocks noChangeAspect="1" noChangeArrowheads="1"/>
            </p:cNvSpPr>
            <p:nvPr/>
          </p:nvSpPr>
          <p:spPr bwMode="auto">
            <a:xfrm>
              <a:off x="4810" y="2733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/>
            </a:p>
            <a:p>
              <a:pPr algn="r"/>
              <a:r>
                <a:rPr lang="en-US"/>
                <a:t> </a:t>
              </a:r>
            </a:p>
            <a:p>
              <a:pPr algn="r"/>
              <a:r>
                <a:rPr lang="en-US" sz="1000"/>
                <a:t> </a:t>
              </a:r>
            </a:p>
          </p:txBody>
        </p:sp>
        <p:sp>
          <p:nvSpPr>
            <p:cNvPr id="30792" name="Oval 43"/>
            <p:cNvSpPr>
              <a:spLocks noChangeAspect="1" noChangeArrowheads="1"/>
            </p:cNvSpPr>
            <p:nvPr/>
          </p:nvSpPr>
          <p:spPr bwMode="auto">
            <a:xfrm>
              <a:off x="4810" y="2338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/>
                <a:t> </a:t>
              </a:r>
            </a:p>
            <a:p>
              <a:pPr algn="r"/>
              <a:r>
                <a:rPr lang="en-US" sz="1000"/>
                <a:t> </a:t>
              </a:r>
            </a:p>
          </p:txBody>
        </p:sp>
        <p:sp>
          <p:nvSpPr>
            <p:cNvPr id="30793" name="Oval 44"/>
            <p:cNvSpPr>
              <a:spLocks noChangeAspect="1" noChangeArrowheads="1"/>
            </p:cNvSpPr>
            <p:nvPr/>
          </p:nvSpPr>
          <p:spPr bwMode="auto">
            <a:xfrm>
              <a:off x="4790" y="2515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4" name="Oval 45"/>
            <p:cNvSpPr>
              <a:spLocks noChangeAspect="1" noChangeArrowheads="1"/>
            </p:cNvSpPr>
            <p:nvPr/>
          </p:nvSpPr>
          <p:spPr bwMode="auto">
            <a:xfrm>
              <a:off x="4602" y="2681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 </a:t>
              </a:r>
              <a:endParaRPr lang="en-US" sz="1000"/>
            </a:p>
          </p:txBody>
        </p:sp>
        <p:sp>
          <p:nvSpPr>
            <p:cNvPr id="30795" name="Oval 46"/>
            <p:cNvSpPr>
              <a:spLocks noChangeAspect="1" noChangeArrowheads="1"/>
            </p:cNvSpPr>
            <p:nvPr/>
          </p:nvSpPr>
          <p:spPr bwMode="auto">
            <a:xfrm>
              <a:off x="4603" y="2383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 </a:t>
              </a:r>
              <a:endParaRPr lang="en-US" sz="1000"/>
            </a:p>
          </p:txBody>
        </p:sp>
      </p:grpSp>
      <p:sp>
        <p:nvSpPr>
          <p:cNvPr id="30736" name="Oval 47"/>
          <p:cNvSpPr>
            <a:spLocks noChangeAspect="1" noChangeArrowheads="1"/>
          </p:cNvSpPr>
          <p:nvPr/>
        </p:nvSpPr>
        <p:spPr bwMode="auto">
          <a:xfrm>
            <a:off x="6429375" y="4354513"/>
            <a:ext cx="1590675" cy="1590675"/>
          </a:xfrm>
          <a:prstGeom prst="ellipse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100000">
                <a:srgbClr val="FFCC66">
                  <a:alpha val="62000"/>
                </a:srgbClr>
              </a:gs>
            </a:gsLst>
            <a:path path="shape">
              <a:fillToRect l="50000" t="50000" r="50000" b="50000"/>
            </a:path>
          </a:gradFill>
          <a:ln w="635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Oval 48"/>
          <p:cNvSpPr>
            <a:spLocks noChangeArrowheads="1"/>
          </p:cNvSpPr>
          <p:nvPr/>
        </p:nvSpPr>
        <p:spPr bwMode="auto">
          <a:xfrm>
            <a:off x="6811963" y="4778375"/>
            <a:ext cx="795337" cy="795338"/>
          </a:xfrm>
          <a:prstGeom prst="ellipse">
            <a:avLst/>
          </a:prstGeom>
          <a:gradFill rotWithShape="1">
            <a:gsLst>
              <a:gs pos="0">
                <a:schemeClr val="bg1">
                  <a:alpha val="48000"/>
                </a:schemeClr>
              </a:gs>
              <a:gs pos="100000">
                <a:srgbClr val="FFCC66"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37" name="Freeform 49"/>
          <p:cNvSpPr>
            <a:spLocks/>
          </p:cNvSpPr>
          <p:nvPr/>
        </p:nvSpPr>
        <p:spPr bwMode="auto">
          <a:xfrm rot="-6739516">
            <a:off x="5489576" y="4016375"/>
            <a:ext cx="1612900" cy="1095375"/>
          </a:xfrm>
          <a:custGeom>
            <a:avLst/>
            <a:gdLst>
              <a:gd name="T0" fmla="*/ 0 w 1016"/>
              <a:gd name="T1" fmla="*/ 690 h 690"/>
              <a:gd name="T2" fmla="*/ 581 w 1016"/>
              <a:gd name="T3" fmla="*/ 0 h 690"/>
              <a:gd name="T4" fmla="*/ 1016 w 1016"/>
              <a:gd name="T5" fmla="*/ 565 h 690"/>
              <a:gd name="T6" fmla="*/ 0 w 1016"/>
              <a:gd name="T7" fmla="*/ 690 h 690"/>
              <a:gd name="T8" fmla="*/ 0 60000 65536"/>
              <a:gd name="T9" fmla="*/ 0 60000 65536"/>
              <a:gd name="T10" fmla="*/ 0 60000 65536"/>
              <a:gd name="T11" fmla="*/ 0 60000 65536"/>
              <a:gd name="T12" fmla="*/ 0 w 1016"/>
              <a:gd name="T13" fmla="*/ 0 h 690"/>
              <a:gd name="T14" fmla="*/ 1016 w 1016"/>
              <a:gd name="T15" fmla="*/ 690 h 6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6" h="690">
                <a:moveTo>
                  <a:pt x="0" y="690"/>
                </a:moveTo>
                <a:lnTo>
                  <a:pt x="581" y="0"/>
                </a:lnTo>
                <a:lnTo>
                  <a:pt x="1016" y="565"/>
                </a:lnTo>
                <a:lnTo>
                  <a:pt x="0" y="69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>
                  <a:alpha val="39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39" name="Text Box 50"/>
          <p:cNvSpPr txBox="1">
            <a:spLocks noChangeArrowheads="1"/>
          </p:cNvSpPr>
          <p:nvPr/>
        </p:nvSpPr>
        <p:spPr bwMode="auto">
          <a:xfrm>
            <a:off x="6135688" y="5700713"/>
            <a:ext cx="676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Nucleus</a:t>
            </a:r>
          </a:p>
        </p:txBody>
      </p:sp>
      <p:sp>
        <p:nvSpPr>
          <p:cNvPr id="30740" name="Text Box 51"/>
          <p:cNvSpPr txBox="1">
            <a:spLocks noChangeArrowheads="1"/>
          </p:cNvSpPr>
          <p:nvPr/>
        </p:nvSpPr>
        <p:spPr bwMode="auto">
          <a:xfrm>
            <a:off x="7202488" y="3925888"/>
            <a:ext cx="760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Electrons</a:t>
            </a:r>
          </a:p>
        </p:txBody>
      </p:sp>
      <p:sp>
        <p:nvSpPr>
          <p:cNvPr id="30741" name="Line 52"/>
          <p:cNvSpPr>
            <a:spLocks noChangeShapeType="1"/>
          </p:cNvSpPr>
          <p:nvPr/>
        </p:nvSpPr>
        <p:spPr bwMode="auto">
          <a:xfrm flipH="1">
            <a:off x="7250113" y="4160838"/>
            <a:ext cx="252412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42" name="Line 53"/>
          <p:cNvSpPr>
            <a:spLocks noChangeShapeType="1"/>
          </p:cNvSpPr>
          <p:nvPr/>
        </p:nvSpPr>
        <p:spPr bwMode="auto">
          <a:xfrm>
            <a:off x="7502525" y="4160838"/>
            <a:ext cx="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4868863" y="5178425"/>
            <a:ext cx="1208087" cy="963613"/>
            <a:chOff x="3067" y="3262"/>
            <a:chExt cx="761" cy="607"/>
          </a:xfrm>
        </p:grpSpPr>
        <p:sp>
          <p:nvSpPr>
            <p:cNvPr id="30782" name="Rectangle 55"/>
            <p:cNvSpPr>
              <a:spLocks noChangeArrowheads="1"/>
            </p:cNvSpPr>
            <p:nvPr/>
          </p:nvSpPr>
          <p:spPr bwMode="auto">
            <a:xfrm>
              <a:off x="3070" y="3262"/>
              <a:ext cx="758" cy="607"/>
            </a:xfrm>
            <a:prstGeom prst="rect">
              <a:avLst/>
            </a:prstGeom>
            <a:solidFill>
              <a:srgbClr val="FFCC66">
                <a:alpha val="23921"/>
              </a:srgbClr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3" name="Text Box 56"/>
            <p:cNvSpPr txBox="1">
              <a:spLocks noChangeArrowheads="1"/>
            </p:cNvSpPr>
            <p:nvPr/>
          </p:nvSpPr>
          <p:spPr bwMode="auto">
            <a:xfrm>
              <a:off x="3067" y="3277"/>
              <a:ext cx="6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Carbon-14</a:t>
              </a:r>
            </a:p>
          </p:txBody>
        </p:sp>
      </p:grpSp>
      <p:sp>
        <p:nvSpPr>
          <p:cNvPr id="89145" name="Text Box 57"/>
          <p:cNvSpPr txBox="1">
            <a:spLocks noChangeArrowheads="1"/>
          </p:cNvSpPr>
          <p:nvPr/>
        </p:nvSpPr>
        <p:spPr bwMode="auto">
          <a:xfrm>
            <a:off x="4879975" y="5411788"/>
            <a:ext cx="11969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Neutrons  	8</a:t>
            </a:r>
          </a:p>
          <a:p>
            <a:r>
              <a:rPr lang="en-US" sz="1400"/>
              <a:t>Protons  	6</a:t>
            </a:r>
          </a:p>
          <a:p>
            <a:r>
              <a:rPr lang="en-US" sz="1400"/>
              <a:t>Electrons	6</a:t>
            </a:r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4879975" y="3094038"/>
            <a:ext cx="1627188" cy="1620837"/>
            <a:chOff x="3074" y="1949"/>
            <a:chExt cx="1025" cy="1021"/>
          </a:xfrm>
        </p:grpSpPr>
        <p:sp>
          <p:nvSpPr>
            <p:cNvPr id="30768" name="Oval 59"/>
            <p:cNvSpPr>
              <a:spLocks noChangeArrowheads="1"/>
            </p:cNvSpPr>
            <p:nvPr/>
          </p:nvSpPr>
          <p:spPr bwMode="auto">
            <a:xfrm>
              <a:off x="3505" y="1949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9" name="Oval 60"/>
            <p:cNvSpPr>
              <a:spLocks noChangeArrowheads="1"/>
            </p:cNvSpPr>
            <p:nvPr/>
          </p:nvSpPr>
          <p:spPr bwMode="auto">
            <a:xfrm>
              <a:off x="3287" y="2002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0" name="Oval 61"/>
            <p:cNvSpPr>
              <a:spLocks noChangeArrowheads="1"/>
            </p:cNvSpPr>
            <p:nvPr/>
          </p:nvSpPr>
          <p:spPr bwMode="auto">
            <a:xfrm>
              <a:off x="3194" y="2601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1" name="Oval 62"/>
            <p:cNvSpPr>
              <a:spLocks noChangeArrowheads="1"/>
            </p:cNvSpPr>
            <p:nvPr/>
          </p:nvSpPr>
          <p:spPr bwMode="auto">
            <a:xfrm>
              <a:off x="3796" y="2407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2" name="Oval 63"/>
            <p:cNvSpPr>
              <a:spLocks noChangeArrowheads="1"/>
            </p:cNvSpPr>
            <p:nvPr/>
          </p:nvSpPr>
          <p:spPr bwMode="auto">
            <a:xfrm>
              <a:off x="3074" y="2280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+  </a:t>
              </a:r>
            </a:p>
            <a:p>
              <a:r>
                <a:rPr lang="en-US" sz="1000"/>
                <a:t> </a:t>
              </a:r>
            </a:p>
          </p:txBody>
        </p:sp>
        <p:sp>
          <p:nvSpPr>
            <p:cNvPr id="30773" name="Oval 64"/>
            <p:cNvSpPr>
              <a:spLocks noChangeArrowheads="1"/>
            </p:cNvSpPr>
            <p:nvPr/>
          </p:nvSpPr>
          <p:spPr bwMode="auto">
            <a:xfrm>
              <a:off x="3242" y="2183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4" name="Oval 65"/>
            <p:cNvSpPr>
              <a:spLocks noChangeArrowheads="1"/>
            </p:cNvSpPr>
            <p:nvPr/>
          </p:nvSpPr>
          <p:spPr bwMode="auto">
            <a:xfrm>
              <a:off x="3575" y="2667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/>
            </a:p>
            <a:p>
              <a:pPr algn="r"/>
              <a:r>
                <a:rPr lang="en-US"/>
                <a:t>+</a:t>
              </a:r>
            </a:p>
            <a:p>
              <a:pPr algn="r"/>
              <a:r>
                <a:rPr lang="en-US" sz="1000"/>
                <a:t> </a:t>
              </a:r>
            </a:p>
          </p:txBody>
        </p:sp>
        <p:sp>
          <p:nvSpPr>
            <p:cNvPr id="30775" name="Oval 66"/>
            <p:cNvSpPr>
              <a:spLocks noChangeArrowheads="1"/>
            </p:cNvSpPr>
            <p:nvPr/>
          </p:nvSpPr>
          <p:spPr bwMode="auto">
            <a:xfrm>
              <a:off x="3713" y="2069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/>
                <a:t>+</a:t>
              </a:r>
            </a:p>
            <a:p>
              <a:pPr algn="r"/>
              <a:r>
                <a:rPr lang="en-US" sz="1000"/>
                <a:t> </a:t>
              </a:r>
            </a:p>
          </p:txBody>
        </p:sp>
        <p:sp>
          <p:nvSpPr>
            <p:cNvPr id="30776" name="Oval 67"/>
            <p:cNvSpPr>
              <a:spLocks noChangeArrowheads="1"/>
            </p:cNvSpPr>
            <p:nvPr/>
          </p:nvSpPr>
          <p:spPr bwMode="auto">
            <a:xfrm>
              <a:off x="3676" y="2214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7" name="Oval 68"/>
            <p:cNvSpPr>
              <a:spLocks noChangeArrowheads="1"/>
            </p:cNvSpPr>
            <p:nvPr/>
          </p:nvSpPr>
          <p:spPr bwMode="auto">
            <a:xfrm>
              <a:off x="3194" y="2412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+</a:t>
              </a:r>
              <a:endParaRPr lang="en-US" sz="1000"/>
            </a:p>
          </p:txBody>
        </p:sp>
        <p:sp>
          <p:nvSpPr>
            <p:cNvPr id="30778" name="Oval 69"/>
            <p:cNvSpPr>
              <a:spLocks noChangeArrowheads="1"/>
            </p:cNvSpPr>
            <p:nvPr/>
          </p:nvSpPr>
          <p:spPr bwMode="auto">
            <a:xfrm>
              <a:off x="3493" y="2101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+</a:t>
              </a:r>
              <a:endParaRPr lang="en-US" sz="1000"/>
            </a:p>
          </p:txBody>
        </p:sp>
        <p:sp>
          <p:nvSpPr>
            <p:cNvPr id="30779" name="Oval 70"/>
            <p:cNvSpPr>
              <a:spLocks noChangeArrowheads="1"/>
            </p:cNvSpPr>
            <p:nvPr/>
          </p:nvSpPr>
          <p:spPr bwMode="auto">
            <a:xfrm>
              <a:off x="3393" y="2591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0" name="Oval 71"/>
            <p:cNvSpPr>
              <a:spLocks noChangeArrowheads="1"/>
            </p:cNvSpPr>
            <p:nvPr/>
          </p:nvSpPr>
          <p:spPr bwMode="auto">
            <a:xfrm>
              <a:off x="3634" y="2419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  <a:p>
              <a:r>
                <a:rPr lang="en-US"/>
                <a:t>+</a:t>
              </a:r>
            </a:p>
            <a:p>
              <a:r>
                <a:rPr lang="en-US" sz="1000"/>
                <a:t> </a:t>
              </a:r>
            </a:p>
          </p:txBody>
        </p:sp>
        <p:sp>
          <p:nvSpPr>
            <p:cNvPr id="30781" name="Oval 72"/>
            <p:cNvSpPr>
              <a:spLocks noChangeArrowheads="1"/>
            </p:cNvSpPr>
            <p:nvPr/>
          </p:nvSpPr>
          <p:spPr bwMode="auto">
            <a:xfrm>
              <a:off x="3423" y="2347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468813" y="2762250"/>
            <a:ext cx="2657475" cy="987425"/>
            <a:chOff x="2815" y="1740"/>
            <a:chExt cx="1674" cy="622"/>
          </a:xfrm>
        </p:grpSpPr>
        <p:sp>
          <p:nvSpPr>
            <p:cNvPr id="30763" name="Text Box 74"/>
            <p:cNvSpPr txBox="1">
              <a:spLocks noChangeArrowheads="1"/>
            </p:cNvSpPr>
            <p:nvPr/>
          </p:nvSpPr>
          <p:spPr bwMode="auto">
            <a:xfrm>
              <a:off x="3439" y="1740"/>
              <a:ext cx="4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Nucleus</a:t>
              </a:r>
            </a:p>
          </p:txBody>
        </p:sp>
        <p:sp>
          <p:nvSpPr>
            <p:cNvPr id="30764" name="Text Box 75"/>
            <p:cNvSpPr txBox="1">
              <a:spLocks noChangeArrowheads="1"/>
            </p:cNvSpPr>
            <p:nvPr/>
          </p:nvSpPr>
          <p:spPr bwMode="auto">
            <a:xfrm>
              <a:off x="4066" y="2208"/>
              <a:ext cx="4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Neutron</a:t>
              </a:r>
            </a:p>
          </p:txBody>
        </p:sp>
        <p:sp>
          <p:nvSpPr>
            <p:cNvPr id="30765" name="Text Box 76"/>
            <p:cNvSpPr txBox="1">
              <a:spLocks noChangeArrowheads="1"/>
            </p:cNvSpPr>
            <p:nvPr/>
          </p:nvSpPr>
          <p:spPr bwMode="auto">
            <a:xfrm>
              <a:off x="2815" y="2024"/>
              <a:ext cx="3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Proton</a:t>
              </a:r>
            </a:p>
          </p:txBody>
        </p:sp>
        <p:sp>
          <p:nvSpPr>
            <p:cNvPr id="30766" name="Line 77"/>
            <p:cNvSpPr>
              <a:spLocks noChangeShapeType="1"/>
            </p:cNvSpPr>
            <p:nvPr/>
          </p:nvSpPr>
          <p:spPr bwMode="auto">
            <a:xfrm>
              <a:off x="3114" y="2178"/>
              <a:ext cx="75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7" name="Line 78"/>
            <p:cNvSpPr>
              <a:spLocks noChangeShapeType="1"/>
            </p:cNvSpPr>
            <p:nvPr/>
          </p:nvSpPr>
          <p:spPr bwMode="auto">
            <a:xfrm flipH="1">
              <a:off x="3979" y="2288"/>
              <a:ext cx="120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47" name="Line 79"/>
          <p:cNvSpPr>
            <a:spLocks noChangeShapeType="1"/>
          </p:cNvSpPr>
          <p:nvPr/>
        </p:nvSpPr>
        <p:spPr bwMode="auto">
          <a:xfrm flipV="1">
            <a:off x="6635750" y="5249863"/>
            <a:ext cx="490538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0748" name="Group 80"/>
          <p:cNvGrpSpPr>
            <a:grpSpLocks noChangeAspect="1"/>
          </p:cNvGrpSpPr>
          <p:nvPr/>
        </p:nvGrpSpPr>
        <p:grpSpPr bwMode="auto">
          <a:xfrm>
            <a:off x="7102475" y="5064125"/>
            <a:ext cx="246063" cy="244475"/>
            <a:chOff x="3074" y="1949"/>
            <a:chExt cx="1025" cy="1021"/>
          </a:xfrm>
        </p:grpSpPr>
        <p:sp>
          <p:nvSpPr>
            <p:cNvPr id="30749" name="Oval 81"/>
            <p:cNvSpPr>
              <a:spLocks noChangeAspect="1" noChangeArrowheads="1"/>
            </p:cNvSpPr>
            <p:nvPr/>
          </p:nvSpPr>
          <p:spPr bwMode="auto">
            <a:xfrm>
              <a:off x="3505" y="1949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Oval 82"/>
            <p:cNvSpPr>
              <a:spLocks noChangeAspect="1" noChangeArrowheads="1"/>
            </p:cNvSpPr>
            <p:nvPr/>
          </p:nvSpPr>
          <p:spPr bwMode="auto">
            <a:xfrm>
              <a:off x="3287" y="2002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Oval 83"/>
            <p:cNvSpPr>
              <a:spLocks noChangeAspect="1" noChangeArrowheads="1"/>
            </p:cNvSpPr>
            <p:nvPr/>
          </p:nvSpPr>
          <p:spPr bwMode="auto">
            <a:xfrm>
              <a:off x="3194" y="2601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Oval 84"/>
            <p:cNvSpPr>
              <a:spLocks noChangeAspect="1" noChangeArrowheads="1"/>
            </p:cNvSpPr>
            <p:nvPr/>
          </p:nvSpPr>
          <p:spPr bwMode="auto">
            <a:xfrm>
              <a:off x="3796" y="2407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Oval 85"/>
            <p:cNvSpPr>
              <a:spLocks noChangeAspect="1" noChangeArrowheads="1"/>
            </p:cNvSpPr>
            <p:nvPr/>
          </p:nvSpPr>
          <p:spPr bwMode="auto">
            <a:xfrm>
              <a:off x="3074" y="2280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   </a:t>
              </a:r>
            </a:p>
            <a:p>
              <a:r>
                <a:rPr lang="en-US" sz="1000"/>
                <a:t> </a:t>
              </a:r>
            </a:p>
          </p:txBody>
        </p:sp>
        <p:sp>
          <p:nvSpPr>
            <p:cNvPr id="30754" name="Oval 86"/>
            <p:cNvSpPr>
              <a:spLocks noChangeAspect="1" noChangeArrowheads="1"/>
            </p:cNvSpPr>
            <p:nvPr/>
          </p:nvSpPr>
          <p:spPr bwMode="auto">
            <a:xfrm>
              <a:off x="3242" y="2183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Oval 87"/>
            <p:cNvSpPr>
              <a:spLocks noChangeAspect="1" noChangeArrowheads="1"/>
            </p:cNvSpPr>
            <p:nvPr/>
          </p:nvSpPr>
          <p:spPr bwMode="auto">
            <a:xfrm>
              <a:off x="3575" y="2667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/>
            </a:p>
            <a:p>
              <a:pPr algn="r"/>
              <a:r>
                <a:rPr lang="en-US"/>
                <a:t> </a:t>
              </a:r>
            </a:p>
            <a:p>
              <a:pPr algn="r"/>
              <a:r>
                <a:rPr lang="en-US" sz="1000"/>
                <a:t> </a:t>
              </a:r>
            </a:p>
          </p:txBody>
        </p:sp>
        <p:sp>
          <p:nvSpPr>
            <p:cNvPr id="30756" name="Oval 88"/>
            <p:cNvSpPr>
              <a:spLocks noChangeAspect="1" noChangeArrowheads="1"/>
            </p:cNvSpPr>
            <p:nvPr/>
          </p:nvSpPr>
          <p:spPr bwMode="auto">
            <a:xfrm>
              <a:off x="3713" y="2069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/>
                <a:t> </a:t>
              </a:r>
            </a:p>
            <a:p>
              <a:pPr algn="r"/>
              <a:r>
                <a:rPr lang="en-US" sz="1000"/>
                <a:t> </a:t>
              </a:r>
            </a:p>
          </p:txBody>
        </p:sp>
        <p:sp>
          <p:nvSpPr>
            <p:cNvPr id="30757" name="Oval 89"/>
            <p:cNvSpPr>
              <a:spLocks noChangeAspect="1" noChangeArrowheads="1"/>
            </p:cNvSpPr>
            <p:nvPr/>
          </p:nvSpPr>
          <p:spPr bwMode="auto">
            <a:xfrm>
              <a:off x="3676" y="2214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Oval 90"/>
            <p:cNvSpPr>
              <a:spLocks noChangeAspect="1" noChangeArrowheads="1"/>
            </p:cNvSpPr>
            <p:nvPr/>
          </p:nvSpPr>
          <p:spPr bwMode="auto">
            <a:xfrm>
              <a:off x="3194" y="2412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 </a:t>
              </a:r>
              <a:endParaRPr lang="en-US" sz="1000"/>
            </a:p>
          </p:txBody>
        </p:sp>
        <p:sp>
          <p:nvSpPr>
            <p:cNvPr id="30759" name="Oval 91"/>
            <p:cNvSpPr>
              <a:spLocks noChangeAspect="1" noChangeArrowheads="1"/>
            </p:cNvSpPr>
            <p:nvPr/>
          </p:nvSpPr>
          <p:spPr bwMode="auto">
            <a:xfrm>
              <a:off x="3493" y="2101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 </a:t>
              </a:r>
              <a:endParaRPr lang="en-US" sz="1000"/>
            </a:p>
          </p:txBody>
        </p:sp>
        <p:sp>
          <p:nvSpPr>
            <p:cNvPr id="30760" name="Oval 92"/>
            <p:cNvSpPr>
              <a:spLocks noChangeAspect="1" noChangeArrowheads="1"/>
            </p:cNvSpPr>
            <p:nvPr/>
          </p:nvSpPr>
          <p:spPr bwMode="auto">
            <a:xfrm>
              <a:off x="3393" y="2591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Oval 93"/>
            <p:cNvSpPr>
              <a:spLocks noChangeAspect="1" noChangeArrowheads="1"/>
            </p:cNvSpPr>
            <p:nvPr/>
          </p:nvSpPr>
          <p:spPr bwMode="auto">
            <a:xfrm>
              <a:off x="3634" y="2419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  <a:p>
              <a:r>
                <a:rPr lang="en-US"/>
                <a:t> </a:t>
              </a:r>
            </a:p>
            <a:p>
              <a:r>
                <a:rPr lang="en-US" sz="1000"/>
                <a:t> </a:t>
              </a:r>
            </a:p>
          </p:txBody>
        </p:sp>
        <p:sp>
          <p:nvSpPr>
            <p:cNvPr id="30762" name="Oval 94"/>
            <p:cNvSpPr>
              <a:spLocks noChangeAspect="1" noChangeArrowheads="1"/>
            </p:cNvSpPr>
            <p:nvPr/>
          </p:nvSpPr>
          <p:spPr bwMode="auto">
            <a:xfrm>
              <a:off x="3423" y="2347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19566 0.15741 " pathEditMode="relative" ptsTypes="AA">
                                      <p:cBhvr>
                                        <p:cTn id="14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1618 0.18009 " pathEditMode="relative" ptsTypes="AA">
                                      <p:cBhvr>
                                        <p:cTn id="43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  <p:bldP spid="89121" grpId="0"/>
      <p:bldP spid="89137" grpId="0" animBg="1"/>
      <p:bldP spid="89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846138"/>
            <a:ext cx="3657600" cy="3162300"/>
            <a:chOff x="3408" y="1872"/>
            <a:chExt cx="2304" cy="1992"/>
          </a:xfrm>
        </p:grpSpPr>
        <p:sp>
          <p:nvSpPr>
            <p:cNvPr id="31821" name="Oval 3"/>
            <p:cNvSpPr>
              <a:spLocks noChangeArrowheads="1"/>
            </p:cNvSpPr>
            <p:nvPr/>
          </p:nvSpPr>
          <p:spPr bwMode="auto">
            <a:xfrm>
              <a:off x="3744" y="2249"/>
              <a:ext cx="1392" cy="13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822" name="Oval 4"/>
            <p:cNvSpPr>
              <a:spLocks noChangeArrowheads="1"/>
            </p:cNvSpPr>
            <p:nvPr/>
          </p:nvSpPr>
          <p:spPr bwMode="auto">
            <a:xfrm>
              <a:off x="3456" y="2009"/>
              <a:ext cx="1967" cy="182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823" name="Freeform 5"/>
            <p:cNvSpPr>
              <a:spLocks/>
            </p:cNvSpPr>
            <p:nvPr/>
          </p:nvSpPr>
          <p:spPr bwMode="auto">
            <a:xfrm>
              <a:off x="3408" y="1872"/>
              <a:ext cx="1647" cy="1992"/>
            </a:xfrm>
            <a:custGeom>
              <a:avLst/>
              <a:gdLst>
                <a:gd name="T0" fmla="*/ 0 w 1556"/>
                <a:gd name="T1" fmla="*/ 0 h 1992"/>
                <a:gd name="T2" fmla="*/ 1556 w 1556"/>
                <a:gd name="T3" fmla="*/ 0 h 1992"/>
                <a:gd name="T4" fmla="*/ 931 w 1556"/>
                <a:gd name="T5" fmla="*/ 974 h 1992"/>
                <a:gd name="T6" fmla="*/ 1556 w 1556"/>
                <a:gd name="T7" fmla="*/ 1992 h 1992"/>
                <a:gd name="T8" fmla="*/ 0 w 1556"/>
                <a:gd name="T9" fmla="*/ 1992 h 1992"/>
                <a:gd name="T10" fmla="*/ 0 w 1556"/>
                <a:gd name="T11" fmla="*/ 0 h 1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6"/>
                <a:gd name="T19" fmla="*/ 0 h 1992"/>
                <a:gd name="T20" fmla="*/ 1556 w 1556"/>
                <a:gd name="T21" fmla="*/ 1992 h 1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6" h="1992">
                  <a:moveTo>
                    <a:pt x="0" y="0"/>
                  </a:moveTo>
                  <a:lnTo>
                    <a:pt x="1556" y="0"/>
                  </a:lnTo>
                  <a:lnTo>
                    <a:pt x="931" y="974"/>
                  </a:lnTo>
                  <a:lnTo>
                    <a:pt x="1556" y="1992"/>
                  </a:lnTo>
                  <a:lnTo>
                    <a:pt x="0" y="1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824" name="Text Box 6"/>
            <p:cNvSpPr txBox="1">
              <a:spLocks noChangeArrowheads="1"/>
            </p:cNvSpPr>
            <p:nvPr/>
          </p:nvSpPr>
          <p:spPr bwMode="auto">
            <a:xfrm>
              <a:off x="4128" y="2585"/>
              <a:ext cx="62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3 p</a:t>
              </a:r>
              <a:r>
                <a:rPr lang="en-US" sz="3200" baseline="30000">
                  <a:solidFill>
                    <a:srgbClr val="000000"/>
                  </a:solidFill>
                  <a:latin typeface="Arial" charset="0"/>
                </a:rPr>
                <a:t>+</a:t>
              </a:r>
            </a:p>
            <a:p>
              <a:pPr algn="l" eaLnBrk="0" hangingPunct="0"/>
              <a:r>
                <a:rPr lang="en-US" sz="3200">
                  <a:solidFill>
                    <a:srgbClr val="FF0000"/>
                  </a:solidFill>
                  <a:latin typeface="Arial" charset="0"/>
                </a:rPr>
                <a:t>3 n</a:t>
              </a:r>
              <a:r>
                <a:rPr lang="en-US" sz="3200" baseline="300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0</a:t>
              </a:r>
            </a:p>
          </p:txBody>
        </p:sp>
        <p:sp>
          <p:nvSpPr>
            <p:cNvPr id="31825" name="Rectangle 7"/>
            <p:cNvSpPr>
              <a:spLocks noChangeArrowheads="1"/>
            </p:cNvSpPr>
            <p:nvPr/>
          </p:nvSpPr>
          <p:spPr bwMode="auto">
            <a:xfrm>
              <a:off x="4848" y="2729"/>
              <a:ext cx="86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84188" indent="-484188" algn="l">
                <a:spcBef>
                  <a:spcPct val="10000"/>
                </a:spcBef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</a:rPr>
                <a:t>2e</a:t>
              </a:r>
              <a:r>
                <a:rPr lang="en-US" sz="2800" b="1" baseline="30000">
                  <a:solidFill>
                    <a:srgbClr val="000000"/>
                  </a:solidFill>
                  <a:latin typeface="Arial" charset="0"/>
                </a:rPr>
                <a:t>–</a:t>
              </a:r>
              <a:r>
                <a:rPr lang="en-US" sz="2800" b="1">
                  <a:solidFill>
                    <a:srgbClr val="000000"/>
                  </a:solidFill>
                  <a:latin typeface="Arial" charset="0"/>
                </a:rPr>
                <a:t> 1e</a:t>
              </a:r>
              <a:r>
                <a:rPr lang="en-US" sz="2800" b="1" baseline="30000">
                  <a:solidFill>
                    <a:srgbClr val="000000"/>
                  </a:solidFill>
                  <a:latin typeface="Arial" charset="0"/>
                </a:rPr>
                <a:t>–</a:t>
              </a:r>
              <a:endParaRPr lang="en-US" sz="28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826" name="Oval 8"/>
            <p:cNvSpPr>
              <a:spLocks noChangeArrowheads="1"/>
            </p:cNvSpPr>
            <p:nvPr/>
          </p:nvSpPr>
          <p:spPr bwMode="auto">
            <a:xfrm>
              <a:off x="4032" y="2537"/>
              <a:ext cx="816" cy="7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802188" y="846138"/>
            <a:ext cx="3657600" cy="3162300"/>
            <a:chOff x="3408" y="1872"/>
            <a:chExt cx="2304" cy="1992"/>
          </a:xfrm>
        </p:grpSpPr>
        <p:sp>
          <p:nvSpPr>
            <p:cNvPr id="31815" name="Oval 10"/>
            <p:cNvSpPr>
              <a:spLocks noChangeArrowheads="1"/>
            </p:cNvSpPr>
            <p:nvPr/>
          </p:nvSpPr>
          <p:spPr bwMode="auto">
            <a:xfrm>
              <a:off x="3744" y="2249"/>
              <a:ext cx="1392" cy="13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816" name="Oval 11"/>
            <p:cNvSpPr>
              <a:spLocks noChangeArrowheads="1"/>
            </p:cNvSpPr>
            <p:nvPr/>
          </p:nvSpPr>
          <p:spPr bwMode="auto">
            <a:xfrm>
              <a:off x="3456" y="2009"/>
              <a:ext cx="1967" cy="182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817" name="Freeform 12"/>
            <p:cNvSpPr>
              <a:spLocks/>
            </p:cNvSpPr>
            <p:nvPr/>
          </p:nvSpPr>
          <p:spPr bwMode="auto">
            <a:xfrm>
              <a:off x="3408" y="1872"/>
              <a:ext cx="1647" cy="1992"/>
            </a:xfrm>
            <a:custGeom>
              <a:avLst/>
              <a:gdLst>
                <a:gd name="T0" fmla="*/ 0 w 1556"/>
                <a:gd name="T1" fmla="*/ 0 h 1992"/>
                <a:gd name="T2" fmla="*/ 1556 w 1556"/>
                <a:gd name="T3" fmla="*/ 0 h 1992"/>
                <a:gd name="T4" fmla="*/ 931 w 1556"/>
                <a:gd name="T5" fmla="*/ 974 h 1992"/>
                <a:gd name="T6" fmla="*/ 1556 w 1556"/>
                <a:gd name="T7" fmla="*/ 1992 h 1992"/>
                <a:gd name="T8" fmla="*/ 0 w 1556"/>
                <a:gd name="T9" fmla="*/ 1992 h 1992"/>
                <a:gd name="T10" fmla="*/ 0 w 1556"/>
                <a:gd name="T11" fmla="*/ 0 h 19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6"/>
                <a:gd name="T19" fmla="*/ 0 h 1992"/>
                <a:gd name="T20" fmla="*/ 1556 w 1556"/>
                <a:gd name="T21" fmla="*/ 1992 h 19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6" h="1992">
                  <a:moveTo>
                    <a:pt x="0" y="0"/>
                  </a:moveTo>
                  <a:lnTo>
                    <a:pt x="1556" y="0"/>
                  </a:lnTo>
                  <a:lnTo>
                    <a:pt x="931" y="974"/>
                  </a:lnTo>
                  <a:lnTo>
                    <a:pt x="1556" y="1992"/>
                  </a:lnTo>
                  <a:lnTo>
                    <a:pt x="0" y="1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818" name="Text Box 13"/>
            <p:cNvSpPr txBox="1">
              <a:spLocks noChangeArrowheads="1"/>
            </p:cNvSpPr>
            <p:nvPr/>
          </p:nvSpPr>
          <p:spPr bwMode="auto">
            <a:xfrm>
              <a:off x="4128" y="2585"/>
              <a:ext cx="62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3 p</a:t>
              </a:r>
              <a:r>
                <a:rPr lang="en-US" sz="3200" baseline="30000">
                  <a:solidFill>
                    <a:srgbClr val="000000"/>
                  </a:solidFill>
                  <a:latin typeface="Arial" charset="0"/>
                </a:rPr>
                <a:t>+</a:t>
              </a:r>
            </a:p>
            <a:p>
              <a:pPr algn="l" eaLnBrk="0" hangingPunct="0"/>
              <a:r>
                <a:rPr lang="en-US" sz="3200">
                  <a:solidFill>
                    <a:srgbClr val="FF0000"/>
                  </a:solidFill>
                  <a:latin typeface="Arial" charset="0"/>
                </a:rPr>
                <a:t>4 n</a:t>
              </a:r>
              <a:r>
                <a:rPr lang="en-US" sz="3200" baseline="3000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0</a:t>
              </a:r>
            </a:p>
          </p:txBody>
        </p:sp>
        <p:sp>
          <p:nvSpPr>
            <p:cNvPr id="31819" name="Rectangle 14"/>
            <p:cNvSpPr>
              <a:spLocks noChangeArrowheads="1"/>
            </p:cNvSpPr>
            <p:nvPr/>
          </p:nvSpPr>
          <p:spPr bwMode="auto">
            <a:xfrm>
              <a:off x="4848" y="2729"/>
              <a:ext cx="86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84188" indent="-484188" algn="l">
                <a:spcBef>
                  <a:spcPct val="10000"/>
                </a:spcBef>
              </a:pPr>
              <a:r>
                <a:rPr lang="en-US" sz="2800" b="1">
                  <a:solidFill>
                    <a:srgbClr val="000000"/>
                  </a:solidFill>
                  <a:latin typeface="Arial" charset="0"/>
                </a:rPr>
                <a:t>2e</a:t>
              </a:r>
              <a:r>
                <a:rPr lang="en-US" sz="2800" b="1" baseline="30000">
                  <a:solidFill>
                    <a:srgbClr val="000000"/>
                  </a:solidFill>
                  <a:latin typeface="Arial" charset="0"/>
                </a:rPr>
                <a:t>–</a:t>
              </a:r>
              <a:r>
                <a:rPr lang="en-US" sz="2800" b="1">
                  <a:solidFill>
                    <a:srgbClr val="000000"/>
                  </a:solidFill>
                  <a:latin typeface="Arial" charset="0"/>
                </a:rPr>
                <a:t> 1e</a:t>
              </a:r>
              <a:r>
                <a:rPr lang="en-US" sz="2800" b="1" baseline="30000">
                  <a:solidFill>
                    <a:srgbClr val="000000"/>
                  </a:solidFill>
                  <a:latin typeface="Arial" charset="0"/>
                </a:rPr>
                <a:t>–</a:t>
              </a:r>
              <a:endParaRPr lang="en-US" sz="28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820" name="Oval 15"/>
            <p:cNvSpPr>
              <a:spLocks noChangeArrowheads="1"/>
            </p:cNvSpPr>
            <p:nvPr/>
          </p:nvSpPr>
          <p:spPr bwMode="auto">
            <a:xfrm>
              <a:off x="4032" y="2537"/>
              <a:ext cx="816" cy="7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0" y="609600"/>
            <a:ext cx="91440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7813" indent="-277813" algn="l"/>
            <a:r>
              <a:rPr lang="en-US" sz="4800" baseline="30000">
                <a:solidFill>
                  <a:srgbClr val="000000"/>
                </a:solidFill>
                <a:latin typeface="Arial" charset="0"/>
              </a:rPr>
              <a:t>        6</a:t>
            </a:r>
            <a:r>
              <a:rPr lang="en-US" sz="4800">
                <a:solidFill>
                  <a:srgbClr val="000000"/>
                </a:solidFill>
                <a:latin typeface="Arial" charset="0"/>
              </a:rPr>
              <a:t>Li					</a:t>
            </a:r>
            <a:r>
              <a:rPr lang="en-US" sz="4800" baseline="30000">
                <a:solidFill>
                  <a:srgbClr val="000000"/>
                </a:solidFill>
                <a:latin typeface="Arial" charset="0"/>
              </a:rPr>
              <a:t>7</a:t>
            </a:r>
            <a:r>
              <a:rPr lang="en-US" sz="4800">
                <a:solidFill>
                  <a:srgbClr val="000000"/>
                </a:solidFill>
                <a:latin typeface="Arial" charset="0"/>
              </a:rPr>
              <a:t>Li</a:t>
            </a:r>
          </a:p>
        </p:txBody>
      </p:sp>
      <p:sp>
        <p:nvSpPr>
          <p:cNvPr id="91153" name="Oval 17"/>
          <p:cNvSpPr>
            <a:spLocks noChangeAspect="1" noChangeArrowheads="1"/>
          </p:cNvSpPr>
          <p:nvPr/>
        </p:nvSpPr>
        <p:spPr bwMode="auto">
          <a:xfrm>
            <a:off x="998538" y="4756150"/>
            <a:ext cx="1590675" cy="1590675"/>
          </a:xfrm>
          <a:prstGeom prst="ellipse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100000">
                <a:srgbClr val="FFCC66">
                  <a:alpha val="62000"/>
                </a:srgbClr>
              </a:gs>
            </a:gsLst>
            <a:path path="shape">
              <a:fillToRect l="50000" t="50000" r="50000" b="50000"/>
            </a:path>
          </a:gradFill>
          <a:ln w="635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154" name="Oval 18"/>
          <p:cNvSpPr>
            <a:spLocks noChangeArrowheads="1"/>
          </p:cNvSpPr>
          <p:nvPr/>
        </p:nvSpPr>
        <p:spPr bwMode="auto">
          <a:xfrm>
            <a:off x="1381125" y="5180013"/>
            <a:ext cx="795338" cy="795337"/>
          </a:xfrm>
          <a:prstGeom prst="ellipse">
            <a:avLst/>
          </a:prstGeom>
          <a:gradFill rotWithShape="1">
            <a:gsLst>
              <a:gs pos="0">
                <a:schemeClr val="bg1">
                  <a:alpha val="48000"/>
                </a:schemeClr>
              </a:gs>
              <a:gs pos="100000">
                <a:srgbClr val="FFCC66"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155" name="Freeform 19"/>
          <p:cNvSpPr>
            <a:spLocks/>
          </p:cNvSpPr>
          <p:nvPr/>
        </p:nvSpPr>
        <p:spPr bwMode="auto">
          <a:xfrm>
            <a:off x="1873250" y="4514850"/>
            <a:ext cx="1325563" cy="998538"/>
          </a:xfrm>
          <a:custGeom>
            <a:avLst/>
            <a:gdLst>
              <a:gd name="T0" fmla="*/ 0 w 835"/>
              <a:gd name="T1" fmla="*/ 629 h 629"/>
              <a:gd name="T2" fmla="*/ 590 w 835"/>
              <a:gd name="T3" fmla="*/ 0 h 629"/>
              <a:gd name="T4" fmla="*/ 835 w 835"/>
              <a:gd name="T5" fmla="*/ 461 h 629"/>
              <a:gd name="T6" fmla="*/ 0 w 835"/>
              <a:gd name="T7" fmla="*/ 629 h 629"/>
              <a:gd name="T8" fmla="*/ 0 60000 65536"/>
              <a:gd name="T9" fmla="*/ 0 60000 65536"/>
              <a:gd name="T10" fmla="*/ 0 60000 65536"/>
              <a:gd name="T11" fmla="*/ 0 60000 65536"/>
              <a:gd name="T12" fmla="*/ 0 w 835"/>
              <a:gd name="T13" fmla="*/ 0 h 629"/>
              <a:gd name="T14" fmla="*/ 835 w 835"/>
              <a:gd name="T15" fmla="*/ 629 h 6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5" h="629">
                <a:moveTo>
                  <a:pt x="0" y="629"/>
                </a:moveTo>
                <a:lnTo>
                  <a:pt x="590" y="0"/>
                </a:lnTo>
                <a:lnTo>
                  <a:pt x="835" y="461"/>
                </a:lnTo>
                <a:lnTo>
                  <a:pt x="0" y="62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>
                  <a:alpha val="39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825750" y="4281488"/>
            <a:ext cx="1011238" cy="982662"/>
            <a:chOff x="2141" y="2675"/>
            <a:chExt cx="637" cy="619"/>
          </a:xfrm>
        </p:grpSpPr>
        <p:sp>
          <p:nvSpPr>
            <p:cNvPr id="31809" name="Oval 21"/>
            <p:cNvSpPr>
              <a:spLocks noChangeArrowheads="1"/>
            </p:cNvSpPr>
            <p:nvPr/>
          </p:nvSpPr>
          <p:spPr bwMode="auto">
            <a:xfrm>
              <a:off x="2303" y="2991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810" name="Oval 22"/>
            <p:cNvSpPr>
              <a:spLocks noChangeArrowheads="1"/>
            </p:cNvSpPr>
            <p:nvPr/>
          </p:nvSpPr>
          <p:spPr bwMode="auto">
            <a:xfrm>
              <a:off x="2141" y="2887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+  </a:t>
              </a:r>
            </a:p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1811" name="Oval 23"/>
            <p:cNvSpPr>
              <a:spLocks noChangeArrowheads="1"/>
            </p:cNvSpPr>
            <p:nvPr/>
          </p:nvSpPr>
          <p:spPr bwMode="auto">
            <a:xfrm>
              <a:off x="2151" y="2675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812" name="Oval 24"/>
            <p:cNvSpPr>
              <a:spLocks noChangeArrowheads="1"/>
            </p:cNvSpPr>
            <p:nvPr/>
          </p:nvSpPr>
          <p:spPr bwMode="auto">
            <a:xfrm>
              <a:off x="2475" y="2893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1800">
                <a:solidFill>
                  <a:srgbClr val="000000"/>
                </a:solidFill>
                <a:latin typeface="Arial" charset="0"/>
              </a:endParaRPr>
            </a:p>
            <a:p>
              <a:pPr algn="r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+</a:t>
              </a:r>
            </a:p>
            <a:p>
              <a:pPr algn="r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1813" name="Oval 25"/>
            <p:cNvSpPr>
              <a:spLocks noChangeArrowheads="1"/>
            </p:cNvSpPr>
            <p:nvPr/>
          </p:nvSpPr>
          <p:spPr bwMode="auto">
            <a:xfrm>
              <a:off x="2455" y="2675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814" name="Oval 26"/>
            <p:cNvSpPr>
              <a:spLocks noChangeArrowheads="1"/>
            </p:cNvSpPr>
            <p:nvPr/>
          </p:nvSpPr>
          <p:spPr bwMode="auto">
            <a:xfrm>
              <a:off x="2303" y="2739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+</a:t>
              </a:r>
              <a:endParaRPr lang="en-US" sz="1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919163" y="4562475"/>
            <a:ext cx="676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Nucleus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1771650" y="4327525"/>
            <a:ext cx="760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Electrons</a:t>
            </a:r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>
            <a:off x="1316038" y="4759325"/>
            <a:ext cx="411162" cy="735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66" name="Line 30"/>
          <p:cNvSpPr>
            <a:spLocks noChangeShapeType="1"/>
          </p:cNvSpPr>
          <p:nvPr/>
        </p:nvSpPr>
        <p:spPr bwMode="auto">
          <a:xfrm flipH="1">
            <a:off x="1819275" y="4562475"/>
            <a:ext cx="252413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2071688" y="4562475"/>
            <a:ext cx="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916238" y="3878263"/>
            <a:ext cx="1689100" cy="1693862"/>
            <a:chOff x="2047" y="2443"/>
            <a:chExt cx="1064" cy="1067"/>
          </a:xfrm>
        </p:grpSpPr>
        <p:sp>
          <p:nvSpPr>
            <p:cNvPr id="31804" name="Text Box 33"/>
            <p:cNvSpPr txBox="1">
              <a:spLocks noChangeArrowheads="1"/>
            </p:cNvSpPr>
            <p:nvPr/>
          </p:nvSpPr>
          <p:spPr bwMode="auto">
            <a:xfrm>
              <a:off x="2047" y="3356"/>
              <a:ext cx="4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Nucleus</a:t>
              </a:r>
            </a:p>
          </p:txBody>
        </p:sp>
        <p:sp>
          <p:nvSpPr>
            <p:cNvPr id="31805" name="Text Box 34"/>
            <p:cNvSpPr txBox="1">
              <a:spLocks noChangeArrowheads="1"/>
            </p:cNvSpPr>
            <p:nvPr/>
          </p:nvSpPr>
          <p:spPr bwMode="auto">
            <a:xfrm>
              <a:off x="2665" y="2443"/>
              <a:ext cx="4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Neutron</a:t>
              </a:r>
            </a:p>
          </p:txBody>
        </p:sp>
        <p:sp>
          <p:nvSpPr>
            <p:cNvPr id="31806" name="Text Box 35"/>
            <p:cNvSpPr txBox="1">
              <a:spLocks noChangeArrowheads="1"/>
            </p:cNvSpPr>
            <p:nvPr/>
          </p:nvSpPr>
          <p:spPr bwMode="auto">
            <a:xfrm>
              <a:off x="2737" y="3072"/>
              <a:ext cx="3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Proton</a:t>
              </a:r>
            </a:p>
          </p:txBody>
        </p:sp>
        <p:sp>
          <p:nvSpPr>
            <p:cNvPr id="31807" name="Line 36"/>
            <p:cNvSpPr>
              <a:spLocks noChangeShapeType="1"/>
            </p:cNvSpPr>
            <p:nvPr/>
          </p:nvSpPr>
          <p:spPr bwMode="auto">
            <a:xfrm flipH="1">
              <a:off x="2555" y="2564"/>
              <a:ext cx="138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808" name="Line 37"/>
            <p:cNvSpPr>
              <a:spLocks noChangeShapeType="1"/>
            </p:cNvSpPr>
            <p:nvPr/>
          </p:nvSpPr>
          <p:spPr bwMode="auto">
            <a:xfrm flipH="1">
              <a:off x="2618" y="3144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781300" y="5726113"/>
            <a:ext cx="1208088" cy="963612"/>
            <a:chOff x="1743" y="2352"/>
            <a:chExt cx="761" cy="607"/>
          </a:xfrm>
        </p:grpSpPr>
        <p:sp>
          <p:nvSpPr>
            <p:cNvPr id="31802" name="Rectangle 39"/>
            <p:cNvSpPr>
              <a:spLocks noChangeArrowheads="1"/>
            </p:cNvSpPr>
            <p:nvPr/>
          </p:nvSpPr>
          <p:spPr bwMode="auto">
            <a:xfrm>
              <a:off x="1746" y="2352"/>
              <a:ext cx="758" cy="607"/>
            </a:xfrm>
            <a:prstGeom prst="rect">
              <a:avLst/>
            </a:prstGeom>
            <a:solidFill>
              <a:srgbClr val="FFCC66">
                <a:alpha val="23921"/>
              </a:srgbClr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803" name="Text Box 40"/>
            <p:cNvSpPr txBox="1">
              <a:spLocks noChangeArrowheads="1"/>
            </p:cNvSpPr>
            <p:nvPr/>
          </p:nvSpPr>
          <p:spPr bwMode="auto">
            <a:xfrm>
              <a:off x="1743" y="2367"/>
              <a:ext cx="6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Lithium-6</a:t>
              </a:r>
            </a:p>
          </p:txBody>
        </p:sp>
      </p:grpSp>
      <p:sp>
        <p:nvSpPr>
          <p:cNvPr id="91177" name="Text Box 41"/>
          <p:cNvSpPr txBox="1">
            <a:spLocks noChangeArrowheads="1"/>
          </p:cNvSpPr>
          <p:nvPr/>
        </p:nvSpPr>
        <p:spPr bwMode="auto">
          <a:xfrm>
            <a:off x="2792413" y="5959475"/>
            <a:ext cx="11969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  <a:latin typeface="Arial" charset="0"/>
              </a:rPr>
              <a:t>Neutrons  	3</a:t>
            </a:r>
          </a:p>
          <a:p>
            <a:pPr algn="l"/>
            <a:r>
              <a:rPr lang="en-US" sz="1400">
                <a:solidFill>
                  <a:srgbClr val="000000"/>
                </a:solidFill>
                <a:latin typeface="Arial" charset="0"/>
              </a:rPr>
              <a:t>Protons  	3</a:t>
            </a:r>
          </a:p>
          <a:p>
            <a:pPr algn="l"/>
            <a:r>
              <a:rPr lang="en-US" sz="1400">
                <a:solidFill>
                  <a:srgbClr val="000000"/>
                </a:solidFill>
                <a:latin typeface="Arial" charset="0"/>
              </a:rPr>
              <a:t>Electrons	3</a:t>
            </a:r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698625" y="5473700"/>
            <a:ext cx="222250" cy="215900"/>
            <a:chOff x="2141" y="2675"/>
            <a:chExt cx="637" cy="619"/>
          </a:xfrm>
        </p:grpSpPr>
        <p:sp>
          <p:nvSpPr>
            <p:cNvPr id="31796" name="Oval 43"/>
            <p:cNvSpPr>
              <a:spLocks noChangeArrowheads="1"/>
            </p:cNvSpPr>
            <p:nvPr/>
          </p:nvSpPr>
          <p:spPr bwMode="auto">
            <a:xfrm>
              <a:off x="2303" y="2991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97" name="Oval 44"/>
            <p:cNvSpPr>
              <a:spLocks noChangeArrowheads="1"/>
            </p:cNvSpPr>
            <p:nvPr/>
          </p:nvSpPr>
          <p:spPr bwMode="auto">
            <a:xfrm>
              <a:off x="2141" y="2887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 </a:t>
              </a:r>
            </a:p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1798" name="Oval 45"/>
            <p:cNvSpPr>
              <a:spLocks noChangeArrowheads="1"/>
            </p:cNvSpPr>
            <p:nvPr/>
          </p:nvSpPr>
          <p:spPr bwMode="auto">
            <a:xfrm>
              <a:off x="2151" y="2675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99" name="Oval 46"/>
            <p:cNvSpPr>
              <a:spLocks noChangeArrowheads="1"/>
            </p:cNvSpPr>
            <p:nvPr/>
          </p:nvSpPr>
          <p:spPr bwMode="auto">
            <a:xfrm>
              <a:off x="2475" y="2893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1800">
                <a:solidFill>
                  <a:srgbClr val="000000"/>
                </a:solidFill>
                <a:latin typeface="Arial" charset="0"/>
              </a:endParaRPr>
            </a:p>
            <a:p>
              <a:pPr algn="r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</a:p>
            <a:p>
              <a:pPr algn="r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1800" name="Oval 47"/>
            <p:cNvSpPr>
              <a:spLocks noChangeArrowheads="1"/>
            </p:cNvSpPr>
            <p:nvPr/>
          </p:nvSpPr>
          <p:spPr bwMode="auto">
            <a:xfrm>
              <a:off x="2455" y="2675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801" name="Oval 48"/>
            <p:cNvSpPr>
              <a:spLocks noChangeArrowheads="1"/>
            </p:cNvSpPr>
            <p:nvPr/>
          </p:nvSpPr>
          <p:spPr bwMode="auto">
            <a:xfrm>
              <a:off x="2303" y="2739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sz="1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91185" name="Oval 49"/>
          <p:cNvSpPr>
            <a:spLocks noChangeAspect="1" noChangeArrowheads="1"/>
          </p:cNvSpPr>
          <p:nvPr/>
        </p:nvSpPr>
        <p:spPr bwMode="auto">
          <a:xfrm>
            <a:off x="5195888" y="4764088"/>
            <a:ext cx="1590675" cy="1590675"/>
          </a:xfrm>
          <a:prstGeom prst="ellipse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100000">
                <a:srgbClr val="FFCC66">
                  <a:alpha val="62000"/>
                </a:srgbClr>
              </a:gs>
            </a:gsLst>
            <a:path path="shape">
              <a:fillToRect l="50000" t="50000" r="50000" b="50000"/>
            </a:path>
          </a:gradFill>
          <a:ln w="635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186" name="Oval 50"/>
          <p:cNvSpPr>
            <a:spLocks noChangeArrowheads="1"/>
          </p:cNvSpPr>
          <p:nvPr/>
        </p:nvSpPr>
        <p:spPr bwMode="auto">
          <a:xfrm>
            <a:off x="5578475" y="5187950"/>
            <a:ext cx="795338" cy="795338"/>
          </a:xfrm>
          <a:prstGeom prst="ellipse">
            <a:avLst/>
          </a:prstGeom>
          <a:gradFill rotWithShape="1">
            <a:gsLst>
              <a:gs pos="0">
                <a:schemeClr val="bg1">
                  <a:alpha val="48000"/>
                </a:schemeClr>
              </a:gs>
              <a:gs pos="100000">
                <a:srgbClr val="FFCC66"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187" name="Freeform 51"/>
          <p:cNvSpPr>
            <a:spLocks/>
          </p:cNvSpPr>
          <p:nvPr/>
        </p:nvSpPr>
        <p:spPr bwMode="auto">
          <a:xfrm>
            <a:off x="6070600" y="4522788"/>
            <a:ext cx="1325563" cy="998537"/>
          </a:xfrm>
          <a:custGeom>
            <a:avLst/>
            <a:gdLst>
              <a:gd name="T0" fmla="*/ 0 w 835"/>
              <a:gd name="T1" fmla="*/ 629 h 629"/>
              <a:gd name="T2" fmla="*/ 590 w 835"/>
              <a:gd name="T3" fmla="*/ 0 h 629"/>
              <a:gd name="T4" fmla="*/ 835 w 835"/>
              <a:gd name="T5" fmla="*/ 461 h 629"/>
              <a:gd name="T6" fmla="*/ 0 w 835"/>
              <a:gd name="T7" fmla="*/ 629 h 629"/>
              <a:gd name="T8" fmla="*/ 0 60000 65536"/>
              <a:gd name="T9" fmla="*/ 0 60000 65536"/>
              <a:gd name="T10" fmla="*/ 0 60000 65536"/>
              <a:gd name="T11" fmla="*/ 0 60000 65536"/>
              <a:gd name="T12" fmla="*/ 0 w 835"/>
              <a:gd name="T13" fmla="*/ 0 h 629"/>
              <a:gd name="T14" fmla="*/ 835 w 835"/>
              <a:gd name="T15" fmla="*/ 629 h 6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5" h="629">
                <a:moveTo>
                  <a:pt x="0" y="629"/>
                </a:moveTo>
                <a:lnTo>
                  <a:pt x="590" y="0"/>
                </a:lnTo>
                <a:lnTo>
                  <a:pt x="835" y="461"/>
                </a:lnTo>
                <a:lnTo>
                  <a:pt x="0" y="62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>
                  <a:alpha val="39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88" name="Text Box 52"/>
          <p:cNvSpPr txBox="1">
            <a:spLocks noChangeArrowheads="1"/>
          </p:cNvSpPr>
          <p:nvPr/>
        </p:nvSpPr>
        <p:spPr bwMode="auto">
          <a:xfrm>
            <a:off x="5116513" y="4570413"/>
            <a:ext cx="676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Nucleus</a:t>
            </a:r>
          </a:p>
        </p:txBody>
      </p:sp>
      <p:sp>
        <p:nvSpPr>
          <p:cNvPr id="91189" name="Text Box 53"/>
          <p:cNvSpPr txBox="1">
            <a:spLocks noChangeArrowheads="1"/>
          </p:cNvSpPr>
          <p:nvPr/>
        </p:nvSpPr>
        <p:spPr bwMode="auto">
          <a:xfrm>
            <a:off x="5969000" y="4335463"/>
            <a:ext cx="760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Electrons</a:t>
            </a:r>
          </a:p>
        </p:txBody>
      </p:sp>
      <p:sp>
        <p:nvSpPr>
          <p:cNvPr id="91190" name="Line 54"/>
          <p:cNvSpPr>
            <a:spLocks noChangeShapeType="1"/>
          </p:cNvSpPr>
          <p:nvPr/>
        </p:nvSpPr>
        <p:spPr bwMode="auto">
          <a:xfrm>
            <a:off x="5513388" y="4767263"/>
            <a:ext cx="411162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91" name="Line 55"/>
          <p:cNvSpPr>
            <a:spLocks noChangeShapeType="1"/>
          </p:cNvSpPr>
          <p:nvPr/>
        </p:nvSpPr>
        <p:spPr bwMode="auto">
          <a:xfrm flipH="1">
            <a:off x="6016625" y="4570413"/>
            <a:ext cx="252413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192" name="Line 56"/>
          <p:cNvSpPr>
            <a:spLocks noChangeShapeType="1"/>
          </p:cNvSpPr>
          <p:nvPr/>
        </p:nvSpPr>
        <p:spPr bwMode="auto">
          <a:xfrm>
            <a:off x="6269038" y="4570413"/>
            <a:ext cx="0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7113588" y="3886200"/>
            <a:ext cx="1689100" cy="1693863"/>
            <a:chOff x="2047" y="2443"/>
            <a:chExt cx="1064" cy="1067"/>
          </a:xfrm>
        </p:grpSpPr>
        <p:sp>
          <p:nvSpPr>
            <p:cNvPr id="31791" name="Text Box 58"/>
            <p:cNvSpPr txBox="1">
              <a:spLocks noChangeArrowheads="1"/>
            </p:cNvSpPr>
            <p:nvPr/>
          </p:nvSpPr>
          <p:spPr bwMode="auto">
            <a:xfrm>
              <a:off x="2047" y="3356"/>
              <a:ext cx="4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Nucleus</a:t>
              </a:r>
            </a:p>
          </p:txBody>
        </p:sp>
        <p:sp>
          <p:nvSpPr>
            <p:cNvPr id="31792" name="Text Box 59"/>
            <p:cNvSpPr txBox="1">
              <a:spLocks noChangeArrowheads="1"/>
            </p:cNvSpPr>
            <p:nvPr/>
          </p:nvSpPr>
          <p:spPr bwMode="auto">
            <a:xfrm>
              <a:off x="2665" y="2443"/>
              <a:ext cx="4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Neutron</a:t>
              </a:r>
            </a:p>
          </p:txBody>
        </p:sp>
        <p:sp>
          <p:nvSpPr>
            <p:cNvPr id="31793" name="Text Box 60"/>
            <p:cNvSpPr txBox="1">
              <a:spLocks noChangeArrowheads="1"/>
            </p:cNvSpPr>
            <p:nvPr/>
          </p:nvSpPr>
          <p:spPr bwMode="auto">
            <a:xfrm>
              <a:off x="2737" y="3072"/>
              <a:ext cx="3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Proton</a:t>
              </a:r>
            </a:p>
          </p:txBody>
        </p:sp>
        <p:sp>
          <p:nvSpPr>
            <p:cNvPr id="31794" name="Line 61"/>
            <p:cNvSpPr>
              <a:spLocks noChangeShapeType="1"/>
            </p:cNvSpPr>
            <p:nvPr/>
          </p:nvSpPr>
          <p:spPr bwMode="auto">
            <a:xfrm flipH="1">
              <a:off x="2555" y="2564"/>
              <a:ext cx="138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95" name="Line 62"/>
            <p:cNvSpPr>
              <a:spLocks noChangeShapeType="1"/>
            </p:cNvSpPr>
            <p:nvPr/>
          </p:nvSpPr>
          <p:spPr bwMode="auto">
            <a:xfrm flipH="1">
              <a:off x="2618" y="3144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6978650" y="5734050"/>
            <a:ext cx="1208088" cy="963613"/>
            <a:chOff x="1743" y="2352"/>
            <a:chExt cx="761" cy="607"/>
          </a:xfrm>
        </p:grpSpPr>
        <p:sp>
          <p:nvSpPr>
            <p:cNvPr id="31789" name="Rectangle 64"/>
            <p:cNvSpPr>
              <a:spLocks noChangeArrowheads="1"/>
            </p:cNvSpPr>
            <p:nvPr/>
          </p:nvSpPr>
          <p:spPr bwMode="auto">
            <a:xfrm>
              <a:off x="1746" y="2352"/>
              <a:ext cx="758" cy="607"/>
            </a:xfrm>
            <a:prstGeom prst="rect">
              <a:avLst/>
            </a:prstGeom>
            <a:solidFill>
              <a:srgbClr val="FFCC66">
                <a:alpha val="23921"/>
              </a:srgbClr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90" name="Text Box 65"/>
            <p:cNvSpPr txBox="1">
              <a:spLocks noChangeArrowheads="1"/>
            </p:cNvSpPr>
            <p:nvPr/>
          </p:nvSpPr>
          <p:spPr bwMode="auto">
            <a:xfrm>
              <a:off x="1743" y="2367"/>
              <a:ext cx="6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Lithium-7</a:t>
              </a:r>
            </a:p>
          </p:txBody>
        </p:sp>
      </p:grpSp>
      <p:sp>
        <p:nvSpPr>
          <p:cNvPr id="91202" name="Text Box 66"/>
          <p:cNvSpPr txBox="1">
            <a:spLocks noChangeArrowheads="1"/>
          </p:cNvSpPr>
          <p:nvPr/>
        </p:nvSpPr>
        <p:spPr bwMode="auto">
          <a:xfrm>
            <a:off x="6989763" y="5967413"/>
            <a:ext cx="11969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  <a:latin typeface="Arial" charset="0"/>
              </a:rPr>
              <a:t>Neutrons  	4</a:t>
            </a:r>
          </a:p>
          <a:p>
            <a:pPr algn="l"/>
            <a:r>
              <a:rPr lang="en-US" sz="1400">
                <a:solidFill>
                  <a:srgbClr val="000000"/>
                </a:solidFill>
                <a:latin typeface="Arial" charset="0"/>
              </a:rPr>
              <a:t>Protons  	3</a:t>
            </a:r>
          </a:p>
          <a:p>
            <a:pPr algn="l"/>
            <a:r>
              <a:rPr lang="en-US" sz="1400">
                <a:solidFill>
                  <a:srgbClr val="000000"/>
                </a:solidFill>
                <a:latin typeface="Arial" charset="0"/>
              </a:rPr>
              <a:t>Electrons	3</a:t>
            </a:r>
          </a:p>
        </p:txBody>
      </p: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7023100" y="4289425"/>
            <a:ext cx="1138238" cy="1017588"/>
            <a:chOff x="4634" y="2702"/>
            <a:chExt cx="717" cy="641"/>
          </a:xfrm>
        </p:grpSpPr>
        <p:sp>
          <p:nvSpPr>
            <p:cNvPr id="31782" name="Oval 68"/>
            <p:cNvSpPr>
              <a:spLocks noChangeArrowheads="1"/>
            </p:cNvSpPr>
            <p:nvPr/>
          </p:nvSpPr>
          <p:spPr bwMode="auto">
            <a:xfrm>
              <a:off x="4753" y="3040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83" name="Oval 69"/>
            <p:cNvSpPr>
              <a:spLocks noChangeArrowheads="1"/>
            </p:cNvSpPr>
            <p:nvPr/>
          </p:nvSpPr>
          <p:spPr bwMode="auto">
            <a:xfrm>
              <a:off x="4634" y="2914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+  </a:t>
              </a:r>
            </a:p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1784" name="Oval 70"/>
            <p:cNvSpPr>
              <a:spLocks noChangeArrowheads="1"/>
            </p:cNvSpPr>
            <p:nvPr/>
          </p:nvSpPr>
          <p:spPr bwMode="auto">
            <a:xfrm>
              <a:off x="4644" y="2702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85" name="Oval 71"/>
            <p:cNvSpPr>
              <a:spLocks noChangeArrowheads="1"/>
            </p:cNvSpPr>
            <p:nvPr/>
          </p:nvSpPr>
          <p:spPr bwMode="auto">
            <a:xfrm>
              <a:off x="5048" y="2912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1800">
                <a:solidFill>
                  <a:srgbClr val="000000"/>
                </a:solidFill>
                <a:latin typeface="Arial" charset="0"/>
              </a:endParaRPr>
            </a:p>
            <a:p>
              <a:pPr algn="r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+</a:t>
              </a:r>
            </a:p>
            <a:p>
              <a:pPr algn="r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1786" name="Oval 72"/>
            <p:cNvSpPr>
              <a:spLocks noChangeArrowheads="1"/>
            </p:cNvSpPr>
            <p:nvPr/>
          </p:nvSpPr>
          <p:spPr bwMode="auto">
            <a:xfrm>
              <a:off x="4948" y="2702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87" name="Oval 73"/>
            <p:cNvSpPr>
              <a:spLocks noChangeArrowheads="1"/>
            </p:cNvSpPr>
            <p:nvPr/>
          </p:nvSpPr>
          <p:spPr bwMode="auto">
            <a:xfrm>
              <a:off x="4781" y="2716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+</a:t>
              </a:r>
              <a:endParaRPr lang="en-US" sz="1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88" name="Oval 74"/>
            <p:cNvSpPr>
              <a:spLocks noChangeArrowheads="1"/>
            </p:cNvSpPr>
            <p:nvPr/>
          </p:nvSpPr>
          <p:spPr bwMode="auto">
            <a:xfrm>
              <a:off x="4856" y="2941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5894388" y="5502275"/>
            <a:ext cx="234950" cy="209550"/>
            <a:chOff x="4634" y="2702"/>
            <a:chExt cx="717" cy="641"/>
          </a:xfrm>
        </p:grpSpPr>
        <p:sp>
          <p:nvSpPr>
            <p:cNvPr id="31775" name="Oval 76"/>
            <p:cNvSpPr>
              <a:spLocks noChangeArrowheads="1"/>
            </p:cNvSpPr>
            <p:nvPr/>
          </p:nvSpPr>
          <p:spPr bwMode="auto">
            <a:xfrm>
              <a:off x="4753" y="3040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6" name="Oval 77"/>
            <p:cNvSpPr>
              <a:spLocks noChangeArrowheads="1"/>
            </p:cNvSpPr>
            <p:nvPr/>
          </p:nvSpPr>
          <p:spPr bwMode="auto">
            <a:xfrm>
              <a:off x="4634" y="2914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  <a:p>
              <a:pPr algn="l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  </a:t>
              </a:r>
            </a:p>
            <a:p>
              <a:pPr algn="l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1777" name="Oval 78"/>
            <p:cNvSpPr>
              <a:spLocks noChangeArrowheads="1"/>
            </p:cNvSpPr>
            <p:nvPr/>
          </p:nvSpPr>
          <p:spPr bwMode="auto">
            <a:xfrm>
              <a:off x="4644" y="2702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78" name="Oval 79"/>
            <p:cNvSpPr>
              <a:spLocks noChangeArrowheads="1"/>
            </p:cNvSpPr>
            <p:nvPr/>
          </p:nvSpPr>
          <p:spPr bwMode="auto">
            <a:xfrm>
              <a:off x="5048" y="2912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n-US" sz="1800">
                <a:solidFill>
                  <a:srgbClr val="000000"/>
                </a:solidFill>
                <a:latin typeface="Arial" charset="0"/>
              </a:endParaRPr>
            </a:p>
            <a:p>
              <a:pPr algn="r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 </a:t>
              </a:r>
            </a:p>
            <a:p>
              <a:pPr algn="r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31779" name="Oval 80"/>
            <p:cNvSpPr>
              <a:spLocks noChangeArrowheads="1"/>
            </p:cNvSpPr>
            <p:nvPr/>
          </p:nvSpPr>
          <p:spPr bwMode="auto">
            <a:xfrm>
              <a:off x="4948" y="2702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80" name="Oval 81"/>
            <p:cNvSpPr>
              <a:spLocks noChangeArrowheads="1"/>
            </p:cNvSpPr>
            <p:nvPr/>
          </p:nvSpPr>
          <p:spPr bwMode="auto">
            <a:xfrm>
              <a:off x="4781" y="2716"/>
              <a:ext cx="303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sz="1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781" name="Oval 82"/>
            <p:cNvSpPr>
              <a:spLocks noChangeArrowheads="1"/>
            </p:cNvSpPr>
            <p:nvPr/>
          </p:nvSpPr>
          <p:spPr bwMode="auto">
            <a:xfrm>
              <a:off x="4856" y="2941"/>
              <a:ext cx="303" cy="30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DDDDD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1651 0.11343 " pathEditMode="relative" ptsTypes="AA">
                                      <p:cBhvr>
                                        <p:cTn id="65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1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1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1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9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67362E-19 L -0.16754 0.125 " pathEditMode="relative" ptsTypes="AA">
                                      <p:cBhvr>
                                        <p:cTn id="127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2" grpId="0" build="p" autoUpdateAnimBg="0"/>
      <p:bldP spid="91153" grpId="0" animBg="1"/>
      <p:bldP spid="91154" grpId="0" animBg="1"/>
      <p:bldP spid="91155" grpId="0" animBg="1"/>
      <p:bldP spid="91163" grpId="0"/>
      <p:bldP spid="91164" grpId="0"/>
      <p:bldP spid="91165" grpId="0" animBg="1"/>
      <p:bldP spid="91166" grpId="0" animBg="1"/>
      <p:bldP spid="91167" grpId="0" animBg="1"/>
      <p:bldP spid="91177" grpId="0"/>
      <p:bldP spid="91185" grpId="0" animBg="1"/>
      <p:bldP spid="91186" grpId="0" animBg="1"/>
      <p:bldP spid="91187" grpId="0" animBg="1"/>
      <p:bldP spid="91188" grpId="0"/>
      <p:bldP spid="91189" grpId="0"/>
      <p:bldP spid="91190" grpId="0" animBg="1"/>
      <p:bldP spid="91191" grpId="0" animBg="1"/>
      <p:bldP spid="91192" grpId="0" animBg="1"/>
      <p:bldP spid="912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Which isotope is real?</a:t>
            </a:r>
            <a:endParaRPr lang="en-GB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Isotopes that occur most abundantly in nature are included in the periodic table.  Such as Carbon 12 and Uranium 238. </a:t>
            </a:r>
          </a:p>
          <a:p>
            <a:r>
              <a:rPr lang="en-GB" smtClean="0"/>
              <a:t>Other examples of these atoms are not included in the periodic table such as Carbon 14 and Uranium 235.  </a:t>
            </a: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002EC32-C371-4EE3-9697-4A4278CCC838}" type="datetime1">
              <a:rPr lang="en-GB" smtClean="0"/>
              <a:pPr/>
              <a:t>03/10/2012</a:t>
            </a:fld>
            <a:endParaRPr lang="en-GB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3965575" y="1017588"/>
            <a:ext cx="4829175" cy="0"/>
          </a:xfrm>
          <a:prstGeom prst="line">
            <a:avLst/>
          </a:prstGeom>
          <a:noFill/>
          <a:ln w="317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963988" y="1557338"/>
            <a:ext cx="4829175" cy="0"/>
          </a:xfrm>
          <a:prstGeom prst="line">
            <a:avLst/>
          </a:prstGeom>
          <a:noFill/>
          <a:ln w="317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975100" y="2122488"/>
            <a:ext cx="4829175" cy="0"/>
          </a:xfrm>
          <a:prstGeom prst="line">
            <a:avLst/>
          </a:prstGeom>
          <a:noFill/>
          <a:ln w="317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3963988" y="2665413"/>
            <a:ext cx="4829175" cy="0"/>
          </a:xfrm>
          <a:prstGeom prst="line">
            <a:avLst/>
          </a:prstGeom>
          <a:noFill/>
          <a:ln w="317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3976688" y="3230563"/>
            <a:ext cx="4829175" cy="0"/>
          </a:xfrm>
          <a:prstGeom prst="line">
            <a:avLst/>
          </a:prstGeom>
          <a:noFill/>
          <a:ln w="317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3963988" y="3784600"/>
            <a:ext cx="4829175" cy="0"/>
          </a:xfrm>
          <a:prstGeom prst="line">
            <a:avLst/>
          </a:prstGeom>
          <a:noFill/>
          <a:ln w="317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3976688" y="4338638"/>
            <a:ext cx="4829175" cy="0"/>
          </a:xfrm>
          <a:prstGeom prst="line">
            <a:avLst/>
          </a:prstGeom>
          <a:noFill/>
          <a:ln w="317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3962400" y="4878388"/>
            <a:ext cx="4829175" cy="0"/>
          </a:xfrm>
          <a:prstGeom prst="line">
            <a:avLst/>
          </a:prstGeom>
          <a:noFill/>
          <a:ln w="317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3963988" y="5446713"/>
            <a:ext cx="4829175" cy="0"/>
          </a:xfrm>
          <a:prstGeom prst="line">
            <a:avLst/>
          </a:prstGeom>
          <a:noFill/>
          <a:ln w="317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5318125" y="376238"/>
            <a:ext cx="0" cy="5614987"/>
          </a:xfrm>
          <a:prstGeom prst="line">
            <a:avLst/>
          </a:prstGeom>
          <a:noFill/>
          <a:ln w="317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V="1">
            <a:off x="6719888" y="376238"/>
            <a:ext cx="0" cy="5614987"/>
          </a:xfrm>
          <a:prstGeom prst="line">
            <a:avLst/>
          </a:prstGeom>
          <a:noFill/>
          <a:ln w="317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V="1">
            <a:off x="8148638" y="374650"/>
            <a:ext cx="0" cy="5614988"/>
          </a:xfrm>
          <a:prstGeom prst="line">
            <a:avLst/>
          </a:prstGeom>
          <a:noFill/>
          <a:ln w="3175">
            <a:solidFill>
              <a:srgbClr val="EAEAEA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978275" y="385763"/>
            <a:ext cx="4841875" cy="5602287"/>
          </a:xfrm>
          <a:prstGeom prst="rect">
            <a:avLst/>
          </a:prstGeom>
          <a:solidFill>
            <a:srgbClr val="99CCFF">
              <a:alpha val="12157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103439" name="Freeform 15"/>
          <p:cNvSpPr>
            <a:spLocks/>
          </p:cNvSpPr>
          <p:nvPr/>
        </p:nvSpPr>
        <p:spPr bwMode="auto">
          <a:xfrm>
            <a:off x="3987800" y="1781175"/>
            <a:ext cx="4800600" cy="4162425"/>
          </a:xfrm>
          <a:custGeom>
            <a:avLst/>
            <a:gdLst>
              <a:gd name="T0" fmla="*/ 0 w 3024"/>
              <a:gd name="T1" fmla="*/ 2610 h 2622"/>
              <a:gd name="T2" fmla="*/ 558 w 3024"/>
              <a:gd name="T3" fmla="*/ 2610 h 2622"/>
              <a:gd name="T4" fmla="*/ 648 w 3024"/>
              <a:gd name="T5" fmla="*/ 2586 h 2622"/>
              <a:gd name="T6" fmla="*/ 696 w 3024"/>
              <a:gd name="T7" fmla="*/ 2556 h 2622"/>
              <a:gd name="T8" fmla="*/ 822 w 3024"/>
              <a:gd name="T9" fmla="*/ 60 h 2622"/>
              <a:gd name="T10" fmla="*/ 827 w 3024"/>
              <a:gd name="T11" fmla="*/ 26 h 2622"/>
              <a:gd name="T12" fmla="*/ 840 w 3024"/>
              <a:gd name="T13" fmla="*/ 0 h 2622"/>
              <a:gd name="T14" fmla="*/ 858 w 3024"/>
              <a:gd name="T15" fmla="*/ 26 h 2622"/>
              <a:gd name="T16" fmla="*/ 870 w 3024"/>
              <a:gd name="T17" fmla="*/ 53 h 2622"/>
              <a:gd name="T18" fmla="*/ 972 w 3024"/>
              <a:gd name="T19" fmla="*/ 2532 h 2622"/>
              <a:gd name="T20" fmla="*/ 990 w 3024"/>
              <a:gd name="T21" fmla="*/ 2586 h 2622"/>
              <a:gd name="T22" fmla="*/ 1032 w 3024"/>
              <a:gd name="T23" fmla="*/ 2604 h 2622"/>
              <a:gd name="T24" fmla="*/ 1098 w 3024"/>
              <a:gd name="T25" fmla="*/ 2622 h 2622"/>
              <a:gd name="T26" fmla="*/ 1710 w 3024"/>
              <a:gd name="T27" fmla="*/ 2598 h 2622"/>
              <a:gd name="T28" fmla="*/ 1950 w 3024"/>
              <a:gd name="T29" fmla="*/ 2598 h 2622"/>
              <a:gd name="T30" fmla="*/ 2244 w 3024"/>
              <a:gd name="T31" fmla="*/ 2598 h 2622"/>
              <a:gd name="T32" fmla="*/ 2472 w 3024"/>
              <a:gd name="T33" fmla="*/ 2604 h 2622"/>
              <a:gd name="T34" fmla="*/ 2520 w 3024"/>
              <a:gd name="T35" fmla="*/ 2604 h 2622"/>
              <a:gd name="T36" fmla="*/ 2544 w 3024"/>
              <a:gd name="T37" fmla="*/ 2520 h 2622"/>
              <a:gd name="T38" fmla="*/ 2610 w 3024"/>
              <a:gd name="T39" fmla="*/ 1854 h 2622"/>
              <a:gd name="T40" fmla="*/ 2619 w 3024"/>
              <a:gd name="T41" fmla="*/ 1823 h 2622"/>
              <a:gd name="T42" fmla="*/ 2640 w 3024"/>
              <a:gd name="T43" fmla="*/ 1800 h 2622"/>
              <a:gd name="T44" fmla="*/ 2654 w 3024"/>
              <a:gd name="T45" fmla="*/ 1836 h 2622"/>
              <a:gd name="T46" fmla="*/ 2664 w 3024"/>
              <a:gd name="T47" fmla="*/ 1902 h 2622"/>
              <a:gd name="T48" fmla="*/ 2700 w 3024"/>
              <a:gd name="T49" fmla="*/ 2538 h 2622"/>
              <a:gd name="T50" fmla="*/ 2712 w 3024"/>
              <a:gd name="T51" fmla="*/ 2592 h 2622"/>
              <a:gd name="T52" fmla="*/ 2766 w 3024"/>
              <a:gd name="T53" fmla="*/ 2622 h 2622"/>
              <a:gd name="T54" fmla="*/ 3024 w 3024"/>
              <a:gd name="T55" fmla="*/ 2604 h 262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24"/>
              <a:gd name="T85" fmla="*/ 0 h 2622"/>
              <a:gd name="T86" fmla="*/ 3024 w 3024"/>
              <a:gd name="T87" fmla="*/ 2622 h 262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24" h="2622">
                <a:moveTo>
                  <a:pt x="0" y="2610"/>
                </a:moveTo>
                <a:lnTo>
                  <a:pt x="558" y="2610"/>
                </a:lnTo>
                <a:lnTo>
                  <a:pt x="648" y="2586"/>
                </a:lnTo>
                <a:lnTo>
                  <a:pt x="696" y="2556"/>
                </a:lnTo>
                <a:lnTo>
                  <a:pt x="822" y="60"/>
                </a:lnTo>
                <a:lnTo>
                  <a:pt x="827" y="26"/>
                </a:lnTo>
                <a:lnTo>
                  <a:pt x="840" y="0"/>
                </a:lnTo>
                <a:lnTo>
                  <a:pt x="858" y="26"/>
                </a:lnTo>
                <a:lnTo>
                  <a:pt x="870" y="53"/>
                </a:lnTo>
                <a:lnTo>
                  <a:pt x="972" y="2532"/>
                </a:lnTo>
                <a:lnTo>
                  <a:pt x="990" y="2586"/>
                </a:lnTo>
                <a:lnTo>
                  <a:pt x="1032" y="2604"/>
                </a:lnTo>
                <a:lnTo>
                  <a:pt x="1098" y="2622"/>
                </a:lnTo>
                <a:lnTo>
                  <a:pt x="1710" y="2598"/>
                </a:lnTo>
                <a:lnTo>
                  <a:pt x="1950" y="2598"/>
                </a:lnTo>
                <a:lnTo>
                  <a:pt x="2244" y="2598"/>
                </a:lnTo>
                <a:lnTo>
                  <a:pt x="2472" y="2604"/>
                </a:lnTo>
                <a:lnTo>
                  <a:pt x="2520" y="2604"/>
                </a:lnTo>
                <a:lnTo>
                  <a:pt x="2544" y="2520"/>
                </a:lnTo>
                <a:lnTo>
                  <a:pt x="2610" y="1854"/>
                </a:lnTo>
                <a:lnTo>
                  <a:pt x="2619" y="1823"/>
                </a:lnTo>
                <a:lnTo>
                  <a:pt x="2640" y="1800"/>
                </a:lnTo>
                <a:lnTo>
                  <a:pt x="2654" y="1836"/>
                </a:lnTo>
                <a:lnTo>
                  <a:pt x="2664" y="1902"/>
                </a:lnTo>
                <a:lnTo>
                  <a:pt x="2700" y="2538"/>
                </a:lnTo>
                <a:lnTo>
                  <a:pt x="2712" y="2592"/>
                </a:lnTo>
                <a:lnTo>
                  <a:pt x="2766" y="2622"/>
                </a:lnTo>
                <a:lnTo>
                  <a:pt x="3024" y="2604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3306763" y="220663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100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3444875" y="7969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90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3446463" y="13509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80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444875" y="19177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70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3444875" y="24590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60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3446463" y="30257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50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3444875" y="356711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40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3444875" y="41322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30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3444875" y="46736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20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3444875" y="52403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10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3584575" y="57943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0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3729038" y="60277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34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5094288" y="60229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35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6510338" y="601345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36</a:t>
            </a: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7939088" y="601345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37</a:t>
            </a: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 rot="-5400000">
            <a:off x="2104231" y="3250407"/>
            <a:ext cx="184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Abundance</a:t>
            </a:r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5703888" y="6362700"/>
            <a:ext cx="94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Mass</a:t>
            </a:r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5214938" y="6619875"/>
            <a:ext cx="528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 rot="-5400000">
            <a:off x="2791619" y="2278857"/>
            <a:ext cx="528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3459" name="Text Box 35"/>
          <p:cNvSpPr txBox="1">
            <a:spLocks noChangeArrowheads="1"/>
          </p:cNvSpPr>
          <p:nvPr/>
        </p:nvSpPr>
        <p:spPr bwMode="auto">
          <a:xfrm>
            <a:off x="4192588" y="549275"/>
            <a:ext cx="4572000" cy="461963"/>
          </a:xfrm>
          <a:prstGeom prst="rect">
            <a:avLst/>
          </a:prstGeom>
          <a:solidFill>
            <a:srgbClr val="EAEAEA"/>
          </a:solidFill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Mass spectrum of chlorine.  Elemental chlorine (Cl</a:t>
            </a:r>
            <a:r>
              <a:rPr lang="en-US" sz="1200" baseline="-25000">
                <a:solidFill>
                  <a:schemeClr val="tx1"/>
                </a:solidFill>
              </a:rPr>
              <a:t>2</a:t>
            </a:r>
            <a:r>
              <a:rPr lang="en-US" sz="1200">
                <a:solidFill>
                  <a:schemeClr val="tx1"/>
                </a:solidFill>
              </a:rPr>
              <a:t>) contains </a:t>
            </a:r>
          </a:p>
          <a:p>
            <a:r>
              <a:rPr lang="en-US" sz="1200">
                <a:solidFill>
                  <a:schemeClr val="tx1"/>
                </a:solidFill>
              </a:rPr>
              <a:t>only two isotopes:  34.97 amu (75.53%) and 36.97 (24.47%)</a:t>
            </a:r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4987925" y="13335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Cl-35</a:t>
            </a:r>
          </a:p>
        </p:txBody>
      </p:sp>
      <p:sp>
        <p:nvSpPr>
          <p:cNvPr id="103464" name="Text Box 40"/>
          <p:cNvSpPr txBox="1">
            <a:spLocks noChangeArrowheads="1"/>
          </p:cNvSpPr>
          <p:nvPr/>
        </p:nvSpPr>
        <p:spPr bwMode="auto">
          <a:xfrm>
            <a:off x="7826375" y="4187825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Cl-37</a:t>
            </a:r>
          </a:p>
        </p:txBody>
      </p:sp>
      <p:sp>
        <p:nvSpPr>
          <p:cNvPr id="33830" name="TextBox 45"/>
          <p:cNvSpPr txBox="1">
            <a:spLocks noChangeArrowheads="1"/>
          </p:cNvSpPr>
          <p:nvPr/>
        </p:nvSpPr>
        <p:spPr bwMode="auto">
          <a:xfrm>
            <a:off x="179388" y="404813"/>
            <a:ext cx="27368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Which isotope of Chlorine is included in the Periodic Table?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9" grpId="0" animBg="1"/>
      <p:bldP spid="103459" grpId="0" animBg="1"/>
      <p:bldP spid="1034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Isotopes</a:t>
            </a:r>
            <a:endParaRPr lang="en-GB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Most isotopes are unstable and are therefore radioactive.  </a:t>
            </a:r>
          </a:p>
          <a:p>
            <a:endParaRPr lang="en-GB" smtClean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AA0D9D7-F5D3-40D8-9D8D-C275C491653E}" type="datetime1">
              <a:rPr lang="en-GB" smtClean="0"/>
              <a:pPr/>
              <a:t>03/10/2012</a:t>
            </a:fld>
            <a:endParaRPr lang="en-GB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D249B37-C4C4-41B2-9CF7-1081D0007F93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y-GB" smtClean="0"/>
              <a:t>Introduction to Radioactivity</a:t>
            </a:r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02100" y="3340100"/>
            <a:ext cx="990600" cy="1066800"/>
            <a:chOff x="1536" y="1344"/>
            <a:chExt cx="624" cy="672"/>
          </a:xfrm>
        </p:grpSpPr>
        <p:sp>
          <p:nvSpPr>
            <p:cNvPr id="158724" name="Oval 4"/>
            <p:cNvSpPr>
              <a:spLocks noChangeArrowheads="1"/>
            </p:cNvSpPr>
            <p:nvPr/>
          </p:nvSpPr>
          <p:spPr bwMode="auto">
            <a:xfrm>
              <a:off x="1776" y="134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5852" name="Oval 5"/>
            <p:cNvSpPr>
              <a:spLocks noChangeArrowheads="1"/>
            </p:cNvSpPr>
            <p:nvPr/>
          </p:nvSpPr>
          <p:spPr bwMode="auto">
            <a:xfrm>
              <a:off x="1536" y="144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Oval 6"/>
            <p:cNvSpPr>
              <a:spLocks noChangeArrowheads="1"/>
            </p:cNvSpPr>
            <p:nvPr/>
          </p:nvSpPr>
          <p:spPr bwMode="auto">
            <a:xfrm>
              <a:off x="1824" y="1584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27" name="Oval 7"/>
            <p:cNvSpPr>
              <a:spLocks noChangeArrowheads="1"/>
            </p:cNvSpPr>
            <p:nvPr/>
          </p:nvSpPr>
          <p:spPr bwMode="auto">
            <a:xfrm>
              <a:off x="1536" y="168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35845" name="Oval 8"/>
          <p:cNvSpPr>
            <a:spLocks noChangeArrowheads="1"/>
          </p:cNvSpPr>
          <p:nvPr/>
        </p:nvSpPr>
        <p:spPr bwMode="auto">
          <a:xfrm>
            <a:off x="1054100" y="2578100"/>
            <a:ext cx="7162800" cy="25908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9" name="Oval 9"/>
          <p:cNvSpPr>
            <a:spLocks noChangeArrowheads="1"/>
          </p:cNvSpPr>
          <p:nvPr/>
        </p:nvSpPr>
        <p:spPr bwMode="auto">
          <a:xfrm>
            <a:off x="4427538" y="5084763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30" name="Oval 10"/>
          <p:cNvSpPr>
            <a:spLocks noChangeArrowheads="1"/>
          </p:cNvSpPr>
          <p:nvPr/>
        </p:nvSpPr>
        <p:spPr bwMode="auto">
          <a:xfrm>
            <a:off x="4500563" y="2420938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11"/>
          <p:cNvSpPr txBox="1">
            <a:spLocks noChangeArrowheads="1"/>
          </p:cNvSpPr>
          <p:nvPr/>
        </p:nvSpPr>
        <p:spPr bwMode="auto">
          <a:xfrm>
            <a:off x="0" y="836613"/>
            <a:ext cx="9144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y-GB">
                <a:solidFill>
                  <a:srgbClr val="99FFCC"/>
                </a:solidFill>
              </a:rPr>
              <a:t>Some substances are classed as “radioactive” – this means that they are unstable and continuously give out radiation:</a:t>
            </a:r>
            <a:endParaRPr lang="en-US">
              <a:solidFill>
                <a:srgbClr val="99FFCC"/>
              </a:solidFill>
            </a:endParaRPr>
          </a:p>
        </p:txBody>
      </p:sp>
      <p:sp>
        <p:nvSpPr>
          <p:cNvPr id="158732" name="AutoShape 12"/>
          <p:cNvSpPr>
            <a:spLocks noChangeArrowheads="1"/>
          </p:cNvSpPr>
          <p:nvPr/>
        </p:nvSpPr>
        <p:spPr bwMode="auto">
          <a:xfrm>
            <a:off x="3635375" y="3284538"/>
            <a:ext cx="2232025" cy="1081087"/>
          </a:xfrm>
          <a:prstGeom prst="irregularSeal1">
            <a:avLst/>
          </a:prstGeom>
          <a:gradFill rotWithShape="1">
            <a:gsLst>
              <a:gs pos="0">
                <a:srgbClr val="CC00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cy-GB">
                <a:solidFill>
                  <a:schemeClr val="tx1"/>
                </a:solidFill>
              </a:rPr>
              <a:t>Radiation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0" y="5661025"/>
            <a:ext cx="91440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y-GB">
                <a:solidFill>
                  <a:srgbClr val="CCCCFF"/>
                </a:solidFill>
              </a:rPr>
              <a:t>The nucleus is more stable after emitting some radiation – this is called “radioactice decay” and the activity is measured in “Becquerels (Bq)”.</a:t>
            </a:r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4617E-6 C 0.21493 -4.84617E-6 0.38993 0.08467 0.38993 0.18876 C 0.38993 0.29263 0.21493 0.37775 1.66667E-6 0.37775 C -0.21493 0.37775 -0.38976 0.29263 -0.38976 0.18876 C -0.38976 0.08467 -0.21493 -4.84617E-6 1.66667E-6 -4.84617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1906E-6 C -0.21476 -1.21906E-6 -0.38993 -0.08674 -0.38993 -0.19408 C -0.38993 -0.30095 -0.21476 -0.38816 1.66667E-6 -0.38816 C 0.2151 -0.38816 0.38976 -0.30095 0.38976 -0.19408 C 0.38976 -0.08674 0.2151 -1.21906E-6 1.66667E-6 -1.21906E-6 Z " pathEditMode="relative" rAng="10800000" ptsTypes="fffff">
                                      <p:cBhvr>
                                        <p:cTn id="8" dur="20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82905E-6 C -0.00868 -0.00532 -0.01892 -0.00717 -0.0283 -0.01087 C -0.02882 -0.01133 -0.03507 -0.01642 -0.0342 -0.01874 C -0.03351 -0.02059 -0.03108 -0.01989 -0.02951 -0.02036 C -0.00937 -0.01689 0.06146 -0.01966 0.00938 -0.01573 C -0.0026 -0.01342 -0.01389 -0.00948 -0.02604 -0.00786 C -0.01146 -0.00139 0.01163 -0.00972 0.02691 -0.01411 C 0.0309 -0.01365 0.03524 -0.0148 0.03872 -0.01249 C 0.04236 -0.01018 0.03524 -0.00694 0.03177 -0.00625 C 0.02708 -0.00555 0.02222 -0.00486 0.01754 -0.00463 C 0.00347 -0.00393 -0.01076 -0.00347 -0.02483 -0.00301 C -0.01007 0.01272 0.00816 0.0229 0.02691 0.0266 C 0.03663 0.03192 0.02899 0.02845 0.04115 0.03146 C 0.04462 0.03238 0.05174 0.03447 0.05174 0.03447 C 0.06024 0.04233 0.07135 0.04002 0.03872 0.03771 C 0.02639 0.03424 0.01493 0.03146 0.00226 0.02984 C -0.00712 0.02568 -0.00243 0.02706 -0.0118 0.02521 C -0.02153 0.02082 -0.00781 0.01735 -0.00486 0.01573 C 0.00035 0.01018 0.00729 0.00486 0.01163 -0.00162 C 0.01424 -0.00555 0.01649 -0.00995 0.01875 -0.01411 C 0.01962 -0.01573 0.02118 -0.01874 0.02118 -0.01874 C 0.01997 -0.0192 0.01858 -0.02128 0.01754 -0.02036 C 0.01181 -0.01596 0.00799 -0.00671 0.00226 -0.00162 C -0.00347 0.01064 -0.01424 0.01874 -0.02361 0.02521 C -0.02483 0.01874 -0.02621 0.01295 -0.02708 0.00625 C -0.02639 -0.00555 -0.02708 -0.01272 -0.0224 -0.02198 C -0.02361 -0.01365 -0.0243 -0.00486 -0.02604 0.00324 C -0.02743 0.00925 -0.0309 0.0148 -0.03299 0.02036 C -0.03507 0.00972 -0.03663 -0.00023 -0.04132 -0.00948 C -0.04514 -0.02545 -0.04792 -0.02082 -0.04132 -0.0266 C -0.02778 -0.02244 -0.03524 -0.02568 -0.0224 -0.01712 C -0.02083 -0.01596 -0.01771 -0.01411 -0.01771 -0.01411 C -0.00972 -0.00347 0.00035 0.0037 0.00816 0.01411 C 0.0132 0.02082 0.01719 0.02845 0.02118 0.03609 C 0.02222 0.03794 0.01858 0.03308 0.01754 0.03146 C 0.01493 0.02706 0.01424 0.02267 0.01285 0.01735 C 0.01059 0.00023 0.01076 2.82905E-6 0.01163 -0.02198 C 0.01615 -0.01434 0.01875 -0.00763 0.02118 0.00162 C 0.0217 0.01365 0.0184 0.03146 0.02587 0.02984 C 0.0309 0.02868 0.03785 0.01596 0.04115 0.0111 C 0.0434 0.00786 0.04497 0.00301 0.04809 0.00162 C 0.04931 0.00116 0.05174 -0.00162 0.05174 2.82905E-6 C 0.05174 0.00185 0.04931 0.00208 0.04809 0.00324 C 0.03438 0.00069 0.02031 0.00069 0.00695 -0.00463 C 0.00556 -0.00509 -0.00417 -0.01203 -0.00712 -0.01411 C -0.00868 -0.01504 -0.0118 -0.01712 -0.0118 -0.01712 C -0.0092 -0.0273 0.00295 -0.0303 0.00938 -0.03609 C 0.00695 -0.02822 0.00295 -0.01874 -0.00243 -0.01411 C -0.00417 -0.0074 -0.00677 -0.0037 -0.0118 -0.00162 C -0.01528 0.0044 -0.01927 0.00948 -0.0224 0.01573 C -0.02569 0.00347 -0.01753 -0.00509 -0.01059 -0.01087 C -0.00885 -0.01226 -0.00729 -0.01388 -0.0059 -0.01573 C -0.00451 -0.01758 -0.00399 -0.02036 -0.00243 -0.02198 C 0.00295 -0.02753 0.02049 -0.04279 0.02691 -0.04534 C 0.03125 -0.04927 0.03368 -0.05089 0.03872 -0.04858 C 0.0382 -0.04464 0.03611 -0.02336 0.03281 -0.01712 C 0.03056 -0.01295 0.02743 -0.00995 0.02465 -0.00625 C 0.02083 -0.00116 0.01788 0.00601 0.01406 0.0111 C 0.01007 0.01642 0.0059 0.02059 0.00226 0.0266 C 0.00139 0.02799 -0.00121 0.0303 -2.77778E-6 0.03146 C 0.00156 0.03285 0.00382 0.0303 0.00573 0.02984 C 0.01163 0.02429 0.01649 0.01712 0.02222 0.0111 C 0.03004 0.00301 0.03906 -0.00301 0.04705 -0.01087 C 0.04826 -0.01041 0.05035 -0.0111 0.05052 -0.00948 C 0.05052 -0.00902 0.0467 0.00093 0.04583 0.00162 C 0.04445 0.00278 0.04271 0.00278 0.04115 0.00324 C 0.02205 0.00162 0.01094 0.00046 -0.0059 -0.01087 C -0.00781 -0.01226 -0.0368 -0.0273 -0.02118 -0.02198 C -0.01528 -0.01804 -0.00972 -0.01295 -0.00365 -0.00948 C 0.00451 -0.00463 0.01406 -0.00208 0.02222 0.00324 C 0.03021 0.00833 0.0375 0.01457 0.04583 0.01874 C 0.04705 0.02036 0.04965 0.02151 0.04931 0.02359 C 0.04896 0.02568 0.04618 0.02521 0.04462 0.02521 C 0.04184 0.02521 0.03924 0.02406 0.03646 0.02359 C 0.02049 0.01434 0.00521 0.00347 -0.01059 -0.00625 C -0.0118 -0.00694 -0.0184 -0.01365 -0.01892 -0.01411 C -0.02135 -0.01712 -0.02604 -0.02359 -0.02604 -0.02359 C -0.02621 -0.01966 -0.02951 0.00925 -0.02708 0.01874 C -0.02344 0.01388 -0.02205 0.00902 -0.01892 0.00324 C -0.01389 -0.01619 -0.0033 -0.02915 0.00573 -0.04534 C 0.00729 -0.05182 0.00903 -0.05575 0.01406 -0.05806 C 0.01372 -0.05274 0.01372 -0.04742 0.01285 -0.04233 C 0.0125 -0.04048 0.01111 -0.03932 0.01059 -0.03771 C 0.00764 -0.02961 0.00521 -0.02082 0.00226 -0.01249 C -0.00035 -0.00532 -0.00312 0.00625 -0.00833 0.0111 C -0.01337 0.02521 -0.00903 0.01272 -0.00712 0.00948 C -0.00469 0.00555 -0.00069 0.00301 0.00104 -0.00162 C 0.00191 -0.0037 0.00243 -0.00601 0.00347 -0.00786 C 0.01146 -0.02267 0.02205 -0.03308 0.03403 -0.04071 C 0.03889 -0.03424 0.04063 -0.03053 0.04236 -0.02198 C 0.04097 0.00301 0.04271 0.00093 0.02813 0.0111 C 0.02188 0.01064 0.01563 0.01087 0.00938 0.00948 C 0.0026 0.00786 -0.00278 0.00069 -0.00955 -0.00162 C -0.01337 -0.00486 -0.01701 -0.0074 -0.02118 -0.00948 C -0.02274 -0.0111 -0.02604 -0.01157 -0.02604 -0.01411 C -0.02604 -0.01642 -0.02274 -0.01342 -0.02118 -0.01249 C -0.0158 -0.00925 -0.01146 -0.00486 -0.00712 2.82905E-6 C -0.00052 0.0074 -0.00469 0.00208 0.00226 0.00786 C 0.00799 0.01272 0.01233 0.02036 0.01875 0.02359 C 0.0217 0.02521 0.025 0.02545 0.02813 0.0266 C 0.04688 0.04603 0.00174 0.03053 -0.00955 0.0266 C -0.00451 0.02475 -0.00069 0.02868 0.00469 0.02984 C 0.01059 0.03493 0.01649 0.03493 0.02344 0.03609 C 0.02483 0.03678 0.03663 0.04303 0.03524 0.03609 C 0.03333 0.02637 0.02604 0.02799 0.02118 0.02521 C 0.01875 0.02383 0.01632 0.02221 0.01406 0.02036 C 0.01233 0.01897 0.01111 0.01689 0.00938 0.01573 C 0.00035 0.00972 -0.0099 0.00601 -0.01771 -0.00301 C -0.0224 -0.00856 -0.02344 -0.0148 -0.02604 -0.02198 C -0.02674 -0.02359 -0.02951 -0.02568 -0.0283 -0.0266 C -0.02726 -0.02753 -0.01545 -0.02198 -0.01545 -0.02198 C -0.00486 -0.01249 0.00538 -0.00532 0.01754 2.82905E-6 C 0.02205 0.00578 0.02691 0.00833 0.03281 0.0111 C 0.03125 0.00902 0.02986 0.00671 0.02813 0.00463 C 0.02587 0.00185 0.02326 -0.00023 0.02118 -0.00301 C 0.01424 -0.01226 0.00816 -0.02406 -2.77778E-6 -0.03123 C -0.00087 -0.03285 -0.00382 -0.03701 -0.00243 -0.03609 C 0.00243 -0.03308 0.00208 -0.02845 0.00469 -0.02359 C 0.01129 -0.01087 0.01806 -0.00046 0.02222 0.01411 C 0.02188 0.02036 0.02326 0.0273 0.02118 0.03285 C 0.02031 0.03516 0.01858 0.02892 0.01754 0.0266 C 0.01667 0.02475 0.01632 0.02221 0.01528 0.02036 C 0.01233 0.01573 0.00851 0.01249 0.00573 0.00786 C -0.00469 -0.00948 -0.01302 -0.02822 -0.02483 -0.04395 C -0.0224 -0.02429 -0.01493 -0.00648 -0.00833 0.0111 C -0.00503 0.02012 -0.00312 0.02984 0.00469 0.03285 C 0.00434 0.02498 0.00451 0.01712 0.00347 0.00948 C 0.00243 0.00185 -0.00121 0.00254 -0.00121 -0.00948 " pathEditMode="relative" ptsTypes="fffffffffffffffffffffffffffffffffffffffffffffffffffff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434 -0.1994 " pathEditMode="relative" ptsTypes="AA">
                                      <p:cBhvr>
                                        <p:cTn id="18" dur="20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98358E-6 C -0.01112 -0.00323 -0.0007 0.0007 0.00121 -0.003 C 0.00208 -0.00462 -0.00105 -0.00508 -0.00226 -0.00624 C -0.00122 -0.0067 0.00364 -0.00948 0.00468 -0.00624 C 0.00572 -0.003 0.00069 0.00602 0.0059 -0.00462 C 0.00434 0.00301 0.00225 0.00556 -0.00348 0.00787 C -0.00348 0.00787 -0.00018 -0.00138 -0.00348 -0.00138 C -0.00504 -0.00138 -0.00573 0.00163 -0.00695 0.00324 C -0.00851 0.00278 -0.01112 0.00371 -0.01181 0.00163 C -0.01233 6.98358E-6 -0.00938 6.98358E-6 -0.00816 6.98358E-6 C -0.0066 6.98358E-6 0.00052 0.00255 0.00243 0.00324 C 0.00364 0.00486 0.00434 0.00787 0.0059 0.00787 C 0.00729 0.00787 0.00468 0.0044 0.00364 0.00324 C 0.00225 0.00163 0.00034 0.00116 -0.00122 6.98358E-6 C 2.77778E-6 -0.00046 0.00243 -0.003 0.00243 -0.00138 C 0.00243 0.00047 0.00017 0.00209 -0.00122 0.00163 C -0.00261 0.00116 -0.00278 -0.00138 -0.00348 -0.003 C -0.00313 -0.00462 -0.00278 -0.00624 -0.00226 -0.00763 C -0.00157 -0.00925 -0.00053 -0.0141 2.77778E-6 -0.01249 C 0.00086 -0.00994 -0.00018 -0.00693 -0.00122 -0.00462 C -0.00296 -0.00092 -0.0066 0.00024 -0.00938 0.00163 C -0.00903 6.98358E-6 -0.00886 -0.00161 -0.00816 -0.003 C -0.0073 -0.00439 -0.00365 -0.00485 -0.00469 -0.00624 C -0.00504 -0.0067 -0.01198 -0.00346 -0.01285 -0.003 C -0.01441 -0.00346 -0.01685 -0.00277 -0.01754 -0.00462 C -0.01875 -0.00763 -0.00938 -0.01434 -0.00816 -0.01549 C -0.00782 -0.0104 -0.00903 -0.00439 -0.00695 6.98358E-6 C -0.00608 0.00186 -0.00382 -0.00184 -0.00226 -0.003 C 0.00416 -0.00809 -0.00191 -0.00508 0.00468 -0.00763 C 0.00312 -0.00439 -0.00348 0.00579 0.00468 -0.00138 C 0.00468 -0.00138 0.01128 0.00625 0.01059 0.00787 C 0.01006 0.00926 0.00833 0.00695 0.00711 0.00647 C 0.0059 0.00602 0.00486 0.00533 0.00364 0.00486 C 0.00277 0.00647 0.00225 0.00833 0.00121 0.00949 C 0.00017 0.01042 -0.00174 0.0125 -0.00226 0.01111 C -0.00278 0.00972 0.00052 -0.00416 -0.00226 0.00787 C -0.00382 0.00741 -0.00539 0.00695 -0.00695 0.00647 C -0.00834 0.00602 -0.00469 0.00394 -0.00348 0.00324 C -0.00209 0.00232 -0.00035 0.00209 0.00121 0.00163 C -0.00053 0.00833 -0.0033 0.01042 -0.00816 0.01273 C -0.00695 0.01065 -0.00469 0.00647 -0.00469 0.00647 C -0.00625 0.00602 -0.00869 0.00695 -0.00938 0.00486 C -0.01025 0.00186 -0.01042 -0.00323 -0.00816 -0.00462 C -0.00452 -0.0067 -0.00035 -0.00346 0.00364 -0.003 C 0.00399 -0.00138 0.0052 0.00024 0.00468 0.00163 C 0.00416 0.00301 0.00121 0.00486 0.00121 0.00324 C 0.00121 0.00139 0.00347 0.00116 0.00468 6.98358E-6 C 0.00173 0.00647 0.00329 0.00647 2.77778E-6 6.98358E-6 Z " pathEditMode="relative" ptsTypes="ffffffffffffffffffffffffffffffffffffffffffffffff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15313E-7 C 0.21476 6.15313E-7 0.38993 0.08559 0.38993 0.19107 C 0.38993 0.29632 0.21476 0.38214 5.55556E-7 0.38214 C -0.21493 0.38214 -0.38976 0.29632 -0.38976 0.19107 C -0.38976 0.08559 -0.21493 6.15313E-7 5.55556E-7 6.15313E-7 Z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46634E-7 C -0.21059 8.46634E-7 -0.38212 -0.08582 -0.38212 -0.1913 C -0.38212 -0.29679 -0.21059 -0.38284 8.33333E-7 -0.38284 C 0.21059 -0.38284 0.38177 -0.29679 0.38177 -0.1913 C 0.38177 -0.08582 0.21059 8.46634E-7 8.33333E-7 8.46634E-7 Z " pathEditMode="relative" rAng="10800000" ptsTypes="fffff">
                                      <p:cBhvr>
                                        <p:cTn id="25" dur="2000" fill="hold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9" grpId="0" animBg="1"/>
      <p:bldP spid="158729" grpId="1" animBg="1"/>
      <p:bldP spid="158730" grpId="0" animBg="1"/>
      <p:bldP spid="158730" grpId="1" animBg="1"/>
      <p:bldP spid="158732" grpId="0" animBg="1"/>
      <p:bldP spid="158732" grpId="1" animBg="1"/>
      <p:bldP spid="1587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166FBBE-34A5-4278-BF36-AB4748E7F060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5588" y="-458788"/>
            <a:ext cx="7772400" cy="1470026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Types of Radioactivity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5003800" y="765175"/>
            <a:ext cx="4537075" cy="1917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b="1">
                <a:effectLst>
                  <a:outerShdw blurRad="38100" dist="38100" dir="2700000" algn="tl">
                    <a:srgbClr val="808080"/>
                  </a:outerShdw>
                </a:effectLst>
              </a:rPr>
              <a:t>Connector</a:t>
            </a:r>
          </a:p>
          <a:p>
            <a:pPr algn="l">
              <a:defRPr/>
            </a:pPr>
            <a:r>
              <a:rPr lang="en-GB" b="1">
                <a:effectLst>
                  <a:outerShdw blurRad="38100" dist="38100" dir="2700000" algn="tl">
                    <a:srgbClr val="808080"/>
                  </a:outerShdw>
                </a:effectLst>
              </a:rPr>
              <a:t>Do a quick mind map on everything you know about radiation and radioactivity.  Use Key words.</a:t>
            </a:r>
          </a:p>
        </p:txBody>
      </p:sp>
      <p:pic>
        <p:nvPicPr>
          <p:cNvPr id="17414" name="Picture 14" descr="Radioactive"/>
          <p:cNvPicPr>
            <a:picLocks noChangeAspect="1" noChangeArrowheads="1"/>
          </p:cNvPicPr>
          <p:nvPr/>
        </p:nvPicPr>
        <p:blipFill>
          <a:blip r:embed="rId3" cstate="print"/>
          <a:srcRect l="2667" t="4924" r="8392" b="11635"/>
          <a:stretch>
            <a:fillRect/>
          </a:stretch>
        </p:blipFill>
        <p:spPr bwMode="auto">
          <a:xfrm>
            <a:off x="323850" y="3573463"/>
            <a:ext cx="38893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6" descr="radioactive-homer-simps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852738"/>
            <a:ext cx="46085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8" descr="chfa_04_img07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692150"/>
            <a:ext cx="3779837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9"/>
          <p:cNvSpPr>
            <a:spLocks noChangeArrowheads="1"/>
          </p:cNvSpPr>
          <p:nvPr/>
        </p:nvSpPr>
        <p:spPr bwMode="auto">
          <a:xfrm>
            <a:off x="0" y="6237288"/>
            <a:ext cx="9140825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Key Words:  Ionising, Penetrating, Cancerous, Electromagnetic, Atomic, Nucleus, Proton, Neutron, Electron, Alpha, Beta, Gamma,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F3AEA5B-F7CC-4447-9C23-9603A9576C42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Why is Radiation Dangerous?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376D6A3-A42E-44C8-ADE4-0825FC899DF9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Ionisation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0" y="7651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>
                <a:solidFill>
                  <a:srgbClr val="CCCCFF"/>
                </a:solidFill>
              </a:rPr>
              <a:t>Radiation is dangerous because it “ionises” atoms – in other words, it turns them into ions by “knocking off” electrons:</a:t>
            </a:r>
          </a:p>
        </p:txBody>
      </p:sp>
      <p:grpSp>
        <p:nvGrpSpPr>
          <p:cNvPr id="37893" name="Group 4"/>
          <p:cNvGrpSpPr>
            <a:grpSpLocks/>
          </p:cNvGrpSpPr>
          <p:nvPr/>
        </p:nvGrpSpPr>
        <p:grpSpPr bwMode="auto">
          <a:xfrm>
            <a:off x="4140200" y="3644900"/>
            <a:ext cx="990600" cy="1066800"/>
            <a:chOff x="1536" y="1344"/>
            <a:chExt cx="624" cy="672"/>
          </a:xfrm>
        </p:grpSpPr>
        <p:sp>
          <p:nvSpPr>
            <p:cNvPr id="191493" name="Oval 5"/>
            <p:cNvSpPr>
              <a:spLocks noChangeArrowheads="1"/>
            </p:cNvSpPr>
            <p:nvPr/>
          </p:nvSpPr>
          <p:spPr bwMode="auto">
            <a:xfrm>
              <a:off x="1776" y="134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7904" name="Oval 6"/>
            <p:cNvSpPr>
              <a:spLocks noChangeArrowheads="1"/>
            </p:cNvSpPr>
            <p:nvPr/>
          </p:nvSpPr>
          <p:spPr bwMode="auto">
            <a:xfrm>
              <a:off x="1536" y="144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Oval 7"/>
            <p:cNvSpPr>
              <a:spLocks noChangeArrowheads="1"/>
            </p:cNvSpPr>
            <p:nvPr/>
          </p:nvSpPr>
          <p:spPr bwMode="auto">
            <a:xfrm>
              <a:off x="1824" y="1584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496" name="Oval 8"/>
            <p:cNvSpPr>
              <a:spLocks noChangeArrowheads="1"/>
            </p:cNvSpPr>
            <p:nvPr/>
          </p:nvSpPr>
          <p:spPr bwMode="auto">
            <a:xfrm>
              <a:off x="1536" y="168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37894" name="Oval 9"/>
          <p:cNvSpPr>
            <a:spLocks noChangeArrowheads="1"/>
          </p:cNvSpPr>
          <p:nvPr/>
        </p:nvSpPr>
        <p:spPr bwMode="auto">
          <a:xfrm>
            <a:off x="1092200" y="2882900"/>
            <a:ext cx="7162800" cy="25908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498" name="Oval 10"/>
          <p:cNvSpPr>
            <a:spLocks noChangeArrowheads="1"/>
          </p:cNvSpPr>
          <p:nvPr/>
        </p:nvSpPr>
        <p:spPr bwMode="auto">
          <a:xfrm>
            <a:off x="4465638" y="5389563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499" name="Oval 11"/>
          <p:cNvSpPr>
            <a:spLocks noChangeArrowheads="1"/>
          </p:cNvSpPr>
          <p:nvPr/>
        </p:nvSpPr>
        <p:spPr bwMode="auto">
          <a:xfrm>
            <a:off x="4538663" y="2725738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-601663" y="2565400"/>
            <a:ext cx="601663" cy="492125"/>
            <a:chOff x="1875" y="1133"/>
            <a:chExt cx="379" cy="310"/>
          </a:xfrm>
        </p:grpSpPr>
        <p:sp>
          <p:nvSpPr>
            <p:cNvPr id="37899" name="Oval 13"/>
            <p:cNvSpPr>
              <a:spLocks noChangeArrowheads="1"/>
            </p:cNvSpPr>
            <p:nvPr/>
          </p:nvSpPr>
          <p:spPr bwMode="auto">
            <a:xfrm>
              <a:off x="1875" y="1133"/>
              <a:ext cx="190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14"/>
            <p:cNvSpPr>
              <a:spLocks noChangeArrowheads="1"/>
            </p:cNvSpPr>
            <p:nvPr/>
          </p:nvSpPr>
          <p:spPr bwMode="auto">
            <a:xfrm>
              <a:off x="2064" y="1253"/>
              <a:ext cx="190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3" name="Oval 15"/>
            <p:cNvSpPr>
              <a:spLocks noChangeArrowheads="1"/>
            </p:cNvSpPr>
            <p:nvPr/>
          </p:nvSpPr>
          <p:spPr bwMode="auto">
            <a:xfrm>
              <a:off x="2018" y="1162"/>
              <a:ext cx="189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1504" name="Oval 16"/>
            <p:cNvSpPr>
              <a:spLocks noChangeArrowheads="1"/>
            </p:cNvSpPr>
            <p:nvPr/>
          </p:nvSpPr>
          <p:spPr bwMode="auto">
            <a:xfrm>
              <a:off x="1951" y="1247"/>
              <a:ext cx="190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0" y="5670550"/>
            <a:ext cx="91440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y-GB">
                <a:solidFill>
                  <a:srgbClr val="CCCCFF"/>
                </a:solidFill>
              </a:rPr>
              <a:t>Alpha radiation is the most ionising (basically, because it’s the biggest).  Ionisation causes cells in living tissue to mutate, usually causing cancer.</a:t>
            </a:r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4617E-6 C 0.21493 -4.84617E-6 0.38993 0.08467 0.38993 0.18876 C 0.38993 0.29263 0.21493 0.37775 1.66667E-6 0.37775 C -0.21493 0.37775 -0.38976 0.29263 -0.38976 0.18876 C -0.38976 0.08467 -0.21493 -4.84617E-6 1.66667E-6 -4.84617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1906E-6 C -0.21476 -1.21906E-6 -0.38993 -0.08674 -0.38993 -0.19408 C -0.38993 -0.30095 -0.21476 -0.38816 1.66667E-6 -0.38816 C 0.2151 -0.38816 0.38976 -0.30095 0.38976 -0.19408 C 0.38976 -0.08674 0.2151 -1.21906E-6 1.66667E-6 -1.21906E-6 Z " pathEditMode="relative" rAng="10800000" ptsTypes="fffff">
                                      <p:cBhvr>
                                        <p:cTn id="8" dur="2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34189E-6 L 1.06319 -0.07333 " pathEditMode="relative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6 -5.66736E-7 L 0.52761 0.41985 " pathEditMode="relative" ptsTypes="AA">
                                      <p:cBhvr>
                                        <p:cTn id="14" dur="20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8" grpId="0" animBg="1"/>
      <p:bldP spid="191499" grpId="0" animBg="1"/>
      <p:bldP spid="191499" grpId="1" animBg="1"/>
      <p:bldP spid="1915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Radiation Demo</a:t>
            </a:r>
          </a:p>
        </p:txBody>
      </p:sp>
      <p:sp>
        <p:nvSpPr>
          <p:cNvPr id="1031" name="Content Placeholder 3"/>
          <p:cNvSpPr>
            <a:spLocks noGrp="1"/>
          </p:cNvSpPr>
          <p:nvPr>
            <p:ph idx="1"/>
          </p:nvPr>
        </p:nvSpPr>
        <p:spPr>
          <a:xfrm>
            <a:off x="684213" y="836613"/>
            <a:ext cx="7772400" cy="411480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Use radioactive sources to demonstrate range in air and penetrating power.  Use spark counter to demonstrate ionising power</a:t>
            </a:r>
          </a:p>
          <a:p>
            <a:pPr eaLnBrk="1" hangingPunct="1"/>
            <a:r>
              <a:rPr lang="en-GB" sz="2400" dirty="0" smtClean="0">
                <a:hlinkClick r:id="rId2"/>
              </a:rPr>
              <a:t>Range in Air</a:t>
            </a:r>
            <a:endParaRPr lang="en-GB" sz="2400" dirty="0" smtClean="0">
              <a:hlinkClick r:id="rId3"/>
            </a:endParaRPr>
          </a:p>
          <a:p>
            <a:pPr eaLnBrk="1" hangingPunct="1"/>
            <a:r>
              <a:rPr lang="en-GB" sz="2400" dirty="0" smtClean="0">
                <a:hlinkClick r:id="rId3"/>
              </a:rPr>
              <a:t>Penetrating Power Demo</a:t>
            </a:r>
            <a:endParaRPr lang="en-GB" sz="2400" dirty="0" smtClean="0"/>
          </a:p>
          <a:p>
            <a:pPr eaLnBrk="1" hangingPunct="1"/>
            <a:r>
              <a:rPr lang="en-GB" sz="2400" dirty="0" smtClean="0"/>
              <a:t>Spark Counter Demo – 12 min 47 sec in the video </a:t>
            </a:r>
            <a:r>
              <a:rPr lang="en-GB" sz="2400" dirty="0" smtClean="0">
                <a:hlinkClick r:id="rId4"/>
              </a:rPr>
              <a:t>here</a:t>
            </a:r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</p:txBody>
      </p:sp>
      <p:sp>
        <p:nvSpPr>
          <p:cNvPr id="103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219BF24-355E-47EF-B7E0-A4892EFDC53F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3347864" y="3356992"/>
            <a:ext cx="53292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GB" kern="0" dirty="0">
                <a:latin typeface="+mn-lt"/>
                <a:hlinkClick r:id="rId4"/>
              </a:rPr>
              <a:t>Also watch this link for further demonstration and animations.</a:t>
            </a:r>
            <a:endParaRPr lang="en-GB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GB" kern="0" dirty="0">
                <a:latin typeface="+mn-lt"/>
              </a:rPr>
              <a:t>Get students to discuss what each demonstration shows about the property of that particular radiation.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921ADC6-AA4B-4379-87F1-96AA523FB476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8825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Blocking Radiation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0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>
                <a:solidFill>
                  <a:srgbClr val="FFCCCC"/>
                </a:solidFill>
              </a:rPr>
              <a:t>Each type of radiation can be blocked by different materials:</a:t>
            </a:r>
          </a:p>
        </p:txBody>
      </p:sp>
      <p:sp>
        <p:nvSpPr>
          <p:cNvPr id="189444" name="AutoShape 4"/>
          <p:cNvSpPr>
            <a:spLocks noChangeArrowheads="1"/>
          </p:cNvSpPr>
          <p:nvPr/>
        </p:nvSpPr>
        <p:spPr bwMode="auto">
          <a:xfrm rot="5400000">
            <a:off x="3543300" y="3017838"/>
            <a:ext cx="2819400" cy="762000"/>
          </a:xfrm>
          <a:prstGeom prst="parallelogram">
            <a:avLst>
              <a:gd name="adj" fmla="val 105416"/>
            </a:avLst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445" name="AutoShape 5"/>
          <p:cNvSpPr>
            <a:spLocks noChangeArrowheads="1"/>
          </p:cNvSpPr>
          <p:nvPr/>
        </p:nvSpPr>
        <p:spPr bwMode="auto">
          <a:xfrm rot="5400000">
            <a:off x="5753100" y="3017838"/>
            <a:ext cx="2819400" cy="762000"/>
          </a:xfrm>
          <a:prstGeom prst="parallelogram">
            <a:avLst>
              <a:gd name="adj" fmla="val 105416"/>
            </a:avLst>
          </a:prstGeom>
          <a:gradFill rotWithShape="0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Right"/>
            <a:lightRig rig="legacyFlat4" dir="t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89446" name="AutoShape 6"/>
          <p:cNvSpPr>
            <a:spLocks noChangeArrowheads="1"/>
          </p:cNvSpPr>
          <p:nvPr/>
        </p:nvSpPr>
        <p:spPr bwMode="auto">
          <a:xfrm rot="5400000">
            <a:off x="1333500" y="3017838"/>
            <a:ext cx="2819400" cy="762000"/>
          </a:xfrm>
          <a:prstGeom prst="parallelogram">
            <a:avLst>
              <a:gd name="adj" fmla="val 1054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24200" y="3132138"/>
            <a:ext cx="1828800" cy="762000"/>
            <a:chOff x="1968" y="2784"/>
            <a:chExt cx="1152" cy="480"/>
          </a:xfrm>
        </p:grpSpPr>
        <p:sp>
          <p:nvSpPr>
            <p:cNvPr id="38935" name="AutoShape 8"/>
            <p:cNvSpPr>
              <a:spLocks noChangeArrowheads="1"/>
            </p:cNvSpPr>
            <p:nvPr/>
          </p:nvSpPr>
          <p:spPr bwMode="auto">
            <a:xfrm>
              <a:off x="1968" y="2784"/>
              <a:ext cx="1152" cy="144"/>
            </a:xfrm>
            <a:prstGeom prst="rightArrow">
              <a:avLst>
                <a:gd name="adj1" fmla="val 50000"/>
                <a:gd name="adj2" fmla="val 200000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AutoShape 9"/>
            <p:cNvSpPr>
              <a:spLocks noChangeArrowheads="1"/>
            </p:cNvSpPr>
            <p:nvPr/>
          </p:nvSpPr>
          <p:spPr bwMode="auto">
            <a:xfrm>
              <a:off x="1968" y="3120"/>
              <a:ext cx="1152" cy="144"/>
            </a:xfrm>
            <a:prstGeom prst="rightArrow">
              <a:avLst>
                <a:gd name="adj1" fmla="val 50000"/>
                <a:gd name="adj2" fmla="val 200000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9450" name="AutoShape 10"/>
          <p:cNvSpPr>
            <a:spLocks noChangeArrowheads="1"/>
          </p:cNvSpPr>
          <p:nvPr/>
        </p:nvSpPr>
        <p:spPr bwMode="auto">
          <a:xfrm>
            <a:off x="5334000" y="3665538"/>
            <a:ext cx="1828800" cy="228600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451" name="AutoShape 11"/>
          <p:cNvSpPr>
            <a:spLocks noChangeArrowheads="1"/>
          </p:cNvSpPr>
          <p:nvPr/>
        </p:nvSpPr>
        <p:spPr bwMode="auto">
          <a:xfrm>
            <a:off x="7772400" y="3716338"/>
            <a:ext cx="1066800" cy="73025"/>
          </a:xfrm>
          <a:prstGeom prst="rightArrow">
            <a:avLst>
              <a:gd name="adj1" fmla="val 50000"/>
              <a:gd name="adj2" fmla="val 365217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43000" y="2598738"/>
            <a:ext cx="1524000" cy="1295400"/>
            <a:chOff x="720" y="2448"/>
            <a:chExt cx="960" cy="816"/>
          </a:xfrm>
        </p:grpSpPr>
        <p:sp>
          <p:nvSpPr>
            <p:cNvPr id="38932" name="AutoShape 13"/>
            <p:cNvSpPr>
              <a:spLocks noChangeArrowheads="1"/>
            </p:cNvSpPr>
            <p:nvPr/>
          </p:nvSpPr>
          <p:spPr bwMode="auto">
            <a:xfrm>
              <a:off x="720" y="2784"/>
              <a:ext cx="960" cy="144"/>
            </a:xfrm>
            <a:prstGeom prst="rightArrow">
              <a:avLst>
                <a:gd name="adj1" fmla="val 50000"/>
                <a:gd name="adj2" fmla="val 166667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AutoShape 14"/>
            <p:cNvSpPr>
              <a:spLocks noChangeArrowheads="1"/>
            </p:cNvSpPr>
            <p:nvPr/>
          </p:nvSpPr>
          <p:spPr bwMode="auto">
            <a:xfrm>
              <a:off x="720" y="3120"/>
              <a:ext cx="960" cy="144"/>
            </a:xfrm>
            <a:prstGeom prst="rightArrow">
              <a:avLst>
                <a:gd name="adj1" fmla="val 50000"/>
                <a:gd name="adj2" fmla="val 166667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AutoShape 15"/>
            <p:cNvSpPr>
              <a:spLocks noChangeArrowheads="1"/>
            </p:cNvSpPr>
            <p:nvPr/>
          </p:nvSpPr>
          <p:spPr bwMode="auto">
            <a:xfrm>
              <a:off x="720" y="2448"/>
              <a:ext cx="960" cy="144"/>
            </a:xfrm>
            <a:prstGeom prst="rightArrow">
              <a:avLst>
                <a:gd name="adj1" fmla="val 50000"/>
                <a:gd name="adj2" fmla="val 16666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33400" y="2370138"/>
            <a:ext cx="685800" cy="1646237"/>
            <a:chOff x="336" y="2304"/>
            <a:chExt cx="432" cy="1037"/>
          </a:xfrm>
        </p:grpSpPr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336" y="2304"/>
              <a:ext cx="3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3200">
                  <a:solidFill>
                    <a:srgbClr val="FF6699"/>
                  </a:solidFill>
                  <a:sym typeface="Symbol" pitchFamily="18" charset="2"/>
                </a:rPr>
                <a:t></a:t>
              </a:r>
              <a:endParaRPr lang="en-GB" sz="3200">
                <a:solidFill>
                  <a:srgbClr val="FF6699"/>
                </a:solidFill>
              </a:endParaRPr>
            </a:p>
          </p:txBody>
        </p:sp>
        <p:sp>
          <p:nvSpPr>
            <p:cNvPr id="38930" name="Text Box 18"/>
            <p:cNvSpPr txBox="1">
              <a:spLocks noChangeArrowheads="1"/>
            </p:cNvSpPr>
            <p:nvPr/>
          </p:nvSpPr>
          <p:spPr bwMode="auto">
            <a:xfrm>
              <a:off x="336" y="2640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3200">
                  <a:solidFill>
                    <a:schemeClr val="hlink"/>
                  </a:solidFill>
                  <a:sym typeface="Symbol" pitchFamily="18" charset="2"/>
                </a:rPr>
                <a:t></a:t>
              </a:r>
              <a:endParaRPr lang="en-GB" sz="3200">
                <a:solidFill>
                  <a:schemeClr val="hlink"/>
                </a:solidFill>
              </a:endParaRPr>
            </a:p>
          </p:txBody>
        </p:sp>
        <p:sp>
          <p:nvSpPr>
            <p:cNvPr id="38931" name="Text Box 19"/>
            <p:cNvSpPr txBox="1">
              <a:spLocks noChangeArrowheads="1"/>
            </p:cNvSpPr>
            <p:nvPr/>
          </p:nvSpPr>
          <p:spPr bwMode="auto">
            <a:xfrm>
              <a:off x="336" y="2976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3200">
                  <a:solidFill>
                    <a:srgbClr val="CCFF99"/>
                  </a:solidFill>
                  <a:sym typeface="Symbol" pitchFamily="18" charset="2"/>
                </a:rPr>
                <a:t></a:t>
              </a:r>
              <a:endParaRPr lang="en-GB" sz="3200">
                <a:solidFill>
                  <a:srgbClr val="CCFF99"/>
                </a:solidFill>
              </a:endParaRPr>
            </a:p>
          </p:txBody>
        </p:sp>
      </p:grpSp>
      <p:sp>
        <p:nvSpPr>
          <p:cNvPr id="189460" name="Text Box 20"/>
          <p:cNvSpPr txBox="1">
            <a:spLocks noChangeArrowheads="1"/>
          </p:cNvSpPr>
          <p:nvPr/>
        </p:nvSpPr>
        <p:spPr bwMode="auto">
          <a:xfrm>
            <a:off x="1828800" y="4748213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CCCCFF"/>
                </a:solidFill>
              </a:rPr>
              <a:t>Sheet of paper</a:t>
            </a:r>
          </a:p>
        </p:txBody>
      </p:sp>
      <p:sp>
        <p:nvSpPr>
          <p:cNvPr id="189461" name="Text Box 21"/>
          <p:cNvSpPr txBox="1">
            <a:spLocks noChangeArrowheads="1"/>
          </p:cNvSpPr>
          <p:nvPr/>
        </p:nvSpPr>
        <p:spPr bwMode="auto">
          <a:xfrm>
            <a:off x="3810000" y="4748213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CCCCFF"/>
                </a:solidFill>
              </a:rPr>
              <a:t>Few mm of aluminium</a:t>
            </a:r>
          </a:p>
        </p:txBody>
      </p:sp>
      <p:sp>
        <p:nvSpPr>
          <p:cNvPr id="189462" name="Text Box 22"/>
          <p:cNvSpPr txBox="1">
            <a:spLocks noChangeArrowheads="1"/>
          </p:cNvSpPr>
          <p:nvPr/>
        </p:nvSpPr>
        <p:spPr bwMode="auto">
          <a:xfrm>
            <a:off x="6324600" y="4748213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CCCCFF"/>
                </a:solidFill>
              </a:rPr>
              <a:t>Few cm of lead</a:t>
            </a:r>
          </a:p>
        </p:txBody>
      </p:sp>
      <p:sp>
        <p:nvSpPr>
          <p:cNvPr id="38928" name="Rectangle 23"/>
          <p:cNvSpPr>
            <a:spLocks noChangeArrowheads="1"/>
          </p:cNvSpPr>
          <p:nvPr/>
        </p:nvSpPr>
        <p:spPr bwMode="auto">
          <a:xfrm>
            <a:off x="107950" y="5997575"/>
            <a:ext cx="75231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CCCC"/>
                </a:solidFill>
              </a:rPr>
              <a:t>Which radiation is the most penetrating?  Which is the least?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utoUpdateAnimBg="0"/>
      <p:bldP spid="189444" grpId="0" animBg="1"/>
      <p:bldP spid="189445" grpId="0" animBg="1"/>
      <p:bldP spid="189446" grpId="0" animBg="1"/>
      <p:bldP spid="189450" grpId="0" animBg="1"/>
      <p:bldP spid="189451" grpId="0" animBg="1"/>
      <p:bldP spid="189460" grpId="0" autoUpdateAnimBg="0"/>
      <p:bldP spid="189461" grpId="0" autoUpdateAnimBg="0"/>
      <p:bldP spid="18946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856AFDF-BE0D-47BE-80EE-2F83BAA2BCC3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71513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Types of radiation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4067175" y="981075"/>
            <a:ext cx="5076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>
                <a:solidFill>
                  <a:srgbClr val="FFCCCC"/>
                </a:solidFill>
              </a:rPr>
              <a:t>1)  Alpha (</a:t>
            </a:r>
            <a:r>
              <a:rPr lang="en-GB" sz="2000">
                <a:solidFill>
                  <a:srgbClr val="FFCCCC"/>
                </a:solidFill>
                <a:sym typeface="Symbol" pitchFamily="18" charset="2"/>
              </a:rPr>
              <a:t>) </a:t>
            </a:r>
            <a:r>
              <a:rPr lang="en-GB" sz="2000">
                <a:solidFill>
                  <a:srgbClr val="FFCCCC"/>
                </a:solidFill>
              </a:rPr>
              <a:t>– an atom decays into a new atom and emits an alpha particle (2 protons and 2 ______ – the nucleus of a ______ atom)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4067175" y="2636838"/>
            <a:ext cx="50768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>
                <a:solidFill>
                  <a:srgbClr val="CCFF99"/>
                </a:solidFill>
              </a:rPr>
              <a:t>2)  Beta (</a:t>
            </a:r>
            <a:r>
              <a:rPr lang="en-GB" sz="2000">
                <a:solidFill>
                  <a:srgbClr val="CCFF99"/>
                </a:solidFill>
                <a:sym typeface="Symbol" pitchFamily="18" charset="2"/>
              </a:rPr>
              <a:t>)</a:t>
            </a:r>
            <a:r>
              <a:rPr lang="en-GB" sz="2000">
                <a:solidFill>
                  <a:srgbClr val="CCFF99"/>
                </a:solidFill>
              </a:rPr>
              <a:t> – an atom decays into a new atom by changing a neutron into a _______ and electron.  The fast moving, high energy electron is called a _____ particle.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4067175" y="4437063"/>
            <a:ext cx="50768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>
                <a:solidFill>
                  <a:srgbClr val="CC99FF"/>
                </a:solidFill>
              </a:rPr>
              <a:t>3)  Gamma – after </a:t>
            </a:r>
            <a:r>
              <a:rPr lang="en-GB" sz="2000">
                <a:solidFill>
                  <a:srgbClr val="CC99FF"/>
                </a:solidFill>
                <a:sym typeface="Symbol" pitchFamily="18" charset="2"/>
              </a:rPr>
              <a:t> or  decay surplus ______ is sometimes emitted.  This is called gamma radiation and has a very high ______ with short wavelength.  The atom is not changed.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811213"/>
            <a:ext cx="1023938" cy="1084262"/>
            <a:chOff x="1728" y="1680"/>
            <a:chExt cx="816" cy="864"/>
          </a:xfrm>
        </p:grpSpPr>
        <p:sp>
          <p:nvSpPr>
            <p:cNvPr id="159751" name="Oval 7"/>
            <p:cNvSpPr>
              <a:spLocks noChangeArrowheads="1"/>
            </p:cNvSpPr>
            <p:nvPr/>
          </p:nvSpPr>
          <p:spPr bwMode="auto">
            <a:xfrm>
              <a:off x="1872" y="177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9752" name="Oval 8"/>
            <p:cNvSpPr>
              <a:spLocks noChangeArrowheads="1"/>
            </p:cNvSpPr>
            <p:nvPr/>
          </p:nvSpPr>
          <p:spPr bwMode="auto">
            <a:xfrm>
              <a:off x="1824" y="1968"/>
              <a:ext cx="240" cy="23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67" name="Oval 9"/>
            <p:cNvSpPr>
              <a:spLocks noChangeArrowheads="1"/>
            </p:cNvSpPr>
            <p:nvPr/>
          </p:nvSpPr>
          <p:spPr bwMode="auto">
            <a:xfrm>
              <a:off x="1968" y="201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8" name="Oval 10"/>
            <p:cNvSpPr>
              <a:spLocks noChangeArrowheads="1"/>
            </p:cNvSpPr>
            <p:nvPr/>
          </p:nvSpPr>
          <p:spPr bwMode="auto">
            <a:xfrm>
              <a:off x="2016" y="192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5" name="Oval 11"/>
            <p:cNvSpPr>
              <a:spLocks noChangeArrowheads="1"/>
            </p:cNvSpPr>
            <p:nvPr/>
          </p:nvSpPr>
          <p:spPr bwMode="auto">
            <a:xfrm>
              <a:off x="1920" y="2159"/>
              <a:ext cx="239" cy="23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70" name="Oval 12"/>
            <p:cNvSpPr>
              <a:spLocks noChangeArrowheads="1"/>
            </p:cNvSpPr>
            <p:nvPr/>
          </p:nvSpPr>
          <p:spPr bwMode="auto">
            <a:xfrm>
              <a:off x="1728" y="1872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71" name="Oval 13"/>
            <p:cNvSpPr>
              <a:spLocks noChangeArrowheads="1"/>
            </p:cNvSpPr>
            <p:nvPr/>
          </p:nvSpPr>
          <p:spPr bwMode="auto">
            <a:xfrm>
              <a:off x="1776" y="216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8" name="Oval 14"/>
            <p:cNvSpPr>
              <a:spLocks noChangeArrowheads="1"/>
            </p:cNvSpPr>
            <p:nvPr/>
          </p:nvSpPr>
          <p:spPr bwMode="auto">
            <a:xfrm>
              <a:off x="2113" y="2065"/>
              <a:ext cx="239" cy="23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73" name="Oval 15"/>
            <p:cNvSpPr>
              <a:spLocks noChangeArrowheads="1"/>
            </p:cNvSpPr>
            <p:nvPr/>
          </p:nvSpPr>
          <p:spPr bwMode="auto">
            <a:xfrm>
              <a:off x="2160" y="225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0" name="Oval 16"/>
            <p:cNvSpPr>
              <a:spLocks noChangeArrowheads="1"/>
            </p:cNvSpPr>
            <p:nvPr/>
          </p:nvSpPr>
          <p:spPr bwMode="auto">
            <a:xfrm>
              <a:off x="2304" y="2159"/>
              <a:ext cx="240" cy="23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9761" name="Oval 17"/>
            <p:cNvSpPr>
              <a:spLocks noChangeArrowheads="1"/>
            </p:cNvSpPr>
            <p:nvPr/>
          </p:nvSpPr>
          <p:spPr bwMode="auto">
            <a:xfrm>
              <a:off x="2113" y="1824"/>
              <a:ext cx="239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76" name="Oval 18"/>
            <p:cNvSpPr>
              <a:spLocks noChangeArrowheads="1"/>
            </p:cNvSpPr>
            <p:nvPr/>
          </p:nvSpPr>
          <p:spPr bwMode="auto">
            <a:xfrm>
              <a:off x="2256" y="201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3" name="Oval 19"/>
            <p:cNvSpPr>
              <a:spLocks noChangeArrowheads="1"/>
            </p:cNvSpPr>
            <p:nvPr/>
          </p:nvSpPr>
          <p:spPr bwMode="auto">
            <a:xfrm>
              <a:off x="2016" y="2256"/>
              <a:ext cx="239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78" name="Oval 20"/>
            <p:cNvSpPr>
              <a:spLocks noChangeArrowheads="1"/>
            </p:cNvSpPr>
            <p:nvPr/>
          </p:nvSpPr>
          <p:spPr bwMode="auto">
            <a:xfrm>
              <a:off x="2256" y="1824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79" name="Oval 21"/>
            <p:cNvSpPr>
              <a:spLocks noChangeArrowheads="1"/>
            </p:cNvSpPr>
            <p:nvPr/>
          </p:nvSpPr>
          <p:spPr bwMode="auto">
            <a:xfrm>
              <a:off x="2064" y="168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6" name="Oval 22"/>
            <p:cNvSpPr>
              <a:spLocks noChangeArrowheads="1"/>
            </p:cNvSpPr>
            <p:nvPr/>
          </p:nvSpPr>
          <p:spPr bwMode="auto">
            <a:xfrm>
              <a:off x="1872" y="2304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573213" y="811213"/>
            <a:ext cx="903287" cy="1023937"/>
            <a:chOff x="1149" y="799"/>
            <a:chExt cx="569" cy="645"/>
          </a:xfrm>
        </p:grpSpPr>
        <p:sp>
          <p:nvSpPr>
            <p:cNvPr id="159768" name="Oval 24"/>
            <p:cNvSpPr>
              <a:spLocks noChangeArrowheads="1"/>
            </p:cNvSpPr>
            <p:nvPr/>
          </p:nvSpPr>
          <p:spPr bwMode="auto">
            <a:xfrm>
              <a:off x="1225" y="875"/>
              <a:ext cx="190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9769" name="Oval 25"/>
            <p:cNvSpPr>
              <a:spLocks noChangeArrowheads="1"/>
            </p:cNvSpPr>
            <p:nvPr/>
          </p:nvSpPr>
          <p:spPr bwMode="auto">
            <a:xfrm>
              <a:off x="1187" y="1027"/>
              <a:ext cx="190" cy="18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55" name="Oval 26"/>
            <p:cNvSpPr>
              <a:spLocks noChangeArrowheads="1"/>
            </p:cNvSpPr>
            <p:nvPr/>
          </p:nvSpPr>
          <p:spPr bwMode="auto">
            <a:xfrm>
              <a:off x="1301" y="1065"/>
              <a:ext cx="189" cy="18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56" name="Oval 27"/>
            <p:cNvSpPr>
              <a:spLocks noChangeArrowheads="1"/>
            </p:cNvSpPr>
            <p:nvPr/>
          </p:nvSpPr>
          <p:spPr bwMode="auto">
            <a:xfrm>
              <a:off x="1339" y="989"/>
              <a:ext cx="189" cy="18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2" name="Oval 28"/>
            <p:cNvSpPr>
              <a:spLocks noChangeArrowheads="1"/>
            </p:cNvSpPr>
            <p:nvPr/>
          </p:nvSpPr>
          <p:spPr bwMode="auto">
            <a:xfrm>
              <a:off x="1263" y="1178"/>
              <a:ext cx="189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58" name="Oval 29"/>
            <p:cNvSpPr>
              <a:spLocks noChangeArrowheads="1"/>
            </p:cNvSpPr>
            <p:nvPr/>
          </p:nvSpPr>
          <p:spPr bwMode="auto">
            <a:xfrm>
              <a:off x="1149" y="1178"/>
              <a:ext cx="190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4" name="Oval 30"/>
            <p:cNvSpPr>
              <a:spLocks noChangeArrowheads="1"/>
            </p:cNvSpPr>
            <p:nvPr/>
          </p:nvSpPr>
          <p:spPr bwMode="auto">
            <a:xfrm>
              <a:off x="1415" y="1103"/>
              <a:ext cx="189" cy="18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60" name="Oval 31"/>
            <p:cNvSpPr>
              <a:spLocks noChangeArrowheads="1"/>
            </p:cNvSpPr>
            <p:nvPr/>
          </p:nvSpPr>
          <p:spPr bwMode="auto">
            <a:xfrm>
              <a:off x="1452" y="1254"/>
              <a:ext cx="190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6" name="Oval 32"/>
            <p:cNvSpPr>
              <a:spLocks noChangeArrowheads="1"/>
            </p:cNvSpPr>
            <p:nvPr/>
          </p:nvSpPr>
          <p:spPr bwMode="auto">
            <a:xfrm>
              <a:off x="1415" y="913"/>
              <a:ext cx="189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62" name="Oval 33"/>
            <p:cNvSpPr>
              <a:spLocks noChangeArrowheads="1"/>
            </p:cNvSpPr>
            <p:nvPr/>
          </p:nvSpPr>
          <p:spPr bwMode="auto">
            <a:xfrm>
              <a:off x="1528" y="1065"/>
              <a:ext cx="190" cy="18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8" name="Oval 34"/>
            <p:cNvSpPr>
              <a:spLocks noChangeArrowheads="1"/>
            </p:cNvSpPr>
            <p:nvPr/>
          </p:nvSpPr>
          <p:spPr bwMode="auto">
            <a:xfrm>
              <a:off x="1339" y="1254"/>
              <a:ext cx="189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64" name="Oval 35"/>
            <p:cNvSpPr>
              <a:spLocks noChangeArrowheads="1"/>
            </p:cNvSpPr>
            <p:nvPr/>
          </p:nvSpPr>
          <p:spPr bwMode="auto">
            <a:xfrm>
              <a:off x="1377" y="799"/>
              <a:ext cx="189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025775" y="1243013"/>
            <a:ext cx="601663" cy="492125"/>
            <a:chOff x="1875" y="1133"/>
            <a:chExt cx="379" cy="310"/>
          </a:xfrm>
        </p:grpSpPr>
        <p:sp>
          <p:nvSpPr>
            <p:cNvPr id="40049" name="Oval 37"/>
            <p:cNvSpPr>
              <a:spLocks noChangeArrowheads="1"/>
            </p:cNvSpPr>
            <p:nvPr/>
          </p:nvSpPr>
          <p:spPr bwMode="auto">
            <a:xfrm>
              <a:off x="1875" y="1133"/>
              <a:ext cx="190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50" name="Oval 38"/>
            <p:cNvSpPr>
              <a:spLocks noChangeArrowheads="1"/>
            </p:cNvSpPr>
            <p:nvPr/>
          </p:nvSpPr>
          <p:spPr bwMode="auto">
            <a:xfrm>
              <a:off x="2064" y="1253"/>
              <a:ext cx="190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83" name="Oval 39"/>
            <p:cNvSpPr>
              <a:spLocks noChangeArrowheads="1"/>
            </p:cNvSpPr>
            <p:nvPr/>
          </p:nvSpPr>
          <p:spPr bwMode="auto">
            <a:xfrm>
              <a:off x="2018" y="1162"/>
              <a:ext cx="189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9784" name="Oval 40"/>
            <p:cNvSpPr>
              <a:spLocks noChangeArrowheads="1"/>
            </p:cNvSpPr>
            <p:nvPr/>
          </p:nvSpPr>
          <p:spPr bwMode="auto">
            <a:xfrm>
              <a:off x="1951" y="1247"/>
              <a:ext cx="190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0" y="2949575"/>
            <a:ext cx="1023938" cy="1084263"/>
            <a:chOff x="1728" y="1680"/>
            <a:chExt cx="816" cy="864"/>
          </a:xfrm>
        </p:grpSpPr>
        <p:sp>
          <p:nvSpPr>
            <p:cNvPr id="159786" name="Oval 42"/>
            <p:cNvSpPr>
              <a:spLocks noChangeArrowheads="1"/>
            </p:cNvSpPr>
            <p:nvPr/>
          </p:nvSpPr>
          <p:spPr bwMode="auto">
            <a:xfrm>
              <a:off x="1872" y="177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9787" name="Oval 43"/>
            <p:cNvSpPr>
              <a:spLocks noChangeArrowheads="1"/>
            </p:cNvSpPr>
            <p:nvPr/>
          </p:nvSpPr>
          <p:spPr bwMode="auto">
            <a:xfrm>
              <a:off x="1824" y="1968"/>
              <a:ext cx="240" cy="23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35" name="Oval 44"/>
            <p:cNvSpPr>
              <a:spLocks noChangeArrowheads="1"/>
            </p:cNvSpPr>
            <p:nvPr/>
          </p:nvSpPr>
          <p:spPr bwMode="auto">
            <a:xfrm>
              <a:off x="1968" y="201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6" name="Oval 45"/>
            <p:cNvSpPr>
              <a:spLocks noChangeArrowheads="1"/>
            </p:cNvSpPr>
            <p:nvPr/>
          </p:nvSpPr>
          <p:spPr bwMode="auto">
            <a:xfrm>
              <a:off x="2016" y="192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0" name="Oval 46"/>
            <p:cNvSpPr>
              <a:spLocks noChangeArrowheads="1"/>
            </p:cNvSpPr>
            <p:nvPr/>
          </p:nvSpPr>
          <p:spPr bwMode="auto">
            <a:xfrm>
              <a:off x="1920" y="2159"/>
              <a:ext cx="239" cy="23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38" name="Oval 47"/>
            <p:cNvSpPr>
              <a:spLocks noChangeArrowheads="1"/>
            </p:cNvSpPr>
            <p:nvPr/>
          </p:nvSpPr>
          <p:spPr bwMode="auto">
            <a:xfrm>
              <a:off x="1728" y="1872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9" name="Oval 48"/>
            <p:cNvSpPr>
              <a:spLocks noChangeArrowheads="1"/>
            </p:cNvSpPr>
            <p:nvPr/>
          </p:nvSpPr>
          <p:spPr bwMode="auto">
            <a:xfrm>
              <a:off x="1776" y="216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3" name="Oval 49"/>
            <p:cNvSpPr>
              <a:spLocks noChangeArrowheads="1"/>
            </p:cNvSpPr>
            <p:nvPr/>
          </p:nvSpPr>
          <p:spPr bwMode="auto">
            <a:xfrm>
              <a:off x="2113" y="2065"/>
              <a:ext cx="239" cy="23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41" name="Oval 50"/>
            <p:cNvSpPr>
              <a:spLocks noChangeArrowheads="1"/>
            </p:cNvSpPr>
            <p:nvPr/>
          </p:nvSpPr>
          <p:spPr bwMode="auto">
            <a:xfrm>
              <a:off x="2160" y="225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5" name="Oval 51"/>
            <p:cNvSpPr>
              <a:spLocks noChangeArrowheads="1"/>
            </p:cNvSpPr>
            <p:nvPr/>
          </p:nvSpPr>
          <p:spPr bwMode="auto">
            <a:xfrm>
              <a:off x="2304" y="2159"/>
              <a:ext cx="240" cy="23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9796" name="Oval 52"/>
            <p:cNvSpPr>
              <a:spLocks noChangeArrowheads="1"/>
            </p:cNvSpPr>
            <p:nvPr/>
          </p:nvSpPr>
          <p:spPr bwMode="auto">
            <a:xfrm>
              <a:off x="2113" y="1824"/>
              <a:ext cx="239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44" name="Oval 53"/>
            <p:cNvSpPr>
              <a:spLocks noChangeArrowheads="1"/>
            </p:cNvSpPr>
            <p:nvPr/>
          </p:nvSpPr>
          <p:spPr bwMode="auto">
            <a:xfrm>
              <a:off x="2256" y="201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8" name="Oval 54"/>
            <p:cNvSpPr>
              <a:spLocks noChangeArrowheads="1"/>
            </p:cNvSpPr>
            <p:nvPr/>
          </p:nvSpPr>
          <p:spPr bwMode="auto">
            <a:xfrm>
              <a:off x="2016" y="2256"/>
              <a:ext cx="239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46" name="Oval 55"/>
            <p:cNvSpPr>
              <a:spLocks noChangeArrowheads="1"/>
            </p:cNvSpPr>
            <p:nvPr/>
          </p:nvSpPr>
          <p:spPr bwMode="auto">
            <a:xfrm>
              <a:off x="2256" y="1824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47" name="Oval 56"/>
            <p:cNvSpPr>
              <a:spLocks noChangeArrowheads="1"/>
            </p:cNvSpPr>
            <p:nvPr/>
          </p:nvSpPr>
          <p:spPr bwMode="auto">
            <a:xfrm>
              <a:off x="2064" y="168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1" name="Oval 57"/>
            <p:cNvSpPr>
              <a:spLocks noChangeArrowheads="1"/>
            </p:cNvSpPr>
            <p:nvPr/>
          </p:nvSpPr>
          <p:spPr bwMode="auto">
            <a:xfrm>
              <a:off x="1872" y="2304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1657350" y="2949575"/>
            <a:ext cx="1023938" cy="1084263"/>
            <a:chOff x="1202" y="2024"/>
            <a:chExt cx="645" cy="683"/>
          </a:xfrm>
        </p:grpSpPr>
        <p:sp>
          <p:nvSpPr>
            <p:cNvPr id="159803" name="Oval 59"/>
            <p:cNvSpPr>
              <a:spLocks noChangeArrowheads="1"/>
            </p:cNvSpPr>
            <p:nvPr/>
          </p:nvSpPr>
          <p:spPr bwMode="auto">
            <a:xfrm>
              <a:off x="1316" y="2100"/>
              <a:ext cx="190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9804" name="Oval 60"/>
            <p:cNvSpPr>
              <a:spLocks noChangeArrowheads="1"/>
            </p:cNvSpPr>
            <p:nvPr/>
          </p:nvSpPr>
          <p:spPr bwMode="auto">
            <a:xfrm>
              <a:off x="1278" y="2252"/>
              <a:ext cx="190" cy="18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19" name="Oval 61"/>
            <p:cNvSpPr>
              <a:spLocks noChangeArrowheads="1"/>
            </p:cNvSpPr>
            <p:nvPr/>
          </p:nvSpPr>
          <p:spPr bwMode="auto">
            <a:xfrm>
              <a:off x="1392" y="2290"/>
              <a:ext cx="189" cy="18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0" name="Oval 62"/>
            <p:cNvSpPr>
              <a:spLocks noChangeArrowheads="1"/>
            </p:cNvSpPr>
            <p:nvPr/>
          </p:nvSpPr>
          <p:spPr bwMode="auto">
            <a:xfrm>
              <a:off x="1430" y="2214"/>
              <a:ext cx="189" cy="18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7" name="Oval 63"/>
            <p:cNvSpPr>
              <a:spLocks noChangeArrowheads="1"/>
            </p:cNvSpPr>
            <p:nvPr/>
          </p:nvSpPr>
          <p:spPr bwMode="auto">
            <a:xfrm>
              <a:off x="1354" y="2403"/>
              <a:ext cx="189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22" name="Oval 64"/>
            <p:cNvSpPr>
              <a:spLocks noChangeArrowheads="1"/>
            </p:cNvSpPr>
            <p:nvPr/>
          </p:nvSpPr>
          <p:spPr bwMode="auto">
            <a:xfrm>
              <a:off x="1202" y="2176"/>
              <a:ext cx="190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3" name="Oval 65"/>
            <p:cNvSpPr>
              <a:spLocks noChangeArrowheads="1"/>
            </p:cNvSpPr>
            <p:nvPr/>
          </p:nvSpPr>
          <p:spPr bwMode="auto">
            <a:xfrm>
              <a:off x="1240" y="2403"/>
              <a:ext cx="190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10" name="Oval 66"/>
            <p:cNvSpPr>
              <a:spLocks noChangeArrowheads="1"/>
            </p:cNvSpPr>
            <p:nvPr/>
          </p:nvSpPr>
          <p:spPr bwMode="auto">
            <a:xfrm>
              <a:off x="1506" y="2328"/>
              <a:ext cx="189" cy="18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25" name="Oval 67"/>
            <p:cNvSpPr>
              <a:spLocks noChangeArrowheads="1"/>
            </p:cNvSpPr>
            <p:nvPr/>
          </p:nvSpPr>
          <p:spPr bwMode="auto">
            <a:xfrm>
              <a:off x="1543" y="2479"/>
              <a:ext cx="190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12" name="Oval 68"/>
            <p:cNvSpPr>
              <a:spLocks noChangeArrowheads="1"/>
            </p:cNvSpPr>
            <p:nvPr/>
          </p:nvSpPr>
          <p:spPr bwMode="auto">
            <a:xfrm>
              <a:off x="1657" y="2403"/>
              <a:ext cx="190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9813" name="Oval 69"/>
            <p:cNvSpPr>
              <a:spLocks noChangeArrowheads="1"/>
            </p:cNvSpPr>
            <p:nvPr/>
          </p:nvSpPr>
          <p:spPr bwMode="auto">
            <a:xfrm>
              <a:off x="1506" y="2138"/>
              <a:ext cx="189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28" name="Oval 70"/>
            <p:cNvSpPr>
              <a:spLocks noChangeArrowheads="1"/>
            </p:cNvSpPr>
            <p:nvPr/>
          </p:nvSpPr>
          <p:spPr bwMode="auto">
            <a:xfrm>
              <a:off x="1619" y="2290"/>
              <a:ext cx="190" cy="18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15" name="Oval 71"/>
            <p:cNvSpPr>
              <a:spLocks noChangeArrowheads="1"/>
            </p:cNvSpPr>
            <p:nvPr/>
          </p:nvSpPr>
          <p:spPr bwMode="auto">
            <a:xfrm>
              <a:off x="1430" y="2479"/>
              <a:ext cx="189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30" name="Oval 72"/>
            <p:cNvSpPr>
              <a:spLocks noChangeArrowheads="1"/>
            </p:cNvSpPr>
            <p:nvPr/>
          </p:nvSpPr>
          <p:spPr bwMode="auto">
            <a:xfrm>
              <a:off x="1619" y="2138"/>
              <a:ext cx="190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1" name="Oval 73"/>
            <p:cNvSpPr>
              <a:spLocks noChangeArrowheads="1"/>
            </p:cNvSpPr>
            <p:nvPr/>
          </p:nvSpPr>
          <p:spPr bwMode="auto">
            <a:xfrm>
              <a:off x="1468" y="2024"/>
              <a:ext cx="189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2" name="Oval 74"/>
            <p:cNvSpPr>
              <a:spLocks noChangeArrowheads="1"/>
            </p:cNvSpPr>
            <p:nvPr/>
          </p:nvSpPr>
          <p:spPr bwMode="auto">
            <a:xfrm>
              <a:off x="1316" y="2517"/>
              <a:ext cx="190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819" name="Oval 75"/>
          <p:cNvSpPr>
            <a:spLocks noChangeArrowheads="1"/>
          </p:cNvSpPr>
          <p:nvPr/>
        </p:nvSpPr>
        <p:spPr bwMode="auto">
          <a:xfrm>
            <a:off x="3457575" y="3381375"/>
            <a:ext cx="144463" cy="144463"/>
          </a:xfrm>
          <a:prstGeom prst="ellipse">
            <a:avLst/>
          </a:prstGeom>
          <a:gradFill rotWithShape="1">
            <a:gsLst>
              <a:gs pos="0">
                <a:srgbClr val="00007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0" y="5157788"/>
            <a:ext cx="1023938" cy="1084262"/>
            <a:chOff x="1728" y="1680"/>
            <a:chExt cx="816" cy="864"/>
          </a:xfrm>
        </p:grpSpPr>
        <p:sp>
          <p:nvSpPr>
            <p:cNvPr id="159821" name="Oval 77"/>
            <p:cNvSpPr>
              <a:spLocks noChangeArrowheads="1"/>
            </p:cNvSpPr>
            <p:nvPr/>
          </p:nvSpPr>
          <p:spPr bwMode="auto">
            <a:xfrm>
              <a:off x="1872" y="1776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9822" name="Oval 78"/>
            <p:cNvSpPr>
              <a:spLocks noChangeArrowheads="1"/>
            </p:cNvSpPr>
            <p:nvPr/>
          </p:nvSpPr>
          <p:spPr bwMode="auto">
            <a:xfrm>
              <a:off x="1824" y="1968"/>
              <a:ext cx="240" cy="23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03" name="Oval 79"/>
            <p:cNvSpPr>
              <a:spLocks noChangeArrowheads="1"/>
            </p:cNvSpPr>
            <p:nvPr/>
          </p:nvSpPr>
          <p:spPr bwMode="auto">
            <a:xfrm>
              <a:off x="1968" y="201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4" name="Oval 80"/>
            <p:cNvSpPr>
              <a:spLocks noChangeArrowheads="1"/>
            </p:cNvSpPr>
            <p:nvPr/>
          </p:nvSpPr>
          <p:spPr bwMode="auto">
            <a:xfrm>
              <a:off x="2016" y="192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25" name="Oval 81"/>
            <p:cNvSpPr>
              <a:spLocks noChangeArrowheads="1"/>
            </p:cNvSpPr>
            <p:nvPr/>
          </p:nvSpPr>
          <p:spPr bwMode="auto">
            <a:xfrm>
              <a:off x="1920" y="2159"/>
              <a:ext cx="239" cy="23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06" name="Oval 82"/>
            <p:cNvSpPr>
              <a:spLocks noChangeArrowheads="1"/>
            </p:cNvSpPr>
            <p:nvPr/>
          </p:nvSpPr>
          <p:spPr bwMode="auto">
            <a:xfrm>
              <a:off x="1728" y="1872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7" name="Oval 83"/>
            <p:cNvSpPr>
              <a:spLocks noChangeArrowheads="1"/>
            </p:cNvSpPr>
            <p:nvPr/>
          </p:nvSpPr>
          <p:spPr bwMode="auto">
            <a:xfrm>
              <a:off x="1776" y="216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28" name="Oval 84"/>
            <p:cNvSpPr>
              <a:spLocks noChangeArrowheads="1"/>
            </p:cNvSpPr>
            <p:nvPr/>
          </p:nvSpPr>
          <p:spPr bwMode="auto">
            <a:xfrm>
              <a:off x="2113" y="2065"/>
              <a:ext cx="239" cy="23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09" name="Oval 85"/>
            <p:cNvSpPr>
              <a:spLocks noChangeArrowheads="1"/>
            </p:cNvSpPr>
            <p:nvPr/>
          </p:nvSpPr>
          <p:spPr bwMode="auto">
            <a:xfrm>
              <a:off x="2160" y="225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30" name="Oval 86"/>
            <p:cNvSpPr>
              <a:spLocks noChangeArrowheads="1"/>
            </p:cNvSpPr>
            <p:nvPr/>
          </p:nvSpPr>
          <p:spPr bwMode="auto">
            <a:xfrm>
              <a:off x="2304" y="2159"/>
              <a:ext cx="240" cy="23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9831" name="Oval 87"/>
            <p:cNvSpPr>
              <a:spLocks noChangeArrowheads="1"/>
            </p:cNvSpPr>
            <p:nvPr/>
          </p:nvSpPr>
          <p:spPr bwMode="auto">
            <a:xfrm>
              <a:off x="2113" y="1824"/>
              <a:ext cx="239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12" name="Oval 88"/>
            <p:cNvSpPr>
              <a:spLocks noChangeArrowheads="1"/>
            </p:cNvSpPr>
            <p:nvPr/>
          </p:nvSpPr>
          <p:spPr bwMode="auto">
            <a:xfrm>
              <a:off x="2256" y="2016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33" name="Oval 89"/>
            <p:cNvSpPr>
              <a:spLocks noChangeArrowheads="1"/>
            </p:cNvSpPr>
            <p:nvPr/>
          </p:nvSpPr>
          <p:spPr bwMode="auto">
            <a:xfrm>
              <a:off x="2016" y="2256"/>
              <a:ext cx="239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14" name="Oval 90"/>
            <p:cNvSpPr>
              <a:spLocks noChangeArrowheads="1"/>
            </p:cNvSpPr>
            <p:nvPr/>
          </p:nvSpPr>
          <p:spPr bwMode="auto">
            <a:xfrm>
              <a:off x="2256" y="1824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5" name="Oval 91"/>
            <p:cNvSpPr>
              <a:spLocks noChangeArrowheads="1"/>
            </p:cNvSpPr>
            <p:nvPr/>
          </p:nvSpPr>
          <p:spPr bwMode="auto">
            <a:xfrm>
              <a:off x="2064" y="168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36" name="Oval 92"/>
            <p:cNvSpPr>
              <a:spLocks noChangeArrowheads="1"/>
            </p:cNvSpPr>
            <p:nvPr/>
          </p:nvSpPr>
          <p:spPr bwMode="auto">
            <a:xfrm>
              <a:off x="1872" y="2304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1584325" y="5229225"/>
            <a:ext cx="903288" cy="1023938"/>
            <a:chOff x="1149" y="799"/>
            <a:chExt cx="569" cy="645"/>
          </a:xfrm>
        </p:grpSpPr>
        <p:sp>
          <p:nvSpPr>
            <p:cNvPr id="159838" name="Oval 94"/>
            <p:cNvSpPr>
              <a:spLocks noChangeArrowheads="1"/>
            </p:cNvSpPr>
            <p:nvPr/>
          </p:nvSpPr>
          <p:spPr bwMode="auto">
            <a:xfrm>
              <a:off x="1225" y="875"/>
              <a:ext cx="190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9839" name="Oval 95"/>
            <p:cNvSpPr>
              <a:spLocks noChangeArrowheads="1"/>
            </p:cNvSpPr>
            <p:nvPr/>
          </p:nvSpPr>
          <p:spPr bwMode="auto">
            <a:xfrm>
              <a:off x="1187" y="1027"/>
              <a:ext cx="190" cy="18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9991" name="Oval 96"/>
            <p:cNvSpPr>
              <a:spLocks noChangeArrowheads="1"/>
            </p:cNvSpPr>
            <p:nvPr/>
          </p:nvSpPr>
          <p:spPr bwMode="auto">
            <a:xfrm>
              <a:off x="1301" y="1065"/>
              <a:ext cx="189" cy="18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2" name="Oval 97"/>
            <p:cNvSpPr>
              <a:spLocks noChangeArrowheads="1"/>
            </p:cNvSpPr>
            <p:nvPr/>
          </p:nvSpPr>
          <p:spPr bwMode="auto">
            <a:xfrm>
              <a:off x="1339" y="989"/>
              <a:ext cx="189" cy="18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42" name="Oval 98"/>
            <p:cNvSpPr>
              <a:spLocks noChangeArrowheads="1"/>
            </p:cNvSpPr>
            <p:nvPr/>
          </p:nvSpPr>
          <p:spPr bwMode="auto">
            <a:xfrm>
              <a:off x="1263" y="1178"/>
              <a:ext cx="189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9994" name="Oval 99"/>
            <p:cNvSpPr>
              <a:spLocks noChangeArrowheads="1"/>
            </p:cNvSpPr>
            <p:nvPr/>
          </p:nvSpPr>
          <p:spPr bwMode="auto">
            <a:xfrm>
              <a:off x="1149" y="1178"/>
              <a:ext cx="190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44" name="Oval 100"/>
            <p:cNvSpPr>
              <a:spLocks noChangeArrowheads="1"/>
            </p:cNvSpPr>
            <p:nvPr/>
          </p:nvSpPr>
          <p:spPr bwMode="auto">
            <a:xfrm>
              <a:off x="1415" y="1103"/>
              <a:ext cx="189" cy="189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9996" name="Oval 101"/>
            <p:cNvSpPr>
              <a:spLocks noChangeArrowheads="1"/>
            </p:cNvSpPr>
            <p:nvPr/>
          </p:nvSpPr>
          <p:spPr bwMode="auto">
            <a:xfrm>
              <a:off x="1452" y="1254"/>
              <a:ext cx="190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46" name="Oval 102"/>
            <p:cNvSpPr>
              <a:spLocks noChangeArrowheads="1"/>
            </p:cNvSpPr>
            <p:nvPr/>
          </p:nvSpPr>
          <p:spPr bwMode="auto">
            <a:xfrm>
              <a:off x="1415" y="913"/>
              <a:ext cx="189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9998" name="Oval 103"/>
            <p:cNvSpPr>
              <a:spLocks noChangeArrowheads="1"/>
            </p:cNvSpPr>
            <p:nvPr/>
          </p:nvSpPr>
          <p:spPr bwMode="auto">
            <a:xfrm>
              <a:off x="1528" y="1065"/>
              <a:ext cx="190" cy="18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48" name="Oval 104"/>
            <p:cNvSpPr>
              <a:spLocks noChangeArrowheads="1"/>
            </p:cNvSpPr>
            <p:nvPr/>
          </p:nvSpPr>
          <p:spPr bwMode="auto">
            <a:xfrm>
              <a:off x="1339" y="1254"/>
              <a:ext cx="189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0000" name="Oval 105"/>
            <p:cNvSpPr>
              <a:spLocks noChangeArrowheads="1"/>
            </p:cNvSpPr>
            <p:nvPr/>
          </p:nvSpPr>
          <p:spPr bwMode="auto">
            <a:xfrm>
              <a:off x="1377" y="799"/>
              <a:ext cx="189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2952750" y="4941888"/>
            <a:ext cx="601663" cy="492125"/>
            <a:chOff x="1875" y="1133"/>
            <a:chExt cx="379" cy="310"/>
          </a:xfrm>
        </p:grpSpPr>
        <p:sp>
          <p:nvSpPr>
            <p:cNvPr id="39985" name="Oval 107"/>
            <p:cNvSpPr>
              <a:spLocks noChangeArrowheads="1"/>
            </p:cNvSpPr>
            <p:nvPr/>
          </p:nvSpPr>
          <p:spPr bwMode="auto">
            <a:xfrm>
              <a:off x="1875" y="1133"/>
              <a:ext cx="190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6" name="Oval 108"/>
            <p:cNvSpPr>
              <a:spLocks noChangeArrowheads="1"/>
            </p:cNvSpPr>
            <p:nvPr/>
          </p:nvSpPr>
          <p:spPr bwMode="auto">
            <a:xfrm>
              <a:off x="2064" y="1253"/>
              <a:ext cx="190" cy="19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1C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53" name="Oval 109"/>
            <p:cNvSpPr>
              <a:spLocks noChangeArrowheads="1"/>
            </p:cNvSpPr>
            <p:nvPr/>
          </p:nvSpPr>
          <p:spPr bwMode="auto">
            <a:xfrm>
              <a:off x="2018" y="1162"/>
              <a:ext cx="189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9854" name="Oval 110"/>
            <p:cNvSpPr>
              <a:spLocks noChangeArrowheads="1"/>
            </p:cNvSpPr>
            <p:nvPr/>
          </p:nvSpPr>
          <p:spPr bwMode="auto">
            <a:xfrm>
              <a:off x="1951" y="1247"/>
              <a:ext cx="190" cy="190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3025775" y="5805488"/>
            <a:ext cx="936625" cy="393700"/>
            <a:chOff x="2688" y="960"/>
            <a:chExt cx="1535" cy="623"/>
          </a:xfrm>
        </p:grpSpPr>
        <p:grpSp>
          <p:nvGrpSpPr>
            <p:cNvPr id="39973" name="Group 112"/>
            <p:cNvGrpSpPr>
              <a:grpSpLocks/>
            </p:cNvGrpSpPr>
            <p:nvPr/>
          </p:nvGrpSpPr>
          <p:grpSpPr bwMode="auto">
            <a:xfrm>
              <a:off x="2688" y="1248"/>
              <a:ext cx="383" cy="335"/>
              <a:chOff x="1632" y="2688"/>
              <a:chExt cx="383" cy="335"/>
            </a:xfrm>
          </p:grpSpPr>
          <p:sp>
            <p:nvSpPr>
              <p:cNvPr id="39983" name="Arc 113"/>
              <p:cNvSpPr>
                <a:spLocks/>
              </p:cNvSpPr>
              <p:nvPr/>
            </p:nvSpPr>
            <p:spPr bwMode="auto">
              <a:xfrm flipV="1">
                <a:off x="1825" y="2689"/>
                <a:ext cx="190" cy="3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84" name="Arc 114"/>
              <p:cNvSpPr>
                <a:spLocks/>
              </p:cNvSpPr>
              <p:nvPr/>
            </p:nvSpPr>
            <p:spPr bwMode="auto">
              <a:xfrm flipH="1" flipV="1">
                <a:off x="1632" y="2688"/>
                <a:ext cx="190" cy="3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9974" name="Group 115"/>
            <p:cNvGrpSpPr>
              <a:grpSpLocks/>
            </p:cNvGrpSpPr>
            <p:nvPr/>
          </p:nvGrpSpPr>
          <p:grpSpPr bwMode="auto">
            <a:xfrm>
              <a:off x="3456" y="1248"/>
              <a:ext cx="383" cy="335"/>
              <a:chOff x="1632" y="2688"/>
              <a:chExt cx="383" cy="335"/>
            </a:xfrm>
          </p:grpSpPr>
          <p:sp>
            <p:nvSpPr>
              <p:cNvPr id="39981" name="Arc 116"/>
              <p:cNvSpPr>
                <a:spLocks/>
              </p:cNvSpPr>
              <p:nvPr/>
            </p:nvSpPr>
            <p:spPr bwMode="auto">
              <a:xfrm flipV="1">
                <a:off x="1825" y="2689"/>
                <a:ext cx="190" cy="3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82" name="Arc 117"/>
              <p:cNvSpPr>
                <a:spLocks/>
              </p:cNvSpPr>
              <p:nvPr/>
            </p:nvSpPr>
            <p:spPr bwMode="auto">
              <a:xfrm flipH="1" flipV="1">
                <a:off x="1632" y="2688"/>
                <a:ext cx="190" cy="3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9975" name="Group 118"/>
            <p:cNvGrpSpPr>
              <a:grpSpLocks/>
            </p:cNvGrpSpPr>
            <p:nvPr/>
          </p:nvGrpSpPr>
          <p:grpSpPr bwMode="auto">
            <a:xfrm flipV="1">
              <a:off x="3840" y="960"/>
              <a:ext cx="383" cy="335"/>
              <a:chOff x="1632" y="2688"/>
              <a:chExt cx="383" cy="335"/>
            </a:xfrm>
          </p:grpSpPr>
          <p:sp>
            <p:nvSpPr>
              <p:cNvPr id="39979" name="Arc 119"/>
              <p:cNvSpPr>
                <a:spLocks/>
              </p:cNvSpPr>
              <p:nvPr/>
            </p:nvSpPr>
            <p:spPr bwMode="auto">
              <a:xfrm flipV="1">
                <a:off x="1825" y="2689"/>
                <a:ext cx="190" cy="3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80" name="Arc 120"/>
              <p:cNvSpPr>
                <a:spLocks/>
              </p:cNvSpPr>
              <p:nvPr/>
            </p:nvSpPr>
            <p:spPr bwMode="auto">
              <a:xfrm flipH="1" flipV="1">
                <a:off x="1632" y="2688"/>
                <a:ext cx="190" cy="3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9976" name="Group 121"/>
            <p:cNvGrpSpPr>
              <a:grpSpLocks/>
            </p:cNvGrpSpPr>
            <p:nvPr/>
          </p:nvGrpSpPr>
          <p:grpSpPr bwMode="auto">
            <a:xfrm flipV="1">
              <a:off x="3072" y="960"/>
              <a:ext cx="383" cy="335"/>
              <a:chOff x="1632" y="2688"/>
              <a:chExt cx="383" cy="335"/>
            </a:xfrm>
          </p:grpSpPr>
          <p:sp>
            <p:nvSpPr>
              <p:cNvPr id="39977" name="Arc 122"/>
              <p:cNvSpPr>
                <a:spLocks/>
              </p:cNvSpPr>
              <p:nvPr/>
            </p:nvSpPr>
            <p:spPr bwMode="auto">
              <a:xfrm flipV="1">
                <a:off x="1825" y="2689"/>
                <a:ext cx="190" cy="3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78" name="Arc 123"/>
              <p:cNvSpPr>
                <a:spLocks/>
              </p:cNvSpPr>
              <p:nvPr/>
            </p:nvSpPr>
            <p:spPr bwMode="auto">
              <a:xfrm flipH="1" flipV="1">
                <a:off x="1632" y="2688"/>
                <a:ext cx="190" cy="3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59868" name="Text Box 124"/>
          <p:cNvSpPr txBox="1">
            <a:spLocks noChangeArrowheads="1"/>
          </p:cNvSpPr>
          <p:nvPr/>
        </p:nvSpPr>
        <p:spPr bwMode="auto">
          <a:xfrm>
            <a:off x="-250825" y="1890713"/>
            <a:ext cx="1547813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Unstable nucleus</a:t>
            </a:r>
            <a:endParaRPr lang="en-US" sz="1800"/>
          </a:p>
        </p:txBody>
      </p:sp>
      <p:sp>
        <p:nvSpPr>
          <p:cNvPr id="159869" name="Text Box 125"/>
          <p:cNvSpPr txBox="1">
            <a:spLocks noChangeArrowheads="1"/>
          </p:cNvSpPr>
          <p:nvPr/>
        </p:nvSpPr>
        <p:spPr bwMode="auto">
          <a:xfrm>
            <a:off x="-250825" y="6216650"/>
            <a:ext cx="1547813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Unstable nucleus</a:t>
            </a:r>
            <a:endParaRPr lang="en-US" sz="1800"/>
          </a:p>
        </p:txBody>
      </p:sp>
      <p:sp>
        <p:nvSpPr>
          <p:cNvPr id="159870" name="Text Box 126"/>
          <p:cNvSpPr txBox="1">
            <a:spLocks noChangeArrowheads="1"/>
          </p:cNvSpPr>
          <p:nvPr/>
        </p:nvSpPr>
        <p:spPr bwMode="auto">
          <a:xfrm>
            <a:off x="-250825" y="4291013"/>
            <a:ext cx="1547813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Unstable nucleus</a:t>
            </a:r>
            <a:endParaRPr lang="en-US" sz="1800"/>
          </a:p>
        </p:txBody>
      </p:sp>
      <p:sp>
        <p:nvSpPr>
          <p:cNvPr id="159871" name="Text Box 127"/>
          <p:cNvSpPr txBox="1">
            <a:spLocks noChangeArrowheads="1"/>
          </p:cNvSpPr>
          <p:nvPr/>
        </p:nvSpPr>
        <p:spPr bwMode="auto">
          <a:xfrm>
            <a:off x="1368425" y="6216650"/>
            <a:ext cx="1439863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New nucleus</a:t>
            </a:r>
            <a:endParaRPr lang="en-US" sz="1800"/>
          </a:p>
        </p:txBody>
      </p:sp>
      <p:sp>
        <p:nvSpPr>
          <p:cNvPr id="159872" name="Text Box 128"/>
          <p:cNvSpPr txBox="1">
            <a:spLocks noChangeArrowheads="1"/>
          </p:cNvSpPr>
          <p:nvPr/>
        </p:nvSpPr>
        <p:spPr bwMode="auto">
          <a:xfrm>
            <a:off x="1225550" y="1890713"/>
            <a:ext cx="1439863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New nucleus</a:t>
            </a:r>
            <a:endParaRPr lang="en-US" sz="1800"/>
          </a:p>
        </p:txBody>
      </p:sp>
      <p:sp>
        <p:nvSpPr>
          <p:cNvPr id="159873" name="AutoShape 129"/>
          <p:cNvSpPr>
            <a:spLocks noChangeArrowheads="1"/>
          </p:cNvSpPr>
          <p:nvPr/>
        </p:nvSpPr>
        <p:spPr bwMode="auto">
          <a:xfrm>
            <a:off x="1152525" y="1243013"/>
            <a:ext cx="360363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874" name="AutoShape 130"/>
          <p:cNvSpPr>
            <a:spLocks noChangeArrowheads="1"/>
          </p:cNvSpPr>
          <p:nvPr/>
        </p:nvSpPr>
        <p:spPr bwMode="auto">
          <a:xfrm>
            <a:off x="1152525" y="3381375"/>
            <a:ext cx="360363" cy="287338"/>
          </a:xfrm>
          <a:prstGeom prst="rightArrow">
            <a:avLst>
              <a:gd name="adj1" fmla="val 50000"/>
              <a:gd name="adj2" fmla="val 31354"/>
            </a:avLst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875" name="AutoShape 131"/>
          <p:cNvSpPr>
            <a:spLocks noChangeArrowheads="1"/>
          </p:cNvSpPr>
          <p:nvPr/>
        </p:nvSpPr>
        <p:spPr bwMode="auto">
          <a:xfrm>
            <a:off x="1152525" y="5661025"/>
            <a:ext cx="360363" cy="287338"/>
          </a:xfrm>
          <a:prstGeom prst="rightArrow">
            <a:avLst>
              <a:gd name="adj1" fmla="val 50000"/>
              <a:gd name="adj2" fmla="val 31354"/>
            </a:avLst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876" name="AutoShape 132"/>
          <p:cNvSpPr>
            <a:spLocks noChangeArrowheads="1"/>
          </p:cNvSpPr>
          <p:nvPr/>
        </p:nvSpPr>
        <p:spPr bwMode="auto">
          <a:xfrm>
            <a:off x="2592388" y="1314450"/>
            <a:ext cx="287337" cy="287338"/>
          </a:xfrm>
          <a:prstGeom prst="plus">
            <a:avLst>
              <a:gd name="adj" fmla="val 35361"/>
            </a:avLst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877" name="AutoShape 133"/>
          <p:cNvSpPr>
            <a:spLocks noChangeArrowheads="1"/>
          </p:cNvSpPr>
          <p:nvPr/>
        </p:nvSpPr>
        <p:spPr bwMode="auto">
          <a:xfrm>
            <a:off x="2592388" y="5876925"/>
            <a:ext cx="287337" cy="287338"/>
          </a:xfrm>
          <a:prstGeom prst="plus">
            <a:avLst>
              <a:gd name="adj" fmla="val 35361"/>
            </a:avLst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878" name="AutoShape 134"/>
          <p:cNvSpPr>
            <a:spLocks noChangeArrowheads="1"/>
          </p:cNvSpPr>
          <p:nvPr/>
        </p:nvSpPr>
        <p:spPr bwMode="auto">
          <a:xfrm>
            <a:off x="2881313" y="3309938"/>
            <a:ext cx="287337" cy="287337"/>
          </a:xfrm>
          <a:prstGeom prst="plus">
            <a:avLst>
              <a:gd name="adj" fmla="val 35361"/>
            </a:avLst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879" name="AutoShape 135"/>
          <p:cNvSpPr>
            <a:spLocks noChangeArrowheads="1"/>
          </p:cNvSpPr>
          <p:nvPr/>
        </p:nvSpPr>
        <p:spPr bwMode="auto">
          <a:xfrm rot="-1562587">
            <a:off x="2520950" y="5300663"/>
            <a:ext cx="360363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36"/>
          <p:cNvGrpSpPr>
            <a:grpSpLocks/>
          </p:cNvGrpSpPr>
          <p:nvPr/>
        </p:nvGrpSpPr>
        <p:grpSpPr bwMode="auto">
          <a:xfrm>
            <a:off x="433388" y="4076700"/>
            <a:ext cx="2303462" cy="857250"/>
            <a:chOff x="431" y="2568"/>
            <a:chExt cx="1451" cy="540"/>
          </a:xfrm>
        </p:grpSpPr>
        <p:sp>
          <p:nvSpPr>
            <p:cNvPr id="39970" name="Text Box 137"/>
            <p:cNvSpPr txBox="1">
              <a:spLocks noChangeArrowheads="1"/>
            </p:cNvSpPr>
            <p:nvPr/>
          </p:nvSpPr>
          <p:spPr bwMode="auto">
            <a:xfrm>
              <a:off x="1020" y="2704"/>
              <a:ext cx="862" cy="40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/>
                <a:t>New nucleus</a:t>
              </a:r>
              <a:endParaRPr lang="en-US" sz="1800"/>
            </a:p>
          </p:txBody>
        </p:sp>
        <p:sp>
          <p:nvSpPr>
            <p:cNvPr id="39971" name="Line 138"/>
            <p:cNvSpPr>
              <a:spLocks noChangeShapeType="1"/>
            </p:cNvSpPr>
            <p:nvPr/>
          </p:nvSpPr>
          <p:spPr bwMode="auto">
            <a:xfrm flipH="1" flipV="1">
              <a:off x="431" y="2568"/>
              <a:ext cx="816" cy="18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972" name="Line 139"/>
            <p:cNvSpPr>
              <a:spLocks noChangeShapeType="1"/>
            </p:cNvSpPr>
            <p:nvPr/>
          </p:nvSpPr>
          <p:spPr bwMode="auto">
            <a:xfrm flipV="1">
              <a:off x="1338" y="2568"/>
              <a:ext cx="45" cy="1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9884" name="Text Box 140"/>
          <p:cNvSpPr txBox="1">
            <a:spLocks noChangeArrowheads="1"/>
          </p:cNvSpPr>
          <p:nvPr/>
        </p:nvSpPr>
        <p:spPr bwMode="auto">
          <a:xfrm>
            <a:off x="2592388" y="1890713"/>
            <a:ext cx="1547812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Alpha particle</a:t>
            </a:r>
            <a:endParaRPr lang="en-US"/>
          </a:p>
        </p:txBody>
      </p:sp>
      <p:sp>
        <p:nvSpPr>
          <p:cNvPr id="159885" name="Text Box 141"/>
          <p:cNvSpPr txBox="1">
            <a:spLocks noChangeArrowheads="1"/>
          </p:cNvSpPr>
          <p:nvPr/>
        </p:nvSpPr>
        <p:spPr bwMode="auto">
          <a:xfrm>
            <a:off x="2808288" y="3670300"/>
            <a:ext cx="1547812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Beta particle</a:t>
            </a:r>
            <a:endParaRPr lang="en-US"/>
          </a:p>
        </p:txBody>
      </p:sp>
      <p:sp>
        <p:nvSpPr>
          <p:cNvPr id="159886" name="Text Box 142"/>
          <p:cNvSpPr txBox="1">
            <a:spLocks noChangeArrowheads="1"/>
          </p:cNvSpPr>
          <p:nvPr/>
        </p:nvSpPr>
        <p:spPr bwMode="auto">
          <a:xfrm>
            <a:off x="2665413" y="6216650"/>
            <a:ext cx="1547812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Gamma radiation</a:t>
            </a:r>
            <a:endParaRPr lang="en-US"/>
          </a:p>
        </p:txBody>
      </p:sp>
      <p:sp>
        <p:nvSpPr>
          <p:cNvPr id="39969" name="Text Box 143"/>
          <p:cNvSpPr txBox="1">
            <a:spLocks noChangeArrowheads="1"/>
          </p:cNvSpPr>
          <p:nvPr/>
        </p:nvSpPr>
        <p:spPr bwMode="auto">
          <a:xfrm>
            <a:off x="4716463" y="6118225"/>
            <a:ext cx="4032250" cy="73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y-GB" sz="2000" b="1"/>
              <a:t>Words</a:t>
            </a:r>
            <a:r>
              <a:rPr lang="cy-GB" sz="2000"/>
              <a:t> – frequency, proton, energy, neutrons, helium, beta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5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5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5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5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5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utoUpdateAnimBg="0"/>
      <p:bldP spid="159748" grpId="0" autoUpdateAnimBg="0"/>
      <p:bldP spid="159749" grpId="0" autoUpdateAnimBg="0"/>
      <p:bldP spid="159819" grpId="0" animBg="1"/>
      <p:bldP spid="159868" grpId="0"/>
      <p:bldP spid="159869" grpId="0"/>
      <p:bldP spid="159870" grpId="0"/>
      <p:bldP spid="159871" grpId="0"/>
      <p:bldP spid="159872" grpId="0"/>
      <p:bldP spid="159873" grpId="0" animBg="1"/>
      <p:bldP spid="159874" grpId="0" animBg="1"/>
      <p:bldP spid="159875" grpId="0" animBg="1"/>
      <p:bldP spid="159876" grpId="0" animBg="1"/>
      <p:bldP spid="159877" grpId="0" animBg="1"/>
      <p:bldP spid="159878" grpId="0" animBg="1"/>
      <p:bldP spid="159879" grpId="0" animBg="1"/>
      <p:bldP spid="159884" grpId="0"/>
      <p:bldP spid="159885" grpId="0"/>
      <p:bldP spid="1598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Types of Radioactivity</a:t>
            </a:r>
            <a:br>
              <a:rPr lang="en-GB" dirty="0" smtClean="0"/>
            </a:br>
            <a:r>
              <a:rPr lang="en-GB" dirty="0" smtClean="0"/>
              <a:t>Lesson Outcomes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0" y="2565400"/>
            <a:ext cx="9144000" cy="4103688"/>
          </a:xfrm>
        </p:spPr>
        <p:txBody>
          <a:bodyPr/>
          <a:lstStyle/>
          <a:p>
            <a:pPr eaLnBrk="1" hangingPunct="1"/>
            <a:r>
              <a:rPr lang="en-GB" sz="2800" smtClean="0"/>
              <a:t>To be able to explain what is meant by background radiation and identify some common sources of it. </a:t>
            </a:r>
          </a:p>
          <a:p>
            <a:pPr eaLnBrk="1" hangingPunct="1"/>
            <a:r>
              <a:rPr lang="en-GB" sz="2800" smtClean="0"/>
              <a:t>To be able to identify three different types of radiation and their main properties and explain what is meant by an isotope of an element.</a:t>
            </a:r>
          </a:p>
          <a:p>
            <a:pPr eaLnBrk="1" hangingPunct="1"/>
            <a:r>
              <a:rPr lang="en-GB" sz="2800" smtClean="0"/>
              <a:t>To be able to explain how to handle radioactive substances safely and problems associated with Radioactive waste</a:t>
            </a:r>
          </a:p>
          <a:p>
            <a:pPr eaLnBrk="1" hangingPunct="1"/>
            <a:endParaRPr lang="en-GB" sz="2800" smtClean="0"/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B60B625-6237-4EEC-92C3-11EA9BBC0230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611188" y="1196975"/>
            <a:ext cx="7921625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/>
              <a:t>Key Words:-  Alpha, Beta, Gamma, ionising, penetrating, proton, neutron, electron, nucleus, penetrating, ionising, lead, aluminium, paper, isotopes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6C71B9E-2FF8-4B82-8765-127F3981F2B4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y-GB" smtClean="0"/>
              <a:t>Handling Radioactive Materials</a:t>
            </a:r>
            <a:endParaRPr lang="en-US" smtClean="0"/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0" y="1628775"/>
            <a:ext cx="9144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y-GB" b="1">
                <a:solidFill>
                  <a:srgbClr val="CCFFCC"/>
                </a:solidFill>
              </a:rPr>
              <a:t>Safety measures:</a:t>
            </a:r>
            <a:endParaRPr lang="en-US" b="1">
              <a:solidFill>
                <a:srgbClr val="CCFFCC"/>
              </a:solidFill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0" y="2493963"/>
            <a:ext cx="9144000" cy="2100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arenR"/>
            </a:pPr>
            <a:r>
              <a:rPr lang="cy-GB"/>
              <a:t>Keep your distance</a:t>
            </a:r>
          </a:p>
          <a:p>
            <a:pPr marL="457200" indent="-457200" algn="l">
              <a:spcBef>
                <a:spcPct val="50000"/>
              </a:spcBef>
              <a:buFontTx/>
              <a:buAutoNum type="arabicParenR"/>
            </a:pPr>
            <a:r>
              <a:rPr lang="cy-GB">
                <a:solidFill>
                  <a:srgbClr val="CCFFCC"/>
                </a:solidFill>
              </a:rPr>
              <a:t>Minimise exposure time</a:t>
            </a:r>
          </a:p>
          <a:p>
            <a:pPr marL="457200" indent="-457200" algn="l">
              <a:spcBef>
                <a:spcPct val="50000"/>
              </a:spcBef>
              <a:buFontTx/>
              <a:buAutoNum type="arabicParenR"/>
            </a:pPr>
            <a:r>
              <a:rPr lang="cy-GB"/>
              <a:t>Protective clothing</a:t>
            </a:r>
          </a:p>
          <a:p>
            <a:pPr marL="457200" indent="-457200" algn="l">
              <a:spcBef>
                <a:spcPct val="50000"/>
              </a:spcBef>
              <a:buFontTx/>
              <a:buAutoNum type="arabicParenR"/>
            </a:pPr>
            <a:r>
              <a:rPr lang="cy-GB">
                <a:solidFill>
                  <a:srgbClr val="CCFFCC"/>
                </a:solidFill>
              </a:rPr>
              <a:t>Careful labelling</a:t>
            </a:r>
            <a:endParaRPr lang="en-US">
              <a:solidFill>
                <a:srgbClr val="CCFFCC"/>
              </a:solidFill>
            </a:endParaRPr>
          </a:p>
        </p:txBody>
      </p:sp>
      <p:pic>
        <p:nvPicPr>
          <p:cNvPr id="41990" name="Picture 5" descr="Nucle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493963"/>
            <a:ext cx="20891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0" name="Picture 6" descr="Tran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989138"/>
            <a:ext cx="29876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/>
      <p:bldP spid="19046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6215063"/>
            <a:ext cx="8258175" cy="642937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28625" y="785813"/>
            <a:ext cx="8258175" cy="534035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857250"/>
            <a:ext cx="603726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6215063"/>
            <a:ext cx="8258175" cy="642937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28625" y="785813"/>
            <a:ext cx="8258175" cy="534035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71563"/>
            <a:ext cx="828675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522663"/>
            <a:ext cx="8286750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6215063"/>
            <a:ext cx="8258175" cy="642937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28625" y="785813"/>
            <a:ext cx="8258175" cy="534035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85813"/>
            <a:ext cx="314325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Background Radiation Demo</a:t>
            </a:r>
            <a:endParaRPr lang="en-GB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This demo can be tried but it doesn’t always give good results.  </a:t>
            </a:r>
          </a:p>
          <a:p>
            <a:r>
              <a:rPr lang="en-GB" smtClean="0">
                <a:hlinkClick r:id="rId2"/>
              </a:rPr>
              <a:t>Watch this clip at 2.30 seconds to see instructions.  </a:t>
            </a:r>
            <a:endParaRPr lang="en-GB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F5DED0-5B6F-4615-AC24-FF2634EF104E}" type="datetime1">
              <a:rPr lang="en-GB" smtClean="0"/>
              <a:pPr/>
              <a:t>03/10/2012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6215063"/>
            <a:ext cx="8258175" cy="642937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28625" y="785813"/>
            <a:ext cx="8258175" cy="534035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928688"/>
            <a:ext cx="8277225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6215063"/>
            <a:ext cx="8258175" cy="642937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28625" y="785813"/>
            <a:ext cx="8258175" cy="534035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85813"/>
            <a:ext cx="83581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83581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571875"/>
            <a:ext cx="828675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Why do we care?*</a:t>
            </a: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en-US" smtClean="0"/>
              <a:t>Remains radioactive for a long time</a:t>
            </a:r>
          </a:p>
          <a:p>
            <a:endParaRPr lang="en-US" smtClean="0"/>
          </a:p>
          <a:p>
            <a:r>
              <a:rPr lang="en-US" smtClean="0"/>
              <a:t>Terrorist risk</a:t>
            </a:r>
          </a:p>
          <a:p>
            <a:endParaRPr lang="en-US" smtClean="0"/>
          </a:p>
          <a:p>
            <a:r>
              <a:rPr lang="en-US" smtClean="0"/>
              <a:t>Risk of ground water exposure</a:t>
            </a:r>
          </a:p>
          <a:p>
            <a:endParaRPr lang="en-US" smtClean="0"/>
          </a:p>
          <a:p>
            <a:r>
              <a:rPr lang="en-US" smtClean="0"/>
              <a:t>Acceptable radioactive level may change over time (becomes more radioactive over time)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Types of Radioactivity</a:t>
            </a:r>
            <a:br>
              <a:rPr lang="en-GB" dirty="0" smtClean="0"/>
            </a:br>
            <a:r>
              <a:rPr lang="en-GB" dirty="0" smtClean="0"/>
              <a:t>Lesson Outcomes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0" y="2565400"/>
            <a:ext cx="9144000" cy="4103688"/>
          </a:xfrm>
        </p:spPr>
        <p:txBody>
          <a:bodyPr/>
          <a:lstStyle/>
          <a:p>
            <a:pPr eaLnBrk="1" hangingPunct="1"/>
            <a:r>
              <a:rPr lang="en-GB" sz="2800" smtClean="0"/>
              <a:t>To be able to explain what is meant by background radiation and identify some common sources of it. </a:t>
            </a:r>
          </a:p>
          <a:p>
            <a:pPr eaLnBrk="1" hangingPunct="1"/>
            <a:r>
              <a:rPr lang="en-GB" sz="2800" smtClean="0"/>
              <a:t>To be able to identify three different types of radiation and their main properties and explain what is meant by an isotope of an element.</a:t>
            </a:r>
          </a:p>
          <a:p>
            <a:pPr eaLnBrk="1" hangingPunct="1"/>
            <a:r>
              <a:rPr lang="en-GB" sz="2800" smtClean="0"/>
              <a:t>To be able to explain how to handle radioactive substances safely and problems associated with Radioactive waste</a:t>
            </a:r>
          </a:p>
          <a:p>
            <a:pPr eaLnBrk="1" hangingPunct="1"/>
            <a:endParaRPr lang="en-GB" sz="2800" smtClean="0"/>
          </a:p>
        </p:txBody>
      </p:sp>
      <p:sp>
        <p:nvSpPr>
          <p:cNvPr id="4915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59F6F36-425A-41A6-9142-DF5A009FE9B8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611188" y="1196975"/>
            <a:ext cx="7921625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/>
              <a:t>Key Words:-  Alpha, Beta, Gamma, ionising, penetrating, proton, neutron, electron, nucleus, penetrating, ionising, lead, aluminium, paper, isotopes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D4EAAC2-81D4-4183-837E-C2A318DAFE59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Plenary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508500"/>
            <a:ext cx="7772400" cy="3098800"/>
          </a:xfrm>
        </p:spPr>
        <p:txBody>
          <a:bodyPr/>
          <a:lstStyle/>
          <a:p>
            <a:pPr eaLnBrk="1" hangingPunct="1"/>
            <a:r>
              <a:rPr lang="en-GB" smtClean="0"/>
              <a:t>Which type of radiation should he swallow in order to survive?  Explain your reasons for your answer.  </a:t>
            </a:r>
          </a:p>
        </p:txBody>
      </p:sp>
      <p:pic>
        <p:nvPicPr>
          <p:cNvPr id="50181" name="Picture 5" descr="goldfing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302000" y="1052513"/>
            <a:ext cx="5842000" cy="13731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Goldfinger has captured James Bond and has him strapped to a machine.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635375" y="2420938"/>
            <a:ext cx="5256213" cy="1800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He is feeling generous today and offers James a chance to kill himself quickly by swallowing a radiation pill.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Types of Radioactivity</a:t>
            </a:r>
            <a:br>
              <a:rPr lang="en-GB" dirty="0" smtClean="0"/>
            </a:br>
            <a:r>
              <a:rPr lang="en-GB" dirty="0" smtClean="0"/>
              <a:t>Lesson Outcomes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2565400"/>
            <a:ext cx="9144000" cy="4103688"/>
          </a:xfrm>
        </p:spPr>
        <p:txBody>
          <a:bodyPr/>
          <a:lstStyle/>
          <a:p>
            <a:pPr eaLnBrk="1" hangingPunct="1"/>
            <a:r>
              <a:rPr lang="en-GB" sz="2800" smtClean="0"/>
              <a:t>To be able to explain what is meant by background radiation and identify some common sources of it. </a:t>
            </a:r>
          </a:p>
          <a:p>
            <a:pPr eaLnBrk="1" hangingPunct="1"/>
            <a:r>
              <a:rPr lang="en-GB" sz="2800" smtClean="0"/>
              <a:t>To be able to identify three different types of radiation and their main properties and explain what is meant by an isotope of an element.</a:t>
            </a:r>
          </a:p>
          <a:p>
            <a:pPr eaLnBrk="1" hangingPunct="1"/>
            <a:r>
              <a:rPr lang="en-GB" sz="2800" smtClean="0"/>
              <a:t>To be able to explain how to handle radioactive substances safely and problems associated with Radioactive waste</a:t>
            </a:r>
          </a:p>
          <a:p>
            <a:pPr eaLnBrk="1" hangingPunct="1"/>
            <a:endParaRPr lang="en-GB" sz="2800" smtClean="0"/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11466F5-7F0F-4D3C-BA52-787621B07F94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611188" y="1196975"/>
            <a:ext cx="7921625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dirty="0"/>
              <a:t>Key Words:-  Alpha, Beta, Gamma, ionising</a:t>
            </a:r>
            <a:r>
              <a:rPr lang="en-GB" dirty="0" smtClean="0"/>
              <a:t>, </a:t>
            </a:r>
            <a:r>
              <a:rPr lang="en-GB" dirty="0"/>
              <a:t>proton, neutron, electron, nucleus, </a:t>
            </a:r>
            <a:r>
              <a:rPr lang="en-GB"/>
              <a:t>penetrating</a:t>
            </a:r>
            <a:r>
              <a:rPr lang="en-GB" smtClean="0"/>
              <a:t>,, </a:t>
            </a:r>
            <a:r>
              <a:rPr lang="en-GB" dirty="0"/>
              <a:t>lead, aluminium, paper, isotopes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Demonstration and Big Picture</a:t>
            </a:r>
            <a:endParaRPr lang="en-GB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11188" y="692150"/>
            <a:ext cx="7772400" cy="4114800"/>
          </a:xfrm>
        </p:spPr>
        <p:txBody>
          <a:bodyPr/>
          <a:lstStyle/>
          <a:p>
            <a:r>
              <a:rPr lang="en-GB" smtClean="0"/>
              <a:t>Set up the GM tube and just leave it turned on in a corner of the room or on the teacher’s desk.  </a:t>
            </a:r>
          </a:p>
          <a:p>
            <a:r>
              <a:rPr lang="en-GB" smtClean="0"/>
              <a:t>Explain to students that each reading on the GM tube is a radioactive particle entering the tube.  </a:t>
            </a:r>
          </a:p>
          <a:p>
            <a:r>
              <a:rPr lang="en-GB" smtClean="0"/>
              <a:t>Ask these questions?</a:t>
            </a:r>
          </a:p>
          <a:p>
            <a:r>
              <a:rPr lang="en-GB" smtClean="0"/>
              <a:t>What are these particles?</a:t>
            </a:r>
          </a:p>
          <a:p>
            <a:r>
              <a:rPr lang="en-GB" smtClean="0"/>
              <a:t>Where are they coming from?</a:t>
            </a:r>
          </a:p>
          <a:p>
            <a:r>
              <a:rPr lang="en-GB" smtClean="0"/>
              <a:t>What causes them?</a:t>
            </a:r>
          </a:p>
          <a:p>
            <a:r>
              <a:rPr lang="en-GB" smtClean="0"/>
              <a:t>Are they harmful to us?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6E390CF-CCF2-486D-A65E-979C880314C7}" type="datetime1">
              <a:rPr lang="en-GB" smtClean="0"/>
              <a:pPr/>
              <a:t>03/10/2012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Background Radiation</a:t>
            </a:r>
            <a:endParaRPr lang="en-GB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There is radiation around us all the time.  </a:t>
            </a:r>
          </a:p>
          <a:p>
            <a:r>
              <a:rPr lang="en-GB" smtClean="0"/>
              <a:t>It is there from the day you are born to the day you die.  </a:t>
            </a:r>
          </a:p>
          <a:p>
            <a:r>
              <a:rPr lang="en-GB" smtClean="0"/>
              <a:t>It comes to us from a number of different sources:-</a:t>
            </a: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DFCB6BA-02AE-4B95-AC26-29576F38485C}" type="datetime1">
              <a:rPr lang="en-GB" smtClean="0"/>
              <a:pPr/>
              <a:t>03/10/2012</a:t>
            </a:fld>
            <a:endParaRPr lang="en-GB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EC2AC04-F7B6-4690-AB85-4EFAE3E0BC24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625" y="6215063"/>
            <a:ext cx="8258175" cy="642937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solidFill>
                <a:srgbClr val="604A7B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6" name="Content Placeholder 2"/>
          <p:cNvSpPr>
            <a:spLocks noGrp="1"/>
          </p:cNvSpPr>
          <p:nvPr>
            <p:ph idx="4294967295"/>
          </p:nvPr>
        </p:nvSpPr>
        <p:spPr>
          <a:xfrm>
            <a:off x="428625" y="785813"/>
            <a:ext cx="8258175" cy="53403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82867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357688"/>
            <a:ext cx="82867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Types of Radioactivity</a:t>
            </a:r>
            <a:br>
              <a:rPr lang="en-GB" dirty="0" smtClean="0"/>
            </a:br>
            <a:r>
              <a:rPr lang="en-GB" dirty="0" smtClean="0"/>
              <a:t>Lesson Outcomes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2565400"/>
            <a:ext cx="9144000" cy="4103688"/>
          </a:xfrm>
        </p:spPr>
        <p:txBody>
          <a:bodyPr/>
          <a:lstStyle/>
          <a:p>
            <a:pPr eaLnBrk="1" hangingPunct="1"/>
            <a:r>
              <a:rPr lang="en-GB" sz="2800" smtClean="0"/>
              <a:t>To be able to explain what is meant by background radiation and identify some common sources of it. </a:t>
            </a:r>
          </a:p>
          <a:p>
            <a:pPr eaLnBrk="1" hangingPunct="1"/>
            <a:r>
              <a:rPr lang="en-GB" sz="2800" smtClean="0"/>
              <a:t>To be able to identify three different types of radiation and their main properties and explain what is meant by an isotope of an element.</a:t>
            </a:r>
          </a:p>
          <a:p>
            <a:pPr eaLnBrk="1" hangingPunct="1"/>
            <a:r>
              <a:rPr lang="en-GB" sz="2800" smtClean="0"/>
              <a:t>To be able to explain how to handle radioactive substances safely and problems associated with Radioactive waste</a:t>
            </a:r>
          </a:p>
          <a:p>
            <a:pPr eaLnBrk="1" hangingPunct="1"/>
            <a:endParaRPr lang="en-GB" sz="2800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3523A1-F30D-4E1D-B76C-007C6E19D522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611188" y="1196975"/>
            <a:ext cx="7921625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/>
              <a:t>Key Words:-  Alpha, Beta, Gamma, ionising, penetrating, proton, neutron, electron, nucleus, penetrating, ionising, lead, aluminium, paper, isotopes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32505C0-1B9F-4A40-A092-6273C3DA54F8}" type="datetime1">
              <a:rPr lang="en-GB" smtClean="0"/>
              <a:pPr/>
              <a:t>03/10/2012</a:t>
            </a:fld>
            <a:endParaRPr lang="en-GB" smtClean="0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What is Radioactivity?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4827587"/>
          </a:xfrm>
        </p:spPr>
        <p:txBody>
          <a:bodyPr/>
          <a:lstStyle/>
          <a:p>
            <a:pPr eaLnBrk="1" hangingPunct="1"/>
            <a:r>
              <a:rPr lang="en-GB" smtClean="0"/>
              <a:t>Before we can learn about Radioactivity we have to first learn about atoms:</a:t>
            </a:r>
          </a:p>
          <a:p>
            <a:pPr eaLnBrk="1" hangingPunct="1"/>
            <a:r>
              <a:rPr lang="en-GB" smtClean="0"/>
              <a:t>What do you know about the structure of an atom?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00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3471</TotalTime>
  <Words>1605</Words>
  <Application>Microsoft Office PowerPoint</Application>
  <PresentationFormat>On-screen Show (4:3)</PresentationFormat>
  <Paragraphs>339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1_Default Design</vt:lpstr>
      <vt:lpstr>Technicians List</vt:lpstr>
      <vt:lpstr>Types of Radioactivity</vt:lpstr>
      <vt:lpstr>Background Radiation Demo</vt:lpstr>
      <vt:lpstr>Types of Radioactivity Lesson Outcomes</vt:lpstr>
      <vt:lpstr>Demonstration and Big Picture</vt:lpstr>
      <vt:lpstr>Background Radiation</vt:lpstr>
      <vt:lpstr>Slide 7</vt:lpstr>
      <vt:lpstr>Types of Radioactivity Lesson Outcomes</vt:lpstr>
      <vt:lpstr>What is Radioactivity?</vt:lpstr>
      <vt:lpstr>The structure of the atom</vt:lpstr>
      <vt:lpstr>The structure of the atom</vt:lpstr>
      <vt:lpstr>What are isotopes?</vt:lpstr>
      <vt:lpstr>Isotopes</vt:lpstr>
      <vt:lpstr>Isotopes</vt:lpstr>
      <vt:lpstr>Slide 15</vt:lpstr>
      <vt:lpstr>Which isotope is real?</vt:lpstr>
      <vt:lpstr>Slide 17</vt:lpstr>
      <vt:lpstr>Isotopes</vt:lpstr>
      <vt:lpstr>Introduction to Radioactivity</vt:lpstr>
      <vt:lpstr>Why is Radiation Dangerous?</vt:lpstr>
      <vt:lpstr>Ionisation</vt:lpstr>
      <vt:lpstr>Radiation Demo</vt:lpstr>
      <vt:lpstr>Blocking Radiation</vt:lpstr>
      <vt:lpstr>Types of radiation</vt:lpstr>
      <vt:lpstr>Types of Radioactivity Lesson Outcomes</vt:lpstr>
      <vt:lpstr>Handling Radioactive Materials</vt:lpstr>
      <vt:lpstr>Slide 27</vt:lpstr>
      <vt:lpstr>Slide 28</vt:lpstr>
      <vt:lpstr>Slide 29</vt:lpstr>
      <vt:lpstr>Slide 30</vt:lpstr>
      <vt:lpstr>Slide 31</vt:lpstr>
      <vt:lpstr>Why do we care?*</vt:lpstr>
      <vt:lpstr>Types of Radioactivity Lesson Outcomes</vt:lpstr>
      <vt:lpstr>Plenary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Richards</dc:creator>
  <cp:lastModifiedBy>SPatnaik</cp:lastModifiedBy>
  <cp:revision>213</cp:revision>
  <dcterms:created xsi:type="dcterms:W3CDTF">2001-11-05T08:13:52Z</dcterms:created>
  <dcterms:modified xsi:type="dcterms:W3CDTF">2012-10-03T07:59:26Z</dcterms:modified>
</cp:coreProperties>
</file>