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74" r:id="rId2"/>
    <p:sldId id="277" r:id="rId3"/>
    <p:sldId id="257" r:id="rId4"/>
    <p:sldId id="275" r:id="rId5"/>
    <p:sldId id="276" r:id="rId6"/>
    <p:sldId id="260" r:id="rId7"/>
    <p:sldId id="261" r:id="rId8"/>
    <p:sldId id="262" r:id="rId9"/>
    <p:sldId id="263" r:id="rId10"/>
    <p:sldId id="264" r:id="rId11"/>
    <p:sldId id="279" r:id="rId12"/>
    <p:sldId id="280" r:id="rId13"/>
    <p:sldId id="281" r:id="rId14"/>
    <p:sldId id="282" r:id="rId15"/>
    <p:sldId id="278" r:id="rId16"/>
    <p:sldId id="265" r:id="rId17"/>
    <p:sldId id="290" r:id="rId18"/>
    <p:sldId id="298" r:id="rId19"/>
    <p:sldId id="291" r:id="rId20"/>
    <p:sldId id="292" r:id="rId21"/>
    <p:sldId id="293" r:id="rId22"/>
    <p:sldId id="295" r:id="rId23"/>
    <p:sldId id="266" r:id="rId24"/>
    <p:sldId id="267" r:id="rId25"/>
    <p:sldId id="285" r:id="rId26"/>
    <p:sldId id="286" r:id="rId27"/>
    <p:sldId id="287" r:id="rId28"/>
    <p:sldId id="288" r:id="rId29"/>
    <p:sldId id="289" r:id="rId30"/>
    <p:sldId id="268" r:id="rId31"/>
    <p:sldId id="283" r:id="rId32"/>
    <p:sldId id="269" r:id="rId33"/>
    <p:sldId id="270" r:id="rId34"/>
    <p:sldId id="299" r:id="rId35"/>
    <p:sldId id="300" r:id="rId36"/>
    <p:sldId id="302" r:id="rId37"/>
    <p:sldId id="284" r:id="rId38"/>
    <p:sldId id="30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8F48B-ADCF-4692-96B8-88D09BAA3424}" type="datetimeFigureOut">
              <a:rPr lang="en-GB" smtClean="0"/>
              <a:pPr/>
              <a:t>08/11/2012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D0FF9-7A30-4965-8EB0-E6F491D6E7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56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01B20-D480-41CF-868C-4DACF04E1B46}" type="slidenum">
              <a:rPr lang="en-GB"/>
              <a:pPr/>
              <a:t>17</a:t>
            </a:fld>
            <a:endParaRPr lang="en-GB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614A2-D777-4CF3-B30A-05F54A1503D0}" type="slidenum">
              <a:rPr lang="en-GB"/>
              <a:pPr/>
              <a:t>29</a:t>
            </a:fld>
            <a:endParaRPr lang="en-GB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DD3D2-FEB2-42BE-8911-A39821F80482}" type="slidenum">
              <a:rPr lang="en-GB"/>
              <a:pPr/>
              <a:t>34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ED1BA-B5F5-4D72-88DB-77B87ABAF16B}" type="slidenum">
              <a:rPr lang="en-GB"/>
              <a:pPr/>
              <a:t>35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9BF3A-DBC6-4FD1-A023-9761E2690B14}" type="slidenum">
              <a:rPr lang="en-GB"/>
              <a:pPr/>
              <a:t>19</a:t>
            </a:fld>
            <a:endParaRPr lang="en-GB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EFB9E-2562-464A-8A66-0CA580A2CE23}" type="slidenum">
              <a:rPr lang="en-GB"/>
              <a:pPr/>
              <a:t>20</a:t>
            </a:fld>
            <a:endParaRPr lang="en-GB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500A5-3B49-4EE0-BEF5-E8FCFEDF4D1A}" type="slidenum">
              <a:rPr lang="en-GB"/>
              <a:pPr/>
              <a:t>21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AC48B-718F-451E-A18D-CF59CB0C9BAF}" type="slidenum">
              <a:rPr lang="en-GB"/>
              <a:pPr/>
              <a:t>22</a:t>
            </a:fld>
            <a:endParaRPr lang="en-GB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B0D2A-4DD1-4084-89EE-FF457DEA62D9}" type="slidenum">
              <a:rPr lang="en-GB"/>
              <a:pPr/>
              <a:t>25</a:t>
            </a:fld>
            <a:endParaRPr lang="en-GB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B2029-AF21-4E6F-880C-550E9820125A}" type="slidenum">
              <a:rPr lang="en-GB"/>
              <a:pPr/>
              <a:t>26</a:t>
            </a:fld>
            <a:endParaRPr lang="en-GB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8ECD9-9F7A-4E83-BB35-42CCF368A0D6}" type="slidenum">
              <a:rPr lang="en-GB"/>
              <a:pPr/>
              <a:t>27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C0E83-2390-477D-89CC-AFDE57C4919D}" type="slidenum">
              <a:rPr lang="en-GB"/>
              <a:pPr/>
              <a:t>28</a:t>
            </a:fld>
            <a:endParaRPr lang="en-GB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439738" y="5989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5313" y="60023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0850" y="5978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D956F-965C-417F-8562-EC9C1B79F657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338EC-9C25-475E-9D65-F85780F191FC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8F8F8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000ED-9B55-40D7-9FB2-2F5ED8F46DEE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8F8F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09FCE-8208-4B11-B681-6CD47CC7120E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8F8F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6E4CB-FCC4-42DF-83DF-49F29EF01889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8F8F8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7AD7-F4FA-4D03-94FE-9F007B1F82B3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8F8F8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041F-F4CB-4A7F-AC18-F0C6273C9D78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8F8F8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93FE5-EF4D-4DCB-BC04-105D2DA240ED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8F8F8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DFA98-5DCD-4A8B-8E30-CF2374158DC5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8F8F8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03A67-CD86-42A7-9E68-6D2483EB5DE2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8F8F8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ADA4B-D779-460D-BBC5-6C6492E7286E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8F8F8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sp>
        <p:nvSpPr>
          <p:cNvPr id="615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5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C727BA-FFF2-4211-8E5B-ED4869843595}" type="slidenum">
              <a:rPr lang="en-GB">
                <a:solidFill>
                  <a:srgbClr val="F8F8F8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F8F8F8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sx_A-bEF8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Ji05sc72-o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NR=1&amp;feature=fvwp&amp;v=LlF8APEkh-E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O45ZiGql8E&amp;feature=related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zuserver2.star.ucl.ac.uk/~idh/apod/image/0501/manicouagan_sts9_big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zuserver2.star.ucl.ac.uk/~idh/apod/image/0501/manicouagan_sts9_big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zuserver2.star.ucl.ac.uk/~idh/apod/ap00022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259632" y="404664"/>
            <a:ext cx="64945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P2g – Threats to Earth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0" cap="none" spc="0" normalizeH="0" baseline="0" noProof="0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pic>
        <p:nvPicPr>
          <p:cNvPr id="5124" name="Picture 4" descr="http://www.issues.cc/uploads/72869043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54780"/>
            <a:ext cx="6336704" cy="4908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inlinethumb12.webshots.com/41611/2883723440102365357S600x600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57188"/>
            <a:ext cx="4143375" cy="625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395535" y="1428750"/>
            <a:ext cx="410445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8F8F8"/>
                </a:solidFill>
                <a:latin typeface="Rockwell Condensed" pitchFamily="18" charset="0"/>
              </a:rPr>
              <a:t>49,000 years ago a large nickel-iron meteorite 150 ft across weighing several hundred thousand tons and traveling at a speed of 40,000 miles per hour, hit Earth.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8F8F8"/>
              </a:solidFill>
              <a:latin typeface="Rockwell Condensed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8F8F8"/>
                </a:solidFill>
                <a:latin typeface="Rockwell Condensed" pitchFamily="18" charset="0"/>
              </a:rPr>
              <a:t>The result of this </a:t>
            </a:r>
            <a:r>
              <a:rPr lang="en-US" sz="2400" dirty="0" smtClean="0">
                <a:solidFill>
                  <a:srgbClr val="F8F8F8"/>
                </a:solidFill>
                <a:latin typeface="Rockwell Condensed" pitchFamily="18" charset="0"/>
              </a:rPr>
              <a:t>collision can be found in the Arizona Desert </a:t>
            </a:r>
            <a:r>
              <a:rPr lang="en-US" sz="2400" dirty="0">
                <a:solidFill>
                  <a:srgbClr val="F8F8F8"/>
                </a:solidFill>
                <a:latin typeface="Rockwell Condensed" pitchFamily="18" charset="0"/>
              </a:rPr>
              <a:t>and is called the </a:t>
            </a:r>
            <a:r>
              <a:rPr lang="en-US" sz="2400" dirty="0" err="1">
                <a:solidFill>
                  <a:srgbClr val="F8F8F8"/>
                </a:solidFill>
                <a:latin typeface="Rockwell Condensed" pitchFamily="18" charset="0"/>
              </a:rPr>
              <a:t>Barringer</a:t>
            </a:r>
            <a:r>
              <a:rPr lang="en-US" sz="2400" dirty="0">
                <a:solidFill>
                  <a:srgbClr val="F8F8F8"/>
                </a:solidFill>
                <a:latin typeface="Rockwell Condensed" pitchFamily="18" charset="0"/>
              </a:rPr>
              <a:t> </a:t>
            </a:r>
            <a:r>
              <a:rPr lang="en-US" sz="2400" dirty="0" smtClean="0">
                <a:solidFill>
                  <a:srgbClr val="F8F8F8"/>
                </a:solidFill>
                <a:latin typeface="Rockwell Condensed" pitchFamily="18" charset="0"/>
              </a:rPr>
              <a:t>Crater.  This is the </a:t>
            </a:r>
            <a:r>
              <a:rPr lang="en-US" sz="2400" dirty="0">
                <a:solidFill>
                  <a:srgbClr val="F8F8F8"/>
                </a:solidFill>
                <a:latin typeface="Rockwell Condensed" pitchFamily="18" charset="0"/>
              </a:rPr>
              <a:t>best preserved impact crater ever</a:t>
            </a:r>
            <a:r>
              <a:rPr lang="en-US" sz="2400" dirty="0" smtClean="0">
                <a:solidFill>
                  <a:srgbClr val="F8F8F8"/>
                </a:solidFill>
                <a:latin typeface="Rockwell Condensed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8F8F8"/>
              </a:solidFill>
              <a:latin typeface="Rockwell Condensed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8F8F8"/>
                </a:solidFill>
                <a:latin typeface="Rockwell Condensed" pitchFamily="18" charset="0"/>
              </a:rPr>
              <a:t>Click Here for video.  </a:t>
            </a:r>
            <a:endParaRPr lang="en-US" sz="2400" dirty="0">
              <a:solidFill>
                <a:srgbClr val="F8F8F8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Watch this clip 20 minutes 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Students to make detailed notes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Task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evidence is there to support the theory that rocks have collided with the Earth before?</a:t>
            </a:r>
          </a:p>
          <a:p>
            <a:pPr algn="r">
              <a:buNone/>
            </a:pPr>
            <a:r>
              <a:rPr lang="en-GB" dirty="0" smtClean="0"/>
              <a:t>(6 marks)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Grade C:-</a:t>
            </a:r>
          </a:p>
          <a:p>
            <a:pPr lvl="1"/>
            <a:r>
              <a:rPr lang="en-GB" sz="2000" dirty="0" smtClean="0"/>
              <a:t>Mention about meteor craters.  Good description that some of these still remain and are well preserved.  </a:t>
            </a:r>
          </a:p>
          <a:p>
            <a:r>
              <a:rPr lang="en-GB" sz="2400" dirty="0" smtClean="0"/>
              <a:t>Grade B:-  </a:t>
            </a:r>
          </a:p>
          <a:p>
            <a:pPr lvl="1"/>
            <a:r>
              <a:rPr lang="en-GB" sz="2000" dirty="0" smtClean="0"/>
              <a:t>Explanation about quartz crystals being formed at the bottom of most meteor craters which can only have been formed in high speed collisions. </a:t>
            </a:r>
          </a:p>
          <a:p>
            <a:r>
              <a:rPr lang="en-GB" sz="2400" dirty="0" smtClean="0"/>
              <a:t>Grade A:- </a:t>
            </a:r>
          </a:p>
          <a:p>
            <a:pPr lvl="1"/>
            <a:r>
              <a:rPr lang="en-GB" sz="2000" dirty="0" smtClean="0"/>
              <a:t>All of Grade B + mention about Iridium layer in the base of meteor crater.  Iridium is very rare on Earth but very common in Asteroids, Meteorites and Comets.  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8258175" cy="657225"/>
          </a:xfrm>
        </p:spPr>
        <p:txBody>
          <a:bodyPr/>
          <a:lstStyle/>
          <a:p>
            <a:pPr eaLnBrk="1" hangingPunct="1"/>
            <a:r>
              <a:rPr lang="en-GB" b="1" u="sng" dirty="0" smtClean="0">
                <a:solidFill>
                  <a:srgbClr val="FFFF00"/>
                </a:solidFill>
                <a:latin typeface="Comic Sans MS" pitchFamily="66" charset="0"/>
              </a:rPr>
              <a:t>P2g Threats to the Earth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071563"/>
            <a:ext cx="8534722" cy="55721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400" b="1" u="sng" dirty="0" smtClean="0">
                <a:solidFill>
                  <a:srgbClr val="66FF66"/>
                </a:solidFill>
              </a:rPr>
              <a:t>Learning outcomes</a:t>
            </a:r>
            <a:endParaRPr lang="en-GB" sz="2400" b="1" dirty="0" smtClean="0">
              <a:solidFill>
                <a:srgbClr val="66FF66"/>
              </a:solidFill>
            </a:endParaRP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66FF66"/>
                </a:solidFill>
              </a:rPr>
              <a:t>To be able to discuss and explain the evidence to prove that asteroids, meteors or comets have collided with the Earth in the past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66FF66"/>
                </a:solidFill>
              </a:rPr>
              <a:t>To explain the threats from Near Earth Objects.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66FF66"/>
                </a:solidFill>
              </a:rPr>
              <a:t>To be able to explain the origin of the Moon.  </a:t>
            </a:r>
          </a:p>
          <a:p>
            <a:pPr eaLnBrk="1" hangingPunct="1">
              <a:buFontTx/>
              <a:buNone/>
              <a:defRPr/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GB" sz="2400" b="1" u="sng" dirty="0" smtClean="0">
                <a:solidFill>
                  <a:srgbClr val="FF99FF"/>
                </a:solidFill>
              </a:rPr>
              <a:t>Keywords: </a:t>
            </a:r>
            <a:r>
              <a:rPr lang="en-GB" sz="2400" b="1" dirty="0" smtClean="0">
                <a:solidFill>
                  <a:srgbClr val="FF99FF"/>
                </a:solidFill>
              </a:rPr>
              <a:t>  NEO, craters, extinct, asteroids, meteors, meteorite, comet, asteroid, asteroid belt, orbit.  </a:t>
            </a:r>
          </a:p>
          <a:p>
            <a:pPr eaLnBrk="1" hangingPunct="1">
              <a:buFontTx/>
              <a:buNone/>
              <a:defRPr/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GB" sz="2400" b="1" i="1" u="sng" dirty="0" smtClean="0">
                <a:solidFill>
                  <a:srgbClr val="FFFF00"/>
                </a:solidFill>
              </a:rPr>
              <a:t>Starter 1 – Your thoughts</a:t>
            </a:r>
          </a:p>
          <a:p>
            <a:pPr eaLnBrk="1" hangingPunct="1">
              <a:buFontTx/>
              <a:buNone/>
              <a:defRPr/>
            </a:pPr>
            <a:r>
              <a:rPr lang="en-GB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happened to the Dinosaurs?  How did they become extinct?  How do we know?</a:t>
            </a:r>
          </a:p>
          <a:p>
            <a:pPr eaLnBrk="1" hangingPunct="1">
              <a:buFontTx/>
              <a:buNone/>
              <a:defRPr/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caused these craters?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Comets?</a:t>
            </a:r>
          </a:p>
          <a:p>
            <a:r>
              <a:rPr lang="en-GB" dirty="0" smtClean="0"/>
              <a:t>Meteors?</a:t>
            </a:r>
          </a:p>
          <a:p>
            <a:r>
              <a:rPr lang="en-GB" dirty="0" smtClean="0"/>
              <a:t>Asteroids?</a:t>
            </a:r>
          </a:p>
          <a:p>
            <a:r>
              <a:rPr lang="en-GB" dirty="0" smtClean="0"/>
              <a:t>What’s the difference?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://www.allthesky.com/comets/big/hya4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68580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u="sng" dirty="0" smtClean="0"/>
              <a:t>Comets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772400" cy="4191000"/>
          </a:xfrm>
        </p:spPr>
        <p:txBody>
          <a:bodyPr/>
          <a:lstStyle/>
          <a:p>
            <a:pPr eaLnBrk="1" hangingPunct="1"/>
            <a:r>
              <a:rPr lang="en-GB" dirty="0" smtClean="0"/>
              <a:t>Have a core of </a:t>
            </a:r>
            <a:r>
              <a:rPr lang="en-GB" dirty="0" smtClean="0">
                <a:solidFill>
                  <a:schemeClr val="hlink"/>
                </a:solidFill>
              </a:rPr>
              <a:t>frozen gas</a:t>
            </a:r>
            <a:r>
              <a:rPr lang="en-GB" dirty="0" smtClean="0"/>
              <a:t> and dust and an elliptical orbit around the Sun</a:t>
            </a:r>
          </a:p>
          <a:p>
            <a:pPr eaLnBrk="1" hangingPunct="1"/>
            <a:r>
              <a:rPr lang="en-GB" u="sng" dirty="0" smtClean="0">
                <a:solidFill>
                  <a:srgbClr val="CC0099"/>
                </a:solidFill>
              </a:rPr>
              <a:t>Size</a:t>
            </a:r>
            <a:r>
              <a:rPr lang="en-GB" dirty="0" smtClean="0"/>
              <a:t>: up to 20km in diameter</a:t>
            </a:r>
          </a:p>
          <a:p>
            <a:pPr eaLnBrk="1" hangingPunct="1"/>
            <a:r>
              <a:rPr lang="en-GB" i="1" u="sng" dirty="0" smtClean="0">
                <a:solidFill>
                  <a:srgbClr val="FFFF00"/>
                </a:solidFill>
              </a:rPr>
              <a:t>What makes them easy to see?</a:t>
            </a:r>
            <a:endParaRPr lang="en-GB" u="sng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GB" dirty="0" smtClean="0"/>
              <a:t>As they approach the Sun gases evaporate to form the </a:t>
            </a:r>
            <a:r>
              <a:rPr lang="en-GB" dirty="0" smtClean="0">
                <a:solidFill>
                  <a:srgbClr val="FFFF00"/>
                </a:solidFill>
              </a:rPr>
              <a:t>tail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41508" y="764704"/>
            <a:ext cx="7772400" cy="1143000"/>
          </a:xfrm>
        </p:spPr>
        <p:txBody>
          <a:bodyPr/>
          <a:lstStyle/>
          <a:p>
            <a:r>
              <a:rPr lang="en-US" sz="3200" dirty="0"/>
              <a:t>Halley’s Comet </a:t>
            </a:r>
            <a:br>
              <a:rPr lang="en-US" sz="3200" dirty="0"/>
            </a:br>
            <a:r>
              <a:rPr lang="en-US" sz="3200" dirty="0"/>
              <a:t>Reappears every 76 years</a:t>
            </a:r>
            <a:br>
              <a:rPr lang="en-US" sz="3200" dirty="0"/>
            </a:br>
            <a:r>
              <a:rPr lang="en-US" sz="3200" dirty="0"/>
              <a:t>Image from 1986</a:t>
            </a:r>
          </a:p>
        </p:txBody>
      </p:sp>
      <p:pic>
        <p:nvPicPr>
          <p:cNvPr id="21507" name="Picture 3" descr="Hal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81200"/>
            <a:ext cx="5842000" cy="467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Seen by people in 1066 and recorded in the Bayeux Tapestry</a:t>
            </a:r>
            <a:endParaRPr lang="en-GB" dirty="0"/>
          </a:p>
        </p:txBody>
      </p:sp>
      <p:pic>
        <p:nvPicPr>
          <p:cNvPr id="1026" name="Picture 2" descr="http://upload.wikimedia.org/wikipedia/commons/3/36/Tapestry_of_bayeux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4464496" cy="4641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Hale-Bopp as seen from</a:t>
            </a:r>
            <a:br>
              <a:rPr lang="en-US"/>
            </a:br>
            <a:r>
              <a:rPr lang="en-US"/>
              <a:t>Craig County, VA in 1997</a:t>
            </a:r>
          </a:p>
        </p:txBody>
      </p:sp>
      <p:pic>
        <p:nvPicPr>
          <p:cNvPr id="23555" name="Picture 3" descr="hbcraigco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5486400" cy="4478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990600"/>
          </a:xfrm>
        </p:spPr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3648"/>
            <a:ext cx="7772400" cy="4191000"/>
          </a:xfrm>
        </p:spPr>
        <p:txBody>
          <a:bodyPr/>
          <a:lstStyle/>
          <a:p>
            <a:r>
              <a:rPr lang="en-GB" dirty="0" smtClean="0"/>
              <a:t>Compile </a:t>
            </a:r>
            <a:r>
              <a:rPr lang="en-GB" dirty="0" smtClean="0"/>
              <a:t>a poster on one of the following topics:-  </a:t>
            </a:r>
          </a:p>
          <a:p>
            <a:pPr lvl="1"/>
            <a:r>
              <a:rPr lang="en-GB" dirty="0" smtClean="0"/>
              <a:t>The Formation of the Moon</a:t>
            </a:r>
          </a:p>
          <a:p>
            <a:pPr lvl="1"/>
            <a:r>
              <a:rPr lang="en-GB" dirty="0" smtClean="0"/>
              <a:t>Dangers of NEO’s</a:t>
            </a:r>
          </a:p>
          <a:p>
            <a:pPr lvl="1"/>
            <a:r>
              <a:rPr lang="en-GB" dirty="0" smtClean="0"/>
              <a:t>How did the Dinosaurs become extinct?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609600"/>
            <a:ext cx="3276600" cy="3810000"/>
          </a:xfrm>
        </p:spPr>
        <p:txBody>
          <a:bodyPr/>
          <a:lstStyle/>
          <a:p>
            <a:r>
              <a:rPr lang="en-US"/>
              <a:t>Hale-Bopp as seen from Alexandria, VA in 1997</a:t>
            </a:r>
          </a:p>
        </p:txBody>
      </p:sp>
      <p:pic>
        <p:nvPicPr>
          <p:cNvPr id="25603" name="Picture 3" descr="hbalexandria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44577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r>
              <a:rPr lang="en-US"/>
              <a:t>Hale-Bopp as seen from Wyoming in 1997</a:t>
            </a:r>
          </a:p>
        </p:txBody>
      </p:sp>
      <p:pic>
        <p:nvPicPr>
          <p:cNvPr id="27651" name="Picture 3" descr="hbwyom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752600"/>
            <a:ext cx="6858000" cy="477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Comets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  <a:buClr>
                <a:srgbClr val="FF3399"/>
              </a:buClr>
            </a:pPr>
            <a:r>
              <a:rPr lang="en-US" sz="2800"/>
              <a:t>Comets are balls of rock and ice, with trails of debris blown outward by the Sun</a:t>
            </a:r>
          </a:p>
          <a:p>
            <a:pPr>
              <a:spcBef>
                <a:spcPct val="40000"/>
              </a:spcBef>
              <a:buClr>
                <a:srgbClr val="FF3399"/>
              </a:buClr>
            </a:pPr>
            <a:r>
              <a:rPr lang="en-US" sz="2800"/>
              <a:t>They have highly elliptical orbits and speed up as they approach the sun</a:t>
            </a:r>
          </a:p>
          <a:p>
            <a:r>
              <a:rPr lang="en-GB" sz="2800"/>
              <a:t>The trajectories of observed objects </a:t>
            </a:r>
            <a:br>
              <a:rPr lang="en-GB" sz="2800"/>
            </a:br>
            <a:r>
              <a:rPr lang="en-GB" sz="2800"/>
              <a:t>can be predicted accurately</a:t>
            </a:r>
          </a:p>
          <a:p>
            <a:r>
              <a:rPr lang="en-GB" sz="2800"/>
              <a:t>If an asteroid (or comet) on a collision course with Earth is spotted early enough, it may be possible to alter the trajectory of the asteroid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http://home.t-online.de/home/ralf.schoofs/spaceart/worlds/mete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4572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u="sng" dirty="0" smtClean="0"/>
              <a:t>Meteors (Shooting stars)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4191000"/>
          </a:xfrm>
        </p:spPr>
        <p:txBody>
          <a:bodyPr/>
          <a:lstStyle/>
          <a:p>
            <a:pPr eaLnBrk="1" hangingPunct="1"/>
            <a:r>
              <a:rPr lang="en-GB" dirty="0" smtClean="0"/>
              <a:t>Fragments of dust and rock</a:t>
            </a:r>
          </a:p>
          <a:p>
            <a:pPr eaLnBrk="1" hangingPunct="1"/>
            <a:r>
              <a:rPr lang="en-GB" u="sng" dirty="0" smtClean="0">
                <a:solidFill>
                  <a:srgbClr val="CC0099"/>
                </a:solidFill>
              </a:rPr>
              <a:t>Size</a:t>
            </a:r>
            <a:r>
              <a:rPr lang="en-GB" dirty="0" smtClean="0"/>
              <a:t>: Much smaller than comets</a:t>
            </a:r>
          </a:p>
          <a:p>
            <a:pPr eaLnBrk="1" hangingPunct="1"/>
            <a:r>
              <a:rPr lang="en-GB" i="1" u="sng" dirty="0" smtClean="0">
                <a:solidFill>
                  <a:srgbClr val="FFFF00"/>
                </a:solidFill>
              </a:rPr>
              <a:t>What makes them easy to see?</a:t>
            </a:r>
          </a:p>
          <a:p>
            <a:pPr eaLnBrk="1" hangingPunct="1"/>
            <a:r>
              <a:rPr lang="en-GB" dirty="0" smtClean="0"/>
              <a:t>As they enter the earth’s atmosphere they burn up due to friction giving out </a:t>
            </a:r>
            <a:r>
              <a:rPr lang="en-GB" dirty="0" smtClean="0">
                <a:solidFill>
                  <a:srgbClr val="FFFF00"/>
                </a:solidFill>
              </a:rPr>
              <a:t>light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asteroids</a:t>
            </a:r>
            <a:endParaRPr lang="en-US" u="sng" dirty="0" smtClean="0">
              <a:solidFill>
                <a:srgbClr val="FF0000"/>
              </a:solidFill>
            </a:endParaRP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Lumps of rocks left over from the formation of the solar system</a:t>
            </a:r>
          </a:p>
          <a:p>
            <a:r>
              <a:rPr lang="en-GB" dirty="0" smtClean="0"/>
              <a:t>Orbit the Sun in the asteroid belt (between Mars and Jupiter)</a:t>
            </a:r>
          </a:p>
          <a:p>
            <a:r>
              <a:rPr lang="en-GB" dirty="0" smtClean="0"/>
              <a:t>Why is the asteroid belt there?</a:t>
            </a:r>
          </a:p>
          <a:p>
            <a:r>
              <a:rPr lang="en-GB" dirty="0" smtClean="0"/>
              <a:t>Jupiter is so huge it’s gravitational pull stops the rocks joining together to form planets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3962400" cy="5029200"/>
          </a:xfrm>
        </p:spPr>
        <p:txBody>
          <a:bodyPr/>
          <a:lstStyle/>
          <a:p>
            <a:r>
              <a:rPr lang="en-US"/>
              <a:t>The asteroid Gaspra, found in the Asteroid Belt between Mars &amp; Jupiter</a:t>
            </a:r>
          </a:p>
        </p:txBody>
      </p:sp>
      <p:pic>
        <p:nvPicPr>
          <p:cNvPr id="29699" name="Picture 3" descr="gasp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04800"/>
            <a:ext cx="4548188" cy="606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/>
              <a:t>Asteroid Ida with it’s moon Dactyl</a:t>
            </a:r>
          </a:p>
        </p:txBody>
      </p:sp>
      <p:pic>
        <p:nvPicPr>
          <p:cNvPr id="31747" name="Picture 3" descr="idasmoondacty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7315200" cy="4648200"/>
          </a:xfrm>
          <a:prstGeom prst="rect">
            <a:avLst/>
          </a:prstGeom>
          <a:noFill/>
        </p:spPr>
      </p:pic>
      <p:sp>
        <p:nvSpPr>
          <p:cNvPr id="31748" name="AutoShape 4"/>
          <p:cNvSpPr>
            <a:spLocks noChangeArrowheads="1"/>
          </p:cNvSpPr>
          <p:nvPr/>
        </p:nvSpPr>
        <p:spPr bwMode="auto">
          <a:xfrm rot="1021436">
            <a:off x="7086600" y="2590800"/>
            <a:ext cx="533400" cy="1143000"/>
          </a:xfrm>
          <a:prstGeom prst="downArrow">
            <a:avLst>
              <a:gd name="adj1" fmla="val 50000"/>
              <a:gd name="adj2" fmla="val 53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Asteroids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2400"/>
              <a:t>Asteroids are large rocks left over from the formation of the Solar System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GB" sz="2400"/>
              <a:t>	They are mostly between the orbits of Mars and Jupiter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en-GB" sz="2400"/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400"/>
              <a:t>Asteroids (large rocks) have collided </a:t>
            </a:r>
            <a:br>
              <a:rPr lang="en-GB" sz="2400"/>
            </a:br>
            <a:r>
              <a:rPr lang="en-GB" sz="2400"/>
              <a:t>with the Earth in the past causing: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GB" sz="2400"/>
              <a:t>	- craters,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GB" sz="2400"/>
              <a:t>	- ejection of hot rocks,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GB" sz="2400"/>
              <a:t>	- widespread fires,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GB" sz="2400"/>
              <a:t>	- sunlight blocked by dust,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GB" sz="2400"/>
              <a:t>	- climate change,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en-GB" sz="2400"/>
              <a:t>	- species extinction</a:t>
            </a:r>
          </a:p>
          <a:p>
            <a:pPr>
              <a:lnSpc>
                <a:spcPct val="90000"/>
              </a:lnSpc>
            </a:pP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Collisions?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en-GB"/>
              <a:t>The evidence for past collision on Earth includes: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GB"/>
              <a:t>	- craters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GB"/>
              <a:t>	- layers of unusual elements in rocks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GB"/>
              <a:t>	- sudden changes of fossil numbers</a:t>
            </a:r>
            <a:br>
              <a:rPr lang="en-GB"/>
            </a:br>
            <a:r>
              <a:rPr lang="en-GB"/>
              <a:t>  between adjacent layers of rock.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5040313"/>
          </a:xfrm>
        </p:spPr>
        <p:txBody>
          <a:bodyPr/>
          <a:lstStyle/>
          <a:p>
            <a:pPr>
              <a:buFontTx/>
              <a:buNone/>
            </a:pPr>
            <a:r>
              <a:rPr lang="en-GB"/>
              <a:t>   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0825" y="404813"/>
            <a:ext cx="8483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2400">
                <a:solidFill>
                  <a:srgbClr val="0000FF"/>
                </a:solidFill>
              </a:rPr>
              <a:t>Asteroids are small ______________ which orbit the ______________, mainly between ______________ and ______________. Occasionally, a long time ago, ______________ are thought to have struck ______________, forming large ______________ and huge amounts of ______________ and ______________ vapour. An enormous asteroid is believed to have hit ______________ 65 ______________ years ago, leading to the ______________ of the ______________. ______________ could not penetrate the ______________ so ______________ fell, causing ______________ change.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39750" y="4941888"/>
            <a:ext cx="79200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Asteroids	atmosphere	climate		comets		</a:t>
            </a:r>
          </a:p>
          <a:p>
            <a:r>
              <a:rPr lang="en-GB" sz="2000">
                <a:solidFill>
                  <a:srgbClr val="FF0000"/>
                </a:solidFill>
              </a:rPr>
              <a:t>craters		dinosaurs	dust		Earth		</a:t>
            </a:r>
          </a:p>
          <a:p>
            <a:r>
              <a:rPr lang="en-GB" sz="2000">
                <a:solidFill>
                  <a:srgbClr val="FF0000"/>
                </a:solidFill>
              </a:rPr>
              <a:t>extinction	Jupiter 		Mars		meteors	</a:t>
            </a:r>
          </a:p>
          <a:p>
            <a:r>
              <a:rPr lang="en-GB" sz="2000">
                <a:solidFill>
                  <a:srgbClr val="FF0000"/>
                </a:solidFill>
              </a:rPr>
              <a:t>million 		Neptune	rocks		Saturn	</a:t>
            </a:r>
          </a:p>
          <a:p>
            <a:r>
              <a:rPr lang="en-GB" sz="2000">
                <a:solidFill>
                  <a:srgbClr val="FF0000"/>
                </a:solidFill>
              </a:rPr>
              <a:t>snowballs	Sun		sunlight 	temperatures	</a:t>
            </a:r>
          </a:p>
          <a:p>
            <a:r>
              <a:rPr lang="en-GB" sz="2000">
                <a:solidFill>
                  <a:srgbClr val="FF0000"/>
                </a:solidFill>
              </a:rPr>
              <a:t>water</a:t>
            </a:r>
            <a:r>
              <a:rPr lang="en-GB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203575" y="333375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Rocks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827088" y="692150"/>
            <a:ext cx="1441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Sun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724525" y="692150"/>
            <a:ext cx="1223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Mars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827088" y="1052513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Jupiter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755650" y="1484313"/>
            <a:ext cx="194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Asteroids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611188" y="1844675"/>
            <a:ext cx="2016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Earth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219700" y="1773238"/>
            <a:ext cx="180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craters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2627313" y="2205038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dust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5435600" y="21336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water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611188" y="2852738"/>
            <a:ext cx="1873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Earth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563938" y="2924175"/>
            <a:ext cx="1655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million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1042988" y="3284538"/>
            <a:ext cx="180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extinction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4500563" y="3284538"/>
            <a:ext cx="1871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dinosaurs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539750" y="3644900"/>
            <a:ext cx="2160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sunlight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6300788" y="3644900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atmosphere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900113" y="4005263"/>
            <a:ext cx="2305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temperatures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5076825" y="4005263"/>
            <a:ext cx="1871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9" grpId="0"/>
      <p:bldP spid="48140" grpId="0"/>
      <p:bldP spid="48141" grpId="0"/>
      <p:bldP spid="48142" grpId="0"/>
      <p:bldP spid="48143" grpId="0"/>
      <p:bldP spid="48144" grpId="0"/>
      <p:bldP spid="48146" grpId="0"/>
      <p:bldP spid="48147" grpId="0"/>
      <p:bldP spid="48148" grpId="0"/>
      <p:bldP spid="48149" grpId="0"/>
      <p:bldP spid="48150" grpId="0"/>
      <p:bldP spid="48151" grpId="0"/>
      <p:bldP spid="48152" grpId="0"/>
      <p:bldP spid="48153" grpId="0"/>
      <p:bldP spid="48154" grpId="0"/>
      <p:bldP spid="48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8258175" cy="657225"/>
          </a:xfrm>
        </p:spPr>
        <p:txBody>
          <a:bodyPr/>
          <a:lstStyle/>
          <a:p>
            <a:pPr eaLnBrk="1" hangingPunct="1"/>
            <a:r>
              <a:rPr lang="en-GB" b="1" u="sng" dirty="0" smtClean="0">
                <a:solidFill>
                  <a:srgbClr val="FFFF00"/>
                </a:solidFill>
                <a:latin typeface="Comic Sans MS" pitchFamily="66" charset="0"/>
              </a:rPr>
              <a:t>P2g Threats to the Earth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071563"/>
            <a:ext cx="8534722" cy="55721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400" b="1" u="sng" dirty="0" smtClean="0">
                <a:solidFill>
                  <a:srgbClr val="66FF66"/>
                </a:solidFill>
              </a:rPr>
              <a:t>Learning outcomes</a:t>
            </a:r>
            <a:endParaRPr lang="en-GB" sz="2400" b="1" dirty="0" smtClean="0">
              <a:solidFill>
                <a:srgbClr val="66FF66"/>
              </a:solidFill>
            </a:endParaRP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66FF66"/>
                </a:solidFill>
              </a:rPr>
              <a:t>To be able to discuss and explain the evidence to prove that asteroids, meteors or comets have collided with the Earth in the past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66FF66"/>
                </a:solidFill>
              </a:rPr>
              <a:t>To explain the threats from Near Earth Objects.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66FF66"/>
                </a:solidFill>
              </a:rPr>
              <a:t>To be able to explain the origin of the Moon.  </a:t>
            </a:r>
          </a:p>
          <a:p>
            <a:pPr eaLnBrk="1" hangingPunct="1">
              <a:buFontTx/>
              <a:buNone/>
              <a:defRPr/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GB" sz="2400" b="1" u="sng" dirty="0" smtClean="0">
                <a:solidFill>
                  <a:srgbClr val="FF99FF"/>
                </a:solidFill>
              </a:rPr>
              <a:t>Keywords: </a:t>
            </a:r>
            <a:r>
              <a:rPr lang="en-GB" sz="2400" b="1" dirty="0" smtClean="0">
                <a:solidFill>
                  <a:srgbClr val="FF99FF"/>
                </a:solidFill>
              </a:rPr>
              <a:t>  NEO, craters, extinct, asteroids, meteors, meteorite, comet, asteroid, asteroid belt, orbit.  </a:t>
            </a:r>
          </a:p>
          <a:p>
            <a:pPr eaLnBrk="1" hangingPunct="1">
              <a:buFontTx/>
              <a:buNone/>
              <a:defRPr/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GB" sz="2400" b="1" i="1" u="sng" dirty="0" smtClean="0">
                <a:solidFill>
                  <a:srgbClr val="FFFF00"/>
                </a:solidFill>
              </a:rPr>
              <a:t>Starter 1 – Your thoughts</a:t>
            </a:r>
          </a:p>
          <a:p>
            <a:pPr eaLnBrk="1" hangingPunct="1">
              <a:buFontTx/>
              <a:buNone/>
              <a:defRPr/>
            </a:pPr>
            <a:r>
              <a:rPr lang="en-GB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happened to the Dinosaurs?  How did they become extinct?  How do we know?</a:t>
            </a:r>
          </a:p>
          <a:p>
            <a:pPr eaLnBrk="1" hangingPunct="1">
              <a:buFontTx/>
              <a:buNone/>
              <a:defRPr/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990600"/>
          </a:xfrm>
        </p:spPr>
        <p:txBody>
          <a:bodyPr/>
          <a:lstStyle/>
          <a:p>
            <a:pPr algn="r" eaLnBrk="1" hangingPunct="1"/>
            <a:r>
              <a:rPr lang="en-GB" u="sng" dirty="0" smtClean="0"/>
              <a:t>NEOs (Near-Earth Objects)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9144000" cy="1685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/>
              <a:t>Either an </a:t>
            </a:r>
            <a:r>
              <a:rPr lang="en-GB" sz="2800" dirty="0" smtClean="0">
                <a:solidFill>
                  <a:srgbClr val="FF0000"/>
                </a:solidFill>
              </a:rPr>
              <a:t>asteroid</a:t>
            </a:r>
            <a:r>
              <a:rPr lang="en-GB" sz="2800" dirty="0" smtClean="0"/>
              <a:t> or a </a:t>
            </a:r>
            <a:r>
              <a:rPr lang="en-GB" sz="2800" dirty="0" smtClean="0">
                <a:solidFill>
                  <a:srgbClr val="FFFF00"/>
                </a:solidFill>
              </a:rPr>
              <a:t>comet</a:t>
            </a:r>
            <a:r>
              <a:rPr lang="en-GB" sz="2800" dirty="0" smtClean="0"/>
              <a:t> on a collision course with Earth – if it hit it would cause enormous damage!</a:t>
            </a:r>
          </a:p>
        </p:txBody>
      </p:sp>
      <p:pic>
        <p:nvPicPr>
          <p:cNvPr id="93188" name="Picture 2" descr="http://www.daviddarling.info/images/asteroid_Earth_imp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286000"/>
            <a:ext cx="5643562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What would happen if a large comet or asteroid </a:t>
            </a:r>
            <a:r>
              <a:rPr lang="en-GB" dirty="0" smtClean="0">
                <a:hlinkClick r:id="rId2"/>
              </a:rPr>
              <a:t>collided</a:t>
            </a:r>
            <a:r>
              <a:rPr lang="en-GB" dirty="0" smtClean="0"/>
              <a:t> with the Earth?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http://www.youtube.com/watch?NR=1&amp;feature=fvwp&amp;v=LlF8APEkh-E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Why do we need to look for NEOs?</a:t>
            </a:r>
            <a:endParaRPr lang="en-US" u="sng" dirty="0" smtClean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NEOs searched for by astronomers using </a:t>
            </a:r>
            <a:r>
              <a:rPr lang="en-GB" sz="2800" dirty="0" smtClean="0">
                <a:solidFill>
                  <a:srgbClr val="FFFF00"/>
                </a:solidFill>
              </a:rPr>
              <a:t>telescopes</a:t>
            </a:r>
          </a:p>
          <a:p>
            <a:r>
              <a:rPr lang="en-GB" sz="2800" dirty="0" smtClean="0"/>
              <a:t>Path of NEO is tracked using a </a:t>
            </a:r>
            <a:r>
              <a:rPr lang="en-GB" sz="2800" dirty="0" smtClean="0">
                <a:solidFill>
                  <a:srgbClr val="66FF66"/>
                </a:solidFill>
              </a:rPr>
              <a:t>satellite</a:t>
            </a:r>
            <a:endParaRPr lang="en-US" sz="2800" dirty="0" smtClean="0">
              <a:solidFill>
                <a:srgbClr val="66FF66"/>
              </a:solidFill>
            </a:endParaRPr>
          </a:p>
          <a:p>
            <a:r>
              <a:rPr lang="en-GB" sz="2800" dirty="0" smtClean="0"/>
              <a:t>Astronomers try to work out it’s </a:t>
            </a:r>
            <a:r>
              <a:rPr lang="en-GB" sz="2800" u="sng" dirty="0" smtClean="0">
                <a:solidFill>
                  <a:srgbClr val="FF00FF"/>
                </a:solidFill>
              </a:rPr>
              <a:t>trajectory</a:t>
            </a:r>
            <a:r>
              <a:rPr lang="en-GB" sz="2800" dirty="0" smtClean="0"/>
              <a:t> (direction of travel)</a:t>
            </a:r>
          </a:p>
          <a:p>
            <a:r>
              <a:rPr lang="en-GB" sz="2800" i="1" u="sng" dirty="0" smtClean="0">
                <a:solidFill>
                  <a:srgbClr val="FF3300"/>
                </a:solidFill>
              </a:rPr>
              <a:t>Not easy </a:t>
            </a:r>
            <a:r>
              <a:rPr lang="en-GB" sz="2800" dirty="0" smtClean="0"/>
              <a:t>as the gravitational pull of a planet can change it’s path!</a:t>
            </a:r>
          </a:p>
          <a:p>
            <a:r>
              <a:rPr lang="en-GB" sz="2800" dirty="0" smtClean="0"/>
              <a:t>If a collision was possible then scientists can </a:t>
            </a:r>
            <a:r>
              <a:rPr lang="en-GB" sz="2800" b="1" u="sng" dirty="0" smtClean="0">
                <a:solidFill>
                  <a:srgbClr val="FFC000"/>
                </a:solidFill>
              </a:rPr>
              <a:t>deflect</a:t>
            </a:r>
            <a:r>
              <a:rPr lang="en-GB" sz="2800" dirty="0" smtClean="0"/>
              <a:t> it’s path by causing an </a:t>
            </a:r>
            <a:r>
              <a:rPr lang="en-GB" sz="2800" i="1" dirty="0" smtClean="0">
                <a:solidFill>
                  <a:srgbClr val="00B0F0"/>
                </a:solidFill>
              </a:rPr>
              <a:t>explosion</a:t>
            </a:r>
            <a:r>
              <a:rPr lang="en-GB" sz="2800" dirty="0" smtClean="0"/>
              <a:t> nearby!</a:t>
            </a:r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Have asteroids collided with the earth before?</a:t>
            </a:r>
            <a:endParaRPr lang="en-US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752600"/>
            <a:ext cx="8643937" cy="4191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GB" sz="2800" dirty="0" smtClean="0"/>
              <a:t>Well there is some evidence that they </a:t>
            </a:r>
            <a:r>
              <a:rPr lang="en-GB" sz="2800" i="1" dirty="0" smtClean="0">
                <a:solidFill>
                  <a:srgbClr val="FF0000"/>
                </a:solidFill>
              </a:rPr>
              <a:t>have</a:t>
            </a:r>
            <a:r>
              <a:rPr lang="en-GB" sz="2800" dirty="0" smtClean="0"/>
              <a:t>!</a:t>
            </a:r>
            <a:r>
              <a:rPr lang="en-US" sz="2800" dirty="0" smtClean="0"/>
              <a:t>  E.g.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 smtClean="0">
                <a:solidFill>
                  <a:srgbClr val="FFC000"/>
                </a:solidFill>
              </a:rPr>
              <a:t>Impact craters in the surface of the earth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 smtClean="0">
                <a:solidFill>
                  <a:srgbClr val="FF00FF"/>
                </a:solidFill>
              </a:rPr>
              <a:t>Layers of unusual elements, such as </a:t>
            </a:r>
            <a:r>
              <a:rPr lang="en-GB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iridium</a:t>
            </a:r>
            <a:r>
              <a:rPr lang="en-GB" sz="2800" dirty="0" smtClean="0">
                <a:solidFill>
                  <a:srgbClr val="FF00FF"/>
                </a:solidFill>
              </a:rPr>
              <a:t>, in rocks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 smtClean="0">
                <a:solidFill>
                  <a:srgbClr val="FFFF00"/>
                </a:solidFill>
              </a:rPr>
              <a:t>Sudden changes in the number of fossils in layers </a:t>
            </a:r>
            <a:r>
              <a:rPr lang="en-GB" sz="2800" dirty="0" smtClean="0"/>
              <a:t>of the rocks that are next to each other, showing that the number of living creatures dropped suddenly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62000" y="1436688"/>
            <a:ext cx="6705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100000"/>
              </a:spcBef>
              <a:buFontTx/>
              <a:buAutoNum type="arabicPeriod"/>
            </a:pPr>
            <a:r>
              <a:rPr lang="en-GB" sz="2400" b="1"/>
              <a:t>How can asteroids and comets be seen?</a:t>
            </a:r>
            <a:r>
              <a:rPr lang="en-GB" sz="2400"/>
              <a:t> </a:t>
            </a:r>
            <a:r>
              <a:rPr lang="en-GB" sz="2400" b="1"/>
              <a:t/>
            </a:r>
            <a:br>
              <a:rPr lang="en-GB" sz="2400" b="1"/>
            </a:br>
            <a:endParaRPr lang="en-GB" sz="2400" b="1">
              <a:solidFill>
                <a:srgbClr val="FF0000"/>
              </a:solidFill>
            </a:endParaRPr>
          </a:p>
          <a:p>
            <a:pPr marL="457200" indent="-457200">
              <a:spcBef>
                <a:spcPct val="100000"/>
              </a:spcBef>
              <a:buFontTx/>
              <a:buAutoNum type="arabicPeriod"/>
            </a:pPr>
            <a:r>
              <a:rPr lang="en-US" sz="2400" b="1"/>
              <a:t>What is the difference between a comet and an asteroid?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GB" sz="2400" b="1"/>
              <a:t/>
            </a:r>
            <a:br>
              <a:rPr lang="en-GB" sz="2400" b="1"/>
            </a:br>
            <a:r>
              <a:rPr lang="en-GB" sz="2400" b="1"/>
              <a:t/>
            </a:r>
            <a:br>
              <a:rPr lang="en-GB" sz="2400" b="1"/>
            </a:br>
            <a:endParaRPr lang="en-GB" sz="2400" b="1"/>
          </a:p>
          <a:p>
            <a:pPr marL="457200" indent="-457200">
              <a:spcBef>
                <a:spcPct val="100000"/>
              </a:spcBef>
              <a:buFontTx/>
              <a:buAutoNum type="arabicPeriod"/>
            </a:pPr>
            <a:r>
              <a:rPr lang="en-GB" sz="2400" b="1"/>
              <a:t>What can be done to protect us from asteroid impacts?</a:t>
            </a:r>
            <a:r>
              <a:rPr lang="en-GB" sz="2400">
                <a:latin typeface="Times New Roman" pitchFamily="18" charset="0"/>
              </a:rPr>
              <a:t>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62000" y="3810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FF3399"/>
                </a:solidFill>
              </a:rPr>
              <a:t>Threats to Earth</a:t>
            </a:r>
            <a:endParaRPr lang="en-GB" b="1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62000" y="99060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i="1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2000" y="1436688"/>
            <a:ext cx="6705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100000"/>
              </a:spcBef>
              <a:buFontTx/>
              <a:buAutoNum type="arabicPeriod"/>
            </a:pPr>
            <a:r>
              <a:rPr lang="en-GB" sz="2400" b="1"/>
              <a:t>How can asteroids and comets be seen?</a:t>
            </a:r>
            <a:r>
              <a:rPr lang="en-GB" sz="2400"/>
              <a:t> </a:t>
            </a:r>
            <a:r>
              <a:rPr lang="en-GB" sz="2400" b="1"/>
              <a:t/>
            </a:r>
            <a:br>
              <a:rPr lang="en-GB" sz="2400" b="1"/>
            </a:br>
            <a:endParaRPr lang="en-GB" sz="2400" b="1">
              <a:solidFill>
                <a:srgbClr val="FF0000"/>
              </a:solidFill>
            </a:endParaRPr>
          </a:p>
          <a:p>
            <a:pPr marL="457200" indent="-457200">
              <a:spcBef>
                <a:spcPct val="100000"/>
              </a:spcBef>
              <a:buFontTx/>
              <a:buAutoNum type="arabicPeriod"/>
            </a:pPr>
            <a:r>
              <a:rPr lang="en-US" sz="2400" b="1"/>
              <a:t>What is the difference between a comet and an asteroid?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GB" sz="2400" b="1"/>
              <a:t/>
            </a:r>
            <a:br>
              <a:rPr lang="en-GB" sz="2400" b="1"/>
            </a:br>
            <a:r>
              <a:rPr lang="en-GB" sz="2400" b="1"/>
              <a:t/>
            </a:r>
            <a:br>
              <a:rPr lang="en-GB" sz="2400" b="1"/>
            </a:br>
            <a:endParaRPr lang="en-GB" sz="2400" b="1"/>
          </a:p>
          <a:p>
            <a:pPr marL="457200" indent="-457200">
              <a:spcBef>
                <a:spcPct val="100000"/>
              </a:spcBef>
              <a:buFontTx/>
              <a:buAutoNum type="arabicPeriod"/>
            </a:pPr>
            <a:r>
              <a:rPr lang="en-GB" sz="2400" b="1"/>
              <a:t>What can be done to protect us from asteroid impacts?</a:t>
            </a:r>
            <a:r>
              <a:rPr lang="en-GB" sz="2400">
                <a:latin typeface="Times New Roman" pitchFamily="18" charset="0"/>
              </a:rPr>
              <a:t>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19200" y="2258248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With telescopes,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because they reflect light from the Sun.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219200" y="3690173"/>
            <a:ext cx="65897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Asteroids are large rocks usually in orbit between Mars and Jupiter.  Comets are ice and rock found in very elliptical orbits.</a:t>
            </a:r>
            <a:r>
              <a:rPr lang="en-GB" dirty="0">
                <a:latin typeface="Times New Roman" pitchFamily="18" charset="0"/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219200" y="5518973"/>
            <a:ext cx="5505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Detect them early </a:t>
            </a:r>
            <a:br>
              <a:rPr lang="en-GB" b="1">
                <a:solidFill>
                  <a:srgbClr val="FF0000"/>
                </a:solidFill>
              </a:rPr>
            </a:br>
            <a:r>
              <a:rPr lang="en-GB" b="1">
                <a:solidFill>
                  <a:srgbClr val="FF0000"/>
                </a:solidFill>
              </a:rPr>
              <a:t>and then alter their course.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62000" y="3810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FF3399"/>
                </a:solidFill>
              </a:rPr>
              <a:t>Threats to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40" grpId="0" autoUpdateAnimBg="0"/>
      <p:bldP spid="39941" grpId="0" autoUpdateAnimBg="0"/>
      <p:bldP spid="3994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436096" y="548680"/>
            <a:ext cx="3312368" cy="3528392"/>
          </a:xfrm>
        </p:spPr>
        <p:txBody>
          <a:bodyPr/>
          <a:lstStyle/>
          <a:p>
            <a:r>
              <a:rPr lang="en-GB" dirty="0" smtClean="0"/>
              <a:t>How was the Moon Formed?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nssdc.gsfc.nasa.gov/planetary/image/moonfact_b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8101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How was the Moon formed?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Make detailed notes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1143000"/>
          </a:xfrm>
        </p:spPr>
        <p:txBody>
          <a:bodyPr/>
          <a:lstStyle/>
          <a:p>
            <a:pPr eaLnBrk="1" hangingPunct="1"/>
            <a:r>
              <a:rPr lang="en-GB" smtClean="0"/>
              <a:t>The Moon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1428750"/>
            <a:ext cx="86439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92D050"/>
                </a:solidFill>
              </a:rPr>
              <a:t>It is thought that the Moon, Earth’s natural satellite, was formed after the Earth was hit by another large planet-sized object in the early days of the Solar System.</a:t>
            </a:r>
          </a:p>
          <a:p>
            <a:r>
              <a:rPr lang="en-GB"/>
              <a:t>The Moon was formed from the lighter, less dense rocks thrown away from the Earth during the collision – </a:t>
            </a:r>
            <a:r>
              <a:rPr lang="en-GB">
                <a:solidFill>
                  <a:srgbClr val="FFC000"/>
                </a:solidFill>
              </a:rPr>
              <a:t>the Earth’s dense iron core remained.</a:t>
            </a:r>
          </a:p>
        </p:txBody>
      </p:sp>
      <p:pic>
        <p:nvPicPr>
          <p:cNvPr id="8194" name="Picture 2" descr="http://www.freedigitalphotos.net/image/s_full-m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286125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starchild.gsfc.nasa.gov/Images/StarChild/questions/moon_for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3214688"/>
            <a:ext cx="294957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428875" y="5214938"/>
            <a:ext cx="4500563" cy="1500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There is no Iron on the Moon.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The density of the Earth is 5500kg/m</a:t>
            </a:r>
            <a:r>
              <a:rPr lang="en-GB" baseline="30000" dirty="0">
                <a:solidFill>
                  <a:schemeClr val="bg1"/>
                </a:solidFill>
              </a:rPr>
              <a:t>3 </a:t>
            </a:r>
            <a:r>
              <a:rPr lang="en-GB" dirty="0">
                <a:solidFill>
                  <a:schemeClr val="bg1"/>
                </a:solidFill>
              </a:rPr>
              <a:t>compared to the Moon’s density of 3300kg/m</a:t>
            </a:r>
            <a:r>
              <a:rPr lang="en-GB" baseline="30000" dirty="0">
                <a:solidFill>
                  <a:schemeClr val="bg1"/>
                </a:solidFill>
              </a:rPr>
              <a:t>3</a:t>
            </a:r>
            <a:r>
              <a:rPr lang="en-GB" dirty="0">
                <a:solidFill>
                  <a:schemeClr val="bg1"/>
                </a:solidFill>
              </a:rPr>
              <a:t>. Oxygen content of rocks on Moon and Earth are similar.</a:t>
            </a:r>
          </a:p>
        </p:txBody>
      </p:sp>
      <p:sp>
        <p:nvSpPr>
          <p:cNvPr id="7" name="Chord 6"/>
          <p:cNvSpPr/>
          <p:nvPr/>
        </p:nvSpPr>
        <p:spPr>
          <a:xfrm>
            <a:off x="3357563" y="3286125"/>
            <a:ext cx="2428875" cy="1857375"/>
          </a:xfrm>
          <a:prstGeom prst="chord">
            <a:avLst>
              <a:gd name="adj1" fmla="val 2700000"/>
              <a:gd name="adj2" fmla="val 14652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The Earth and Moon are about 4.6 billion years old – younger than the Universe at 13.6 billion years 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killed the Dinosaurs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Dinosaurs were killed off by a giant meteorite that collided with the Earth.  </a:t>
            </a:r>
          </a:p>
          <a:p>
            <a:endParaRPr lang="en-GB" dirty="0"/>
          </a:p>
        </p:txBody>
      </p:sp>
      <p:pic>
        <p:nvPicPr>
          <p:cNvPr id="45058" name="Picture 2" descr="http://www.kids-dinosaurs.com/images/dinosaurs-extin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7704856" cy="5153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How do we know that meteorites have collided with the Earth before?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Because of meteor craters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See Explanation.  Clicking on the picture will download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85750"/>
            <a:ext cx="7643813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farm1.static.flickr.com/77/205743683_a66a26a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inlinethumb12.webshots.com/41611/2883723440102365357S600x600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357188"/>
            <a:ext cx="5214938" cy="625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See Explanation.  Clicking on the picture will download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85750"/>
            <a:ext cx="5786438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2"/>
          <p:cNvSpPr>
            <a:spLocks noChangeArrowheads="1"/>
          </p:cNvSpPr>
          <p:nvPr/>
        </p:nvSpPr>
        <p:spPr bwMode="auto">
          <a:xfrm>
            <a:off x="500063" y="4500563"/>
            <a:ext cx="842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8F8F8"/>
                </a:solidFill>
                <a:latin typeface="MS Mincho" pitchFamily="49" charset="-128"/>
                <a:ea typeface="MS Mincho" pitchFamily="49" charset="-128"/>
              </a:rPr>
              <a:t>Manicouagan Crater in northern Canada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8F8F8"/>
                </a:solidFill>
                <a:latin typeface="MS Mincho" pitchFamily="49" charset="-128"/>
                <a:ea typeface="MS Mincho" pitchFamily="49" charset="-128"/>
              </a:rPr>
              <a:t>one of the oldest </a:t>
            </a:r>
            <a:r>
              <a:rPr lang="en-US" sz="2400" b="1" dirty="0">
                <a:solidFill>
                  <a:srgbClr val="F8F8F8"/>
                </a:solidFill>
                <a:latin typeface="MS Mincho" pitchFamily="49" charset="-128"/>
                <a:ea typeface="MS Mincho" pitchFamily="49" charset="-128"/>
                <a:hlinkClick r:id="rId4" action="ppaction://hlinkfile"/>
              </a:rPr>
              <a:t>impact craters known</a:t>
            </a:r>
            <a:endParaRPr lang="en-US" sz="2400" b="1" dirty="0">
              <a:solidFill>
                <a:srgbClr val="F8F8F8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on Frame">
  <a:themeElements>
    <a:clrScheme name="Neon Fram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Neon Fra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on Fram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1175</Words>
  <Application>Microsoft Office PowerPoint</Application>
  <PresentationFormat>On-screen Show (4:3)</PresentationFormat>
  <Paragraphs>176</Paragraphs>
  <Slides>38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Neon Frame</vt:lpstr>
      <vt:lpstr>PowerPoint Presentation</vt:lpstr>
      <vt:lpstr>Homework</vt:lpstr>
      <vt:lpstr>P2g Threats to the Earth</vt:lpstr>
      <vt:lpstr>What killed the Dinosaurs</vt:lpstr>
      <vt:lpstr>How do we know that meteorites have collided with the Earth before?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Watch this clip 20 minutes in</vt:lpstr>
      <vt:lpstr>Task 1</vt:lpstr>
      <vt:lpstr>Task 1 Answers</vt:lpstr>
      <vt:lpstr>P2g Threats to the Earth</vt:lpstr>
      <vt:lpstr>So what caused these craters?</vt:lpstr>
      <vt:lpstr>Comets</vt:lpstr>
      <vt:lpstr>Halley’s Comet  Reappears every 76 years Image from 1986</vt:lpstr>
      <vt:lpstr>Seen by people in 1066 and recorded in the Bayeux Tapestry</vt:lpstr>
      <vt:lpstr>Hale-Bopp as seen from Craig County, VA in 1997</vt:lpstr>
      <vt:lpstr>Hale-Bopp as seen from Alexandria, VA in 1997</vt:lpstr>
      <vt:lpstr>Hale-Bopp as seen from Wyoming in 1997</vt:lpstr>
      <vt:lpstr>Comets</vt:lpstr>
      <vt:lpstr>Meteors (Shooting stars)</vt:lpstr>
      <vt:lpstr>asteroids</vt:lpstr>
      <vt:lpstr>The asteroid Gaspra, found in the Asteroid Belt between Mars &amp; Jupiter</vt:lpstr>
      <vt:lpstr>Asteroid Ida with it’s moon Dactyl</vt:lpstr>
      <vt:lpstr>Asteroids</vt:lpstr>
      <vt:lpstr>Collisions?</vt:lpstr>
      <vt:lpstr>PowerPoint Presentation</vt:lpstr>
      <vt:lpstr>NEOs (Near-Earth Objects)</vt:lpstr>
      <vt:lpstr>What would happen if a large comet or asteroid collided with the Earth?</vt:lpstr>
      <vt:lpstr>Why do we need to look for NEOs?</vt:lpstr>
      <vt:lpstr>Have asteroids collided with the earth before?</vt:lpstr>
      <vt:lpstr>PowerPoint Presentation</vt:lpstr>
      <vt:lpstr>PowerPoint Presentation</vt:lpstr>
      <vt:lpstr>How was the Moon Formed?</vt:lpstr>
      <vt:lpstr>How was the Moon formed?</vt:lpstr>
      <vt:lpstr>The Moon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Binny Sharma</dc:creator>
  <cp:lastModifiedBy>Binny Sharma</cp:lastModifiedBy>
  <cp:revision>16</cp:revision>
  <dcterms:created xsi:type="dcterms:W3CDTF">2012-02-14T17:14:09Z</dcterms:created>
  <dcterms:modified xsi:type="dcterms:W3CDTF">2012-11-08T11:59:41Z</dcterms:modified>
</cp:coreProperties>
</file>