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8"/>
  </p:notesMasterIdLst>
  <p:handoutMasterIdLst>
    <p:handoutMasterId r:id="rId29"/>
  </p:handoutMasterIdLst>
  <p:sldIdLst>
    <p:sldId id="275" r:id="rId3"/>
    <p:sldId id="256" r:id="rId4"/>
    <p:sldId id="273" r:id="rId5"/>
    <p:sldId id="257" r:id="rId6"/>
    <p:sldId id="272" r:id="rId7"/>
    <p:sldId id="258" r:id="rId8"/>
    <p:sldId id="259" r:id="rId9"/>
    <p:sldId id="286" r:id="rId10"/>
    <p:sldId id="260" r:id="rId11"/>
    <p:sldId id="263" r:id="rId12"/>
    <p:sldId id="289" r:id="rId13"/>
    <p:sldId id="264" r:id="rId14"/>
    <p:sldId id="285" r:id="rId15"/>
    <p:sldId id="266" r:id="rId16"/>
    <p:sldId id="267" r:id="rId17"/>
    <p:sldId id="268" r:id="rId18"/>
    <p:sldId id="279" r:id="rId19"/>
    <p:sldId id="287" r:id="rId20"/>
    <p:sldId id="288" r:id="rId21"/>
    <p:sldId id="290" r:id="rId22"/>
    <p:sldId id="291" r:id="rId23"/>
    <p:sldId id="292" r:id="rId24"/>
    <p:sldId id="293" r:id="rId25"/>
    <p:sldId id="270" r:id="rId26"/>
    <p:sldId id="262" r:id="rId27"/>
  </p:sldIdLst>
  <p:sldSz cx="9144000" cy="6858000" type="screen4x3"/>
  <p:notesSz cx="6794500" cy="99060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t"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F0000"/>
    <a:srgbClr val="99FF99"/>
    <a:srgbClr val="FF99CC"/>
    <a:srgbClr val="33CC33"/>
    <a:srgbClr val="FFCC00"/>
    <a:srgbClr val="0000FF"/>
    <a:srgbClr val="CC33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5" autoAdjust="0"/>
    <p:restoredTop sz="87331" autoAdjust="0"/>
  </p:normalViewPr>
  <p:slideViewPr>
    <p:cSldViewPr>
      <p:cViewPr varScale="1">
        <p:scale>
          <a:sx n="64" d="100"/>
          <a:sy n="64" d="100"/>
        </p:scale>
        <p:origin x="-4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4T00:43:18.625" idx="7">
    <p:pos x="10" y="10"/>
    <p:text>By having to complete the mini review of ‘How I did’ and the ‘targets’ columns, pupils get used to doing regular self/peer assessment and become better at it. I usually give guidance or suggested targets so pupils don’t come up with vague things like ‘write neater’. The Target should address the problem that prevented them from meeting the learning outcome. Pupils should get into the regular habit of meeting their targets for homework so all learning outcomes are met by the end of the unit of work and there are no gaps left in the pupils’ understanding. This information should also be used to inform planning.</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552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55300"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55301"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CF8E2570-D272-41E9-BC94-FFB1B9949F4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26628"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60B726E6-FD71-4B43-92A9-C4565AE2837C}" type="slidenum">
              <a:rPr lang="en-GB"/>
              <a:pPr>
                <a:defRPr/>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hdr" sz="quarter"/>
          </p:nvPr>
        </p:nvSpPr>
        <p:spPr>
          <a:noFill/>
        </p:spPr>
        <p:txBody>
          <a:bodyPr/>
          <a:lstStyle/>
          <a:p>
            <a:r>
              <a:rPr lang="en-GB" smtClean="0"/>
              <a:t>Nadia Habraszewski</a:t>
            </a:r>
          </a:p>
        </p:txBody>
      </p:sp>
      <p:sp>
        <p:nvSpPr>
          <p:cNvPr id="29698" name="Rectangle 3"/>
          <p:cNvSpPr>
            <a:spLocks noGrp="1" noChangeArrowheads="1"/>
          </p:cNvSpPr>
          <p:nvPr>
            <p:ph type="dt" sz="quarter" idx="1"/>
          </p:nvPr>
        </p:nvSpPr>
        <p:spPr>
          <a:noFill/>
        </p:spPr>
        <p:txBody>
          <a:bodyPr/>
          <a:lstStyle/>
          <a:p>
            <a:r>
              <a:rPr lang="en-GB" smtClean="0"/>
              <a:t>HQFT Scaffold</a:t>
            </a:r>
          </a:p>
        </p:txBody>
      </p:sp>
      <p:sp>
        <p:nvSpPr>
          <p:cNvPr id="29699" name="Rectangle 6"/>
          <p:cNvSpPr>
            <a:spLocks noGrp="1" noChangeArrowheads="1"/>
          </p:cNvSpPr>
          <p:nvPr>
            <p:ph type="ftr" sz="quarter" idx="4"/>
          </p:nvPr>
        </p:nvSpPr>
        <p:spPr>
          <a:noFill/>
        </p:spPr>
        <p:txBody>
          <a:bodyPr/>
          <a:lstStyle/>
          <a:p>
            <a:r>
              <a:rPr lang="en-GB" smtClean="0"/>
              <a:t>Featherstone High School</a:t>
            </a:r>
          </a:p>
        </p:txBody>
      </p:sp>
      <p:sp>
        <p:nvSpPr>
          <p:cNvPr id="29700" name="Rectangle 7"/>
          <p:cNvSpPr>
            <a:spLocks noGrp="1" noChangeArrowheads="1"/>
          </p:cNvSpPr>
          <p:nvPr>
            <p:ph type="sldNum" sz="quarter" idx="5"/>
          </p:nvPr>
        </p:nvSpPr>
        <p:spPr>
          <a:noFill/>
        </p:spPr>
        <p:txBody>
          <a:bodyPr/>
          <a:lstStyle/>
          <a:p>
            <a:fld id="{9741B39C-CF1D-40D7-B943-EB150CFBA168}" type="slidenum">
              <a:rPr lang="en-GB" smtClean="0"/>
              <a:pPr/>
              <a:t>1</a:t>
            </a:fld>
            <a:endParaRPr lang="en-GB" smtClean="0"/>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p:spPr>
        <p:txBody>
          <a:bodyPr/>
          <a:lstStyle/>
          <a:p>
            <a:pPr eaLnBrk="1" hangingPunct="1">
              <a:lnSpc>
                <a:spcPct val="80000"/>
              </a:lnSpc>
            </a:pPr>
            <a:r>
              <a:rPr lang="en-GB" smtClean="0"/>
              <a:t>This slide is purely for teacher use before the lesson and should not be displayed during the lesson. It has been designed to contain information on the key resources needed for the lesson including any ICT requirements, the role of the TA/LSA and any extra provision needed for particular pupils with SEN, or EAL so that this can be organised in advance. </a:t>
            </a:r>
          </a:p>
          <a:p>
            <a:pPr eaLnBrk="1" hangingPunct="1">
              <a:lnSpc>
                <a:spcPct val="80000"/>
              </a:lnSpc>
            </a:pPr>
            <a:r>
              <a:rPr lang="en-GB" smtClean="0"/>
              <a:t>The lesson Powerpoint should be mapped into the existing Scheme of Work to ensure that they both tally with one another and sensitive information regarding pupils’ SEN/EAL codes which clearly should not be revealed to the rest of the class but can be included on a printed copy of the Powerpoint presentation given to an observer.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hdr" sz="quarter"/>
          </p:nvPr>
        </p:nvSpPr>
        <p:spPr>
          <a:noFill/>
        </p:spPr>
        <p:txBody>
          <a:bodyPr/>
          <a:lstStyle/>
          <a:p>
            <a:r>
              <a:rPr lang="en-GB" smtClean="0"/>
              <a:t>Nadia Habraszewski</a:t>
            </a:r>
          </a:p>
        </p:txBody>
      </p:sp>
      <p:sp>
        <p:nvSpPr>
          <p:cNvPr id="48130" name="Rectangle 3"/>
          <p:cNvSpPr>
            <a:spLocks noGrp="1" noChangeArrowheads="1"/>
          </p:cNvSpPr>
          <p:nvPr>
            <p:ph type="dt" sz="quarter" idx="1"/>
          </p:nvPr>
        </p:nvSpPr>
        <p:spPr>
          <a:noFill/>
        </p:spPr>
        <p:txBody>
          <a:bodyPr/>
          <a:lstStyle/>
          <a:p>
            <a:r>
              <a:rPr lang="en-GB" smtClean="0"/>
              <a:t>HQFT Scaffold</a:t>
            </a:r>
          </a:p>
        </p:txBody>
      </p:sp>
      <p:sp>
        <p:nvSpPr>
          <p:cNvPr id="48131" name="Rectangle 6"/>
          <p:cNvSpPr>
            <a:spLocks noGrp="1" noChangeArrowheads="1"/>
          </p:cNvSpPr>
          <p:nvPr>
            <p:ph type="ftr" sz="quarter" idx="4"/>
          </p:nvPr>
        </p:nvSpPr>
        <p:spPr>
          <a:noFill/>
        </p:spPr>
        <p:txBody>
          <a:bodyPr/>
          <a:lstStyle/>
          <a:p>
            <a:r>
              <a:rPr lang="en-GB" smtClean="0"/>
              <a:t>Featherstone High School</a:t>
            </a:r>
          </a:p>
        </p:txBody>
      </p:sp>
      <p:sp>
        <p:nvSpPr>
          <p:cNvPr id="48132" name="Rectangle 7"/>
          <p:cNvSpPr>
            <a:spLocks noGrp="1" noChangeArrowheads="1"/>
          </p:cNvSpPr>
          <p:nvPr>
            <p:ph type="sldNum" sz="quarter" idx="5"/>
          </p:nvPr>
        </p:nvSpPr>
        <p:spPr>
          <a:noFill/>
        </p:spPr>
        <p:txBody>
          <a:bodyPr/>
          <a:lstStyle/>
          <a:p>
            <a:fld id="{9FF45FA9-E3BD-4850-AD08-38D8B2DB9A63}" type="slidenum">
              <a:rPr lang="en-GB" smtClean="0"/>
              <a:pPr/>
              <a:t>10</a:t>
            </a:fld>
            <a:endParaRPr lang="en-GB" smtClean="0"/>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hdr" sz="quarter"/>
          </p:nvPr>
        </p:nvSpPr>
        <p:spPr>
          <a:noFill/>
        </p:spPr>
        <p:txBody>
          <a:bodyPr/>
          <a:lstStyle/>
          <a:p>
            <a:r>
              <a:rPr lang="en-GB" smtClean="0"/>
              <a:t>Nadia Habraszewski</a:t>
            </a:r>
          </a:p>
        </p:txBody>
      </p:sp>
      <p:sp>
        <p:nvSpPr>
          <p:cNvPr id="51202" name="Rectangle 3"/>
          <p:cNvSpPr>
            <a:spLocks noGrp="1" noChangeArrowheads="1"/>
          </p:cNvSpPr>
          <p:nvPr>
            <p:ph type="dt" sz="quarter" idx="1"/>
          </p:nvPr>
        </p:nvSpPr>
        <p:spPr>
          <a:noFill/>
        </p:spPr>
        <p:txBody>
          <a:bodyPr/>
          <a:lstStyle/>
          <a:p>
            <a:r>
              <a:rPr lang="en-GB" smtClean="0"/>
              <a:t>HQFT Scaffold</a:t>
            </a:r>
          </a:p>
        </p:txBody>
      </p:sp>
      <p:sp>
        <p:nvSpPr>
          <p:cNvPr id="51203" name="Rectangle 6"/>
          <p:cNvSpPr>
            <a:spLocks noGrp="1" noChangeArrowheads="1"/>
          </p:cNvSpPr>
          <p:nvPr>
            <p:ph type="ftr" sz="quarter" idx="4"/>
          </p:nvPr>
        </p:nvSpPr>
        <p:spPr>
          <a:noFill/>
        </p:spPr>
        <p:txBody>
          <a:bodyPr/>
          <a:lstStyle/>
          <a:p>
            <a:r>
              <a:rPr lang="en-GB" smtClean="0"/>
              <a:t>Featherstone High School</a:t>
            </a:r>
          </a:p>
        </p:txBody>
      </p:sp>
      <p:sp>
        <p:nvSpPr>
          <p:cNvPr id="51204" name="Rectangle 7"/>
          <p:cNvSpPr>
            <a:spLocks noGrp="1" noChangeArrowheads="1"/>
          </p:cNvSpPr>
          <p:nvPr>
            <p:ph type="sldNum" sz="quarter" idx="5"/>
          </p:nvPr>
        </p:nvSpPr>
        <p:spPr>
          <a:noFill/>
        </p:spPr>
        <p:txBody>
          <a:bodyPr/>
          <a:lstStyle/>
          <a:p>
            <a:fld id="{6D3F691C-A636-4BE9-ABFE-A1566AC75568}" type="slidenum">
              <a:rPr lang="en-GB" smtClean="0"/>
              <a:pPr/>
              <a:t>12</a:t>
            </a:fld>
            <a:endParaRPr lang="en-GB"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hdr" sz="quarter"/>
          </p:nvPr>
        </p:nvSpPr>
        <p:spPr>
          <a:noFill/>
        </p:spPr>
        <p:txBody>
          <a:bodyPr/>
          <a:lstStyle/>
          <a:p>
            <a:r>
              <a:rPr lang="en-GB" smtClean="0"/>
              <a:t>Nadia Habraszewski</a:t>
            </a:r>
          </a:p>
        </p:txBody>
      </p:sp>
      <p:sp>
        <p:nvSpPr>
          <p:cNvPr id="53250" name="Rectangle 3"/>
          <p:cNvSpPr>
            <a:spLocks noGrp="1" noChangeArrowheads="1"/>
          </p:cNvSpPr>
          <p:nvPr>
            <p:ph type="dt" sz="quarter" idx="1"/>
          </p:nvPr>
        </p:nvSpPr>
        <p:spPr>
          <a:noFill/>
        </p:spPr>
        <p:txBody>
          <a:bodyPr/>
          <a:lstStyle/>
          <a:p>
            <a:r>
              <a:rPr lang="en-GB" smtClean="0"/>
              <a:t>HQFT Scaffold</a:t>
            </a:r>
          </a:p>
        </p:txBody>
      </p:sp>
      <p:sp>
        <p:nvSpPr>
          <p:cNvPr id="53251" name="Rectangle 6"/>
          <p:cNvSpPr>
            <a:spLocks noGrp="1" noChangeArrowheads="1"/>
          </p:cNvSpPr>
          <p:nvPr>
            <p:ph type="ftr" sz="quarter" idx="4"/>
          </p:nvPr>
        </p:nvSpPr>
        <p:spPr>
          <a:noFill/>
        </p:spPr>
        <p:txBody>
          <a:bodyPr/>
          <a:lstStyle/>
          <a:p>
            <a:r>
              <a:rPr lang="en-GB" smtClean="0"/>
              <a:t>Featherstone High School</a:t>
            </a:r>
          </a:p>
        </p:txBody>
      </p:sp>
      <p:sp>
        <p:nvSpPr>
          <p:cNvPr id="53252" name="Rectangle 7"/>
          <p:cNvSpPr>
            <a:spLocks noGrp="1" noChangeArrowheads="1"/>
          </p:cNvSpPr>
          <p:nvPr>
            <p:ph type="sldNum" sz="quarter" idx="5"/>
          </p:nvPr>
        </p:nvSpPr>
        <p:spPr>
          <a:noFill/>
        </p:spPr>
        <p:txBody>
          <a:bodyPr/>
          <a:lstStyle/>
          <a:p>
            <a:fld id="{5F08F506-E937-4324-B190-C4BDDB4304A9}" type="slidenum">
              <a:rPr lang="en-GB" smtClean="0"/>
              <a:pPr/>
              <a:t>13</a:t>
            </a:fld>
            <a:endParaRPr lang="en-GB" smtClean="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p:nvPr>
        </p:nvSpPr>
        <p:spPr>
          <a:noFill/>
        </p:spPr>
        <p:txBody>
          <a:bodyPr/>
          <a:lstStyle/>
          <a:p>
            <a:r>
              <a:rPr lang="en-GB" smtClean="0"/>
              <a:t>Nadia Habraszewski</a:t>
            </a:r>
          </a:p>
        </p:txBody>
      </p:sp>
      <p:sp>
        <p:nvSpPr>
          <p:cNvPr id="55298" name="Rectangle 3"/>
          <p:cNvSpPr>
            <a:spLocks noGrp="1" noChangeArrowheads="1"/>
          </p:cNvSpPr>
          <p:nvPr>
            <p:ph type="dt" sz="quarter" idx="1"/>
          </p:nvPr>
        </p:nvSpPr>
        <p:spPr>
          <a:noFill/>
        </p:spPr>
        <p:txBody>
          <a:bodyPr/>
          <a:lstStyle/>
          <a:p>
            <a:r>
              <a:rPr lang="en-GB" smtClean="0"/>
              <a:t>HQFT Scaffold</a:t>
            </a:r>
          </a:p>
        </p:txBody>
      </p:sp>
      <p:sp>
        <p:nvSpPr>
          <p:cNvPr id="55299" name="Rectangle 6"/>
          <p:cNvSpPr>
            <a:spLocks noGrp="1" noChangeArrowheads="1"/>
          </p:cNvSpPr>
          <p:nvPr>
            <p:ph type="ftr" sz="quarter" idx="4"/>
          </p:nvPr>
        </p:nvSpPr>
        <p:spPr>
          <a:noFill/>
        </p:spPr>
        <p:txBody>
          <a:bodyPr/>
          <a:lstStyle/>
          <a:p>
            <a:r>
              <a:rPr lang="en-GB" smtClean="0"/>
              <a:t>Featherstone High School</a:t>
            </a:r>
          </a:p>
        </p:txBody>
      </p:sp>
      <p:sp>
        <p:nvSpPr>
          <p:cNvPr id="55300" name="Rectangle 7"/>
          <p:cNvSpPr>
            <a:spLocks noGrp="1" noChangeArrowheads="1"/>
          </p:cNvSpPr>
          <p:nvPr>
            <p:ph type="sldNum" sz="quarter" idx="5"/>
          </p:nvPr>
        </p:nvSpPr>
        <p:spPr>
          <a:noFill/>
        </p:spPr>
        <p:txBody>
          <a:bodyPr/>
          <a:lstStyle/>
          <a:p>
            <a:fld id="{11ADE537-6961-4472-BF9F-7214A98279D0}" type="slidenum">
              <a:rPr lang="en-GB" smtClean="0"/>
              <a:pPr/>
              <a:t>14</a:t>
            </a:fld>
            <a:endParaRPr lang="en-GB" smtClean="0"/>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hdr" sz="quarter"/>
          </p:nvPr>
        </p:nvSpPr>
        <p:spPr>
          <a:noFill/>
        </p:spPr>
        <p:txBody>
          <a:bodyPr/>
          <a:lstStyle/>
          <a:p>
            <a:r>
              <a:rPr lang="en-GB" smtClean="0"/>
              <a:t>Nadia Habraszewski</a:t>
            </a:r>
          </a:p>
        </p:txBody>
      </p:sp>
      <p:sp>
        <p:nvSpPr>
          <p:cNvPr id="57346" name="Rectangle 3"/>
          <p:cNvSpPr>
            <a:spLocks noGrp="1" noChangeArrowheads="1"/>
          </p:cNvSpPr>
          <p:nvPr>
            <p:ph type="dt" sz="quarter" idx="1"/>
          </p:nvPr>
        </p:nvSpPr>
        <p:spPr>
          <a:noFill/>
        </p:spPr>
        <p:txBody>
          <a:bodyPr/>
          <a:lstStyle/>
          <a:p>
            <a:r>
              <a:rPr lang="en-GB" smtClean="0"/>
              <a:t>HQFT Scaffold</a:t>
            </a:r>
          </a:p>
        </p:txBody>
      </p:sp>
      <p:sp>
        <p:nvSpPr>
          <p:cNvPr id="57347" name="Rectangle 6"/>
          <p:cNvSpPr>
            <a:spLocks noGrp="1" noChangeArrowheads="1"/>
          </p:cNvSpPr>
          <p:nvPr>
            <p:ph type="ftr" sz="quarter" idx="4"/>
          </p:nvPr>
        </p:nvSpPr>
        <p:spPr>
          <a:noFill/>
        </p:spPr>
        <p:txBody>
          <a:bodyPr/>
          <a:lstStyle/>
          <a:p>
            <a:r>
              <a:rPr lang="en-GB" smtClean="0"/>
              <a:t>Featherstone High School</a:t>
            </a:r>
          </a:p>
        </p:txBody>
      </p:sp>
      <p:sp>
        <p:nvSpPr>
          <p:cNvPr id="57348" name="Rectangle 7"/>
          <p:cNvSpPr>
            <a:spLocks noGrp="1" noChangeArrowheads="1"/>
          </p:cNvSpPr>
          <p:nvPr>
            <p:ph type="sldNum" sz="quarter" idx="5"/>
          </p:nvPr>
        </p:nvSpPr>
        <p:spPr>
          <a:noFill/>
        </p:spPr>
        <p:txBody>
          <a:bodyPr/>
          <a:lstStyle/>
          <a:p>
            <a:fld id="{75BBBFE2-DCF5-4607-984F-DD38C024C07E}" type="slidenum">
              <a:rPr lang="en-GB" smtClean="0"/>
              <a:pPr/>
              <a:t>15</a:t>
            </a:fld>
            <a:endParaRPr lang="en-GB" smtClean="0"/>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hdr" sz="quarter"/>
          </p:nvPr>
        </p:nvSpPr>
        <p:spPr>
          <a:noFill/>
        </p:spPr>
        <p:txBody>
          <a:bodyPr/>
          <a:lstStyle/>
          <a:p>
            <a:r>
              <a:rPr lang="en-GB" smtClean="0"/>
              <a:t>Nadia Habraszewski</a:t>
            </a:r>
          </a:p>
        </p:txBody>
      </p:sp>
      <p:sp>
        <p:nvSpPr>
          <p:cNvPr id="59394" name="Rectangle 3"/>
          <p:cNvSpPr>
            <a:spLocks noGrp="1" noChangeArrowheads="1"/>
          </p:cNvSpPr>
          <p:nvPr>
            <p:ph type="dt" sz="quarter" idx="1"/>
          </p:nvPr>
        </p:nvSpPr>
        <p:spPr>
          <a:noFill/>
        </p:spPr>
        <p:txBody>
          <a:bodyPr/>
          <a:lstStyle/>
          <a:p>
            <a:r>
              <a:rPr lang="en-GB" smtClean="0"/>
              <a:t>HQFT Scaffold</a:t>
            </a:r>
          </a:p>
        </p:txBody>
      </p:sp>
      <p:sp>
        <p:nvSpPr>
          <p:cNvPr id="59395" name="Rectangle 6"/>
          <p:cNvSpPr>
            <a:spLocks noGrp="1" noChangeArrowheads="1"/>
          </p:cNvSpPr>
          <p:nvPr>
            <p:ph type="ftr" sz="quarter" idx="4"/>
          </p:nvPr>
        </p:nvSpPr>
        <p:spPr>
          <a:noFill/>
        </p:spPr>
        <p:txBody>
          <a:bodyPr/>
          <a:lstStyle/>
          <a:p>
            <a:r>
              <a:rPr lang="en-GB" smtClean="0"/>
              <a:t>Featherstone High School</a:t>
            </a:r>
          </a:p>
        </p:txBody>
      </p:sp>
      <p:sp>
        <p:nvSpPr>
          <p:cNvPr id="59396" name="Rectangle 7"/>
          <p:cNvSpPr>
            <a:spLocks noGrp="1" noChangeArrowheads="1"/>
          </p:cNvSpPr>
          <p:nvPr>
            <p:ph type="sldNum" sz="quarter" idx="5"/>
          </p:nvPr>
        </p:nvSpPr>
        <p:spPr>
          <a:noFill/>
        </p:spPr>
        <p:txBody>
          <a:bodyPr/>
          <a:lstStyle/>
          <a:p>
            <a:fld id="{56B38ECF-73AD-4FAE-89DB-6A51F97C52DB}" type="slidenum">
              <a:rPr lang="en-GB" smtClean="0"/>
              <a:pPr/>
              <a:t>16</a:t>
            </a:fld>
            <a:endParaRPr lang="en-GB" smtClean="0"/>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hdr" sz="quarter"/>
          </p:nvPr>
        </p:nvSpPr>
        <p:spPr>
          <a:noFill/>
        </p:spPr>
        <p:txBody>
          <a:bodyPr/>
          <a:lstStyle/>
          <a:p>
            <a:r>
              <a:rPr lang="en-GB" smtClean="0"/>
              <a:t>Nadia Habraszewski</a:t>
            </a:r>
          </a:p>
        </p:txBody>
      </p:sp>
      <p:sp>
        <p:nvSpPr>
          <p:cNvPr id="61442" name="Rectangle 3"/>
          <p:cNvSpPr>
            <a:spLocks noGrp="1" noChangeArrowheads="1"/>
          </p:cNvSpPr>
          <p:nvPr>
            <p:ph type="dt" sz="quarter" idx="1"/>
          </p:nvPr>
        </p:nvSpPr>
        <p:spPr>
          <a:noFill/>
        </p:spPr>
        <p:txBody>
          <a:bodyPr/>
          <a:lstStyle/>
          <a:p>
            <a:r>
              <a:rPr lang="en-GB" smtClean="0"/>
              <a:t>HQFT Scaffold</a:t>
            </a:r>
          </a:p>
        </p:txBody>
      </p:sp>
      <p:sp>
        <p:nvSpPr>
          <p:cNvPr id="61443" name="Rectangle 6"/>
          <p:cNvSpPr>
            <a:spLocks noGrp="1" noChangeArrowheads="1"/>
          </p:cNvSpPr>
          <p:nvPr>
            <p:ph type="ftr" sz="quarter" idx="4"/>
          </p:nvPr>
        </p:nvSpPr>
        <p:spPr>
          <a:noFill/>
        </p:spPr>
        <p:txBody>
          <a:bodyPr/>
          <a:lstStyle/>
          <a:p>
            <a:r>
              <a:rPr lang="en-GB" smtClean="0"/>
              <a:t>Featherstone High School</a:t>
            </a:r>
          </a:p>
        </p:txBody>
      </p:sp>
      <p:sp>
        <p:nvSpPr>
          <p:cNvPr id="61444" name="Rectangle 7"/>
          <p:cNvSpPr>
            <a:spLocks noGrp="1" noChangeArrowheads="1"/>
          </p:cNvSpPr>
          <p:nvPr>
            <p:ph type="sldNum" sz="quarter" idx="5"/>
          </p:nvPr>
        </p:nvSpPr>
        <p:spPr>
          <a:noFill/>
        </p:spPr>
        <p:txBody>
          <a:bodyPr/>
          <a:lstStyle/>
          <a:p>
            <a:fld id="{915762D9-6F12-4D67-AAA6-03CB873D76DE}" type="slidenum">
              <a:rPr lang="en-GB" smtClean="0"/>
              <a:pPr/>
              <a:t>17</a:t>
            </a:fld>
            <a:endParaRPr lang="en-GB" smtClean="0"/>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p:spPr>
        <p:txBody>
          <a:bodyPr/>
          <a:lstStyle/>
          <a:p>
            <a:r>
              <a:rPr lang="en-GB" smtClean="0"/>
              <a:t>Nadia Habraszewski</a:t>
            </a:r>
          </a:p>
        </p:txBody>
      </p:sp>
      <p:sp>
        <p:nvSpPr>
          <p:cNvPr id="69634" name="Rectangle 3"/>
          <p:cNvSpPr>
            <a:spLocks noGrp="1" noChangeArrowheads="1"/>
          </p:cNvSpPr>
          <p:nvPr>
            <p:ph type="dt" sz="quarter" idx="1"/>
          </p:nvPr>
        </p:nvSpPr>
        <p:spPr>
          <a:noFill/>
        </p:spPr>
        <p:txBody>
          <a:bodyPr/>
          <a:lstStyle/>
          <a:p>
            <a:r>
              <a:rPr lang="en-GB" smtClean="0"/>
              <a:t>HQFT Scaffold</a:t>
            </a:r>
          </a:p>
        </p:txBody>
      </p:sp>
      <p:sp>
        <p:nvSpPr>
          <p:cNvPr id="69635" name="Rectangle 6"/>
          <p:cNvSpPr>
            <a:spLocks noGrp="1" noChangeArrowheads="1"/>
          </p:cNvSpPr>
          <p:nvPr>
            <p:ph type="ftr" sz="quarter" idx="4"/>
          </p:nvPr>
        </p:nvSpPr>
        <p:spPr>
          <a:noFill/>
        </p:spPr>
        <p:txBody>
          <a:bodyPr/>
          <a:lstStyle/>
          <a:p>
            <a:r>
              <a:rPr lang="en-GB" smtClean="0"/>
              <a:t>Featherstone High School</a:t>
            </a:r>
          </a:p>
        </p:txBody>
      </p:sp>
      <p:sp>
        <p:nvSpPr>
          <p:cNvPr id="69636" name="Rectangle 7"/>
          <p:cNvSpPr>
            <a:spLocks noGrp="1" noChangeArrowheads="1"/>
          </p:cNvSpPr>
          <p:nvPr>
            <p:ph type="sldNum" sz="quarter" idx="5"/>
          </p:nvPr>
        </p:nvSpPr>
        <p:spPr>
          <a:noFill/>
        </p:spPr>
        <p:txBody>
          <a:bodyPr/>
          <a:lstStyle/>
          <a:p>
            <a:fld id="{7539183B-64F1-4087-83BB-8A9AC2C4F422}" type="slidenum">
              <a:rPr lang="en-GB" smtClean="0"/>
              <a:pPr/>
              <a:t>24</a:t>
            </a:fld>
            <a:endParaRPr lang="en-GB" smtClean="0"/>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r>
              <a:rPr lang="en-GB" smtClean="0"/>
              <a:t>Can be done as self or peer assessment activity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hdr" sz="quarter"/>
          </p:nvPr>
        </p:nvSpPr>
        <p:spPr>
          <a:noFill/>
        </p:spPr>
        <p:txBody>
          <a:bodyPr/>
          <a:lstStyle/>
          <a:p>
            <a:r>
              <a:rPr lang="en-GB" smtClean="0"/>
              <a:t>Nadia Habraszewski</a:t>
            </a:r>
          </a:p>
        </p:txBody>
      </p:sp>
      <p:sp>
        <p:nvSpPr>
          <p:cNvPr id="71682" name="Rectangle 3"/>
          <p:cNvSpPr>
            <a:spLocks noGrp="1" noChangeArrowheads="1"/>
          </p:cNvSpPr>
          <p:nvPr>
            <p:ph type="dt" sz="quarter" idx="1"/>
          </p:nvPr>
        </p:nvSpPr>
        <p:spPr>
          <a:noFill/>
        </p:spPr>
        <p:txBody>
          <a:bodyPr/>
          <a:lstStyle/>
          <a:p>
            <a:r>
              <a:rPr lang="en-GB" smtClean="0"/>
              <a:t>HQFT Scaffold</a:t>
            </a:r>
          </a:p>
        </p:txBody>
      </p:sp>
      <p:sp>
        <p:nvSpPr>
          <p:cNvPr id="71683" name="Rectangle 6"/>
          <p:cNvSpPr>
            <a:spLocks noGrp="1" noChangeArrowheads="1"/>
          </p:cNvSpPr>
          <p:nvPr>
            <p:ph type="ftr" sz="quarter" idx="4"/>
          </p:nvPr>
        </p:nvSpPr>
        <p:spPr>
          <a:noFill/>
        </p:spPr>
        <p:txBody>
          <a:bodyPr/>
          <a:lstStyle/>
          <a:p>
            <a:r>
              <a:rPr lang="en-GB" smtClean="0"/>
              <a:t>Featherstone High School</a:t>
            </a:r>
          </a:p>
        </p:txBody>
      </p:sp>
      <p:sp>
        <p:nvSpPr>
          <p:cNvPr id="71684" name="Rectangle 7"/>
          <p:cNvSpPr>
            <a:spLocks noGrp="1" noChangeArrowheads="1"/>
          </p:cNvSpPr>
          <p:nvPr>
            <p:ph type="sldNum" sz="quarter" idx="5"/>
          </p:nvPr>
        </p:nvSpPr>
        <p:spPr>
          <a:noFill/>
        </p:spPr>
        <p:txBody>
          <a:bodyPr/>
          <a:lstStyle/>
          <a:p>
            <a:fld id="{5997EC4C-6E33-4DED-853C-D74C833C8121}" type="slidenum">
              <a:rPr lang="en-GB" smtClean="0"/>
              <a:pPr/>
              <a:t>25</a:t>
            </a:fld>
            <a:endParaRPr lang="en-GB" smtClean="0"/>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endParaRPr lang="en-GB" u="sng" smtClean="0"/>
          </a:p>
          <a:p>
            <a:pPr eaLnBrk="1" hangingPunct="1"/>
            <a:r>
              <a:rPr lang="en-GB" u="sng" smtClean="0"/>
              <a:t>Ideas for interactive Review activities (can also be for Connectors)</a:t>
            </a:r>
          </a:p>
          <a:p>
            <a:pPr eaLnBrk="1" hangingPunct="1"/>
            <a:r>
              <a:rPr lang="en-GB" u="sng" smtClean="0"/>
              <a:t>Pass the parcel</a:t>
            </a:r>
            <a:endParaRPr lang="en-GB" smtClean="0"/>
          </a:p>
          <a:p>
            <a:pPr eaLnBrk="1" hangingPunct="1"/>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r>
              <a:rPr lang="en-GB" smtClean="0"/>
              <a:t>Could also be used to review what they learnt in the previous session by filling the box with questions which the children should answer when they pick them out.</a:t>
            </a:r>
          </a:p>
          <a:p>
            <a:pPr eaLnBrk="1" hangingPunct="1"/>
            <a:r>
              <a:rPr lang="en-GB" u="sng" smtClean="0"/>
              <a:t>Move to the answer</a:t>
            </a:r>
            <a:endParaRPr lang="en-GB" smtClean="0"/>
          </a:p>
          <a:p>
            <a:pPr eaLnBrk="1" hangingPunct="1"/>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r>
              <a:rPr lang="en-GB" u="sng" smtClean="0"/>
              <a:t>Beat the teacher</a:t>
            </a:r>
            <a:endParaRPr lang="en-GB" smtClean="0"/>
          </a:p>
          <a:p>
            <a:pPr eaLnBrk="1" hangingPunct="1"/>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r>
              <a:rPr lang="en-GB" u="sng" smtClean="0"/>
              <a:t>Bingo</a:t>
            </a:r>
            <a:endParaRPr lang="en-GB" smtClean="0"/>
          </a:p>
          <a:p>
            <a:pPr eaLnBrk="1" hangingPunct="1"/>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r>
              <a:rPr lang="en-GB" smtClean="0"/>
              <a:t>Definition bingo where you give the children a selection of words to choose 4 from, then you read the definitions. First one to cross off their 4 words wins. It works well with maths, science, geography and French.</a:t>
            </a:r>
          </a:p>
          <a:p>
            <a:pPr eaLnBrk="1" hangingPunct="1"/>
            <a:r>
              <a:rPr lang="en-GB" u="sng" smtClean="0"/>
              <a:t>Box game</a:t>
            </a:r>
            <a:endParaRPr lang="en-GB" smtClean="0"/>
          </a:p>
          <a:p>
            <a:pPr eaLnBrk="1" hangingPunct="1"/>
            <a:r>
              <a:rPr lang="en-GB" smtClean="0"/>
              <a:t>Child comes up to the front and steps into the imaginary box (but there's no reason why it couldn't be real!), they then can't leave until they get a question correct (maths).</a:t>
            </a:r>
          </a:p>
          <a:p>
            <a:pPr eaLnBrk="1" hangingPunct="1"/>
            <a:r>
              <a:rPr lang="en-GB" u="sng" smtClean="0"/>
              <a:t>Easy/Medium/Hard/Mega-hard</a:t>
            </a:r>
            <a:endParaRPr lang="en-GB" smtClean="0"/>
          </a:p>
          <a:p>
            <a:pPr eaLnBrk="1" hangingPunct="1"/>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r>
              <a:rPr lang="en-GB" u="sng" smtClean="0"/>
              <a:t>Blockbusters</a:t>
            </a:r>
            <a:endParaRPr lang="en-GB" smtClean="0">
              <a:hlinkClick r:id="rId3"/>
            </a:endParaRPr>
          </a:p>
          <a:p>
            <a:pPr eaLnBrk="1" hangingPunct="1"/>
            <a:r>
              <a:rPr lang="en-GB" smtClean="0">
                <a:hlinkClick r:id="rId3"/>
              </a:rPr>
              <a:t>http://www.bigbrownenvelope.co.uk/</a:t>
            </a:r>
            <a:r>
              <a:rPr lang="en-GB" smtClean="0"/>
              <a:t> - version for promethean and smartboard on here.</a:t>
            </a:r>
            <a:endParaRPr lang="en-GB" smtClean="0">
              <a:hlinkClick r:id="rId4"/>
            </a:endParaRPr>
          </a:p>
          <a:p>
            <a:pPr eaLnBrk="1" hangingPunct="1"/>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r>
              <a:rPr lang="en-GB" u="sng" smtClean="0"/>
              <a:t>Who wants to be a millionaire? </a:t>
            </a:r>
            <a:endParaRPr lang="en-GB" smtClean="0">
              <a:hlinkClick r:id="rId5"/>
            </a:endParaRPr>
          </a:p>
          <a:p>
            <a:pPr eaLnBrk="1" hangingPunct="1"/>
            <a:r>
              <a:rPr lang="en-GB" smtClean="0">
                <a:hlinkClick r:id="rId5"/>
              </a:rPr>
              <a:t>www.primaryresources.co.uk</a:t>
            </a:r>
            <a:r>
              <a:rPr lang="en-GB" smtClean="0"/>
              <a:t> (sorry, can’t provide an actual link as they don’t work for some reason!) hosts a free powerpoint version of this.</a:t>
            </a:r>
          </a:p>
          <a:p>
            <a:pPr eaLnBrk="1" hangingPunct="1"/>
            <a:r>
              <a:rPr lang="en-GB" u="sng" smtClean="0"/>
              <a:t>Find me a partner</a:t>
            </a:r>
            <a:endParaRPr lang="en-GB" smtClean="0"/>
          </a:p>
          <a:p>
            <a:pPr eaLnBrk="1" hangingPunct="1"/>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r>
              <a:rPr lang="en-GB" u="sng" smtClean="0"/>
              <a:t>Question answer match</a:t>
            </a:r>
            <a:endParaRPr lang="en-GB" smtClean="0"/>
          </a:p>
          <a:p>
            <a:pPr eaLnBrk="1" hangingPunct="1"/>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r>
              <a:rPr lang="en-GB" u="sng" smtClean="0"/>
              <a:t>Charades</a:t>
            </a:r>
            <a:endParaRPr lang="en-GB" smtClean="0"/>
          </a:p>
          <a:p>
            <a:pPr eaLnBrk="1" hangingPunct="1"/>
            <a:r>
              <a:rPr lang="en-GB" smtClean="0"/>
              <a:t>Get them to act an adverb or another term you have learnt during the lesson and the other children have to guess it.</a:t>
            </a:r>
          </a:p>
          <a:p>
            <a:pPr eaLnBrk="1" hangingPunct="1"/>
            <a:r>
              <a:rPr lang="en-GB" u="sng" smtClean="0"/>
              <a:t>Taboo</a:t>
            </a:r>
            <a:endParaRPr lang="en-GB" smtClean="0"/>
          </a:p>
          <a:p>
            <a:pPr eaLnBrk="1" hangingPunct="1"/>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r>
              <a:rPr lang="en-GB" u="sng" smtClean="0"/>
              <a:t>Odd one out</a:t>
            </a:r>
            <a:endParaRPr lang="en-GB" smtClean="0"/>
          </a:p>
          <a:p>
            <a:pPr eaLnBrk="1" hangingPunct="1"/>
            <a:r>
              <a:rPr lang="en-GB" smtClean="0"/>
              <a:t>Provide children with a set of three statements.  Children should decide which is the odd one out and why.  They must also be prepared to justify their choice.</a:t>
            </a:r>
            <a:endParaRPr lang="en-GB" u="sng" smtClean="0"/>
          </a:p>
          <a:p>
            <a:pPr eaLnBrk="1" hangingPunct="1"/>
            <a:r>
              <a:rPr lang="en-GB" u="sng" smtClean="0"/>
              <a:t>Hotseating</a:t>
            </a:r>
            <a:endParaRPr lang="en-GB" smtClean="0"/>
          </a:p>
          <a:p>
            <a:pPr eaLnBrk="1" hangingPunct="1"/>
            <a:r>
              <a:rPr lang="en-GB" smtClean="0"/>
              <a:t>Need I say more?</a:t>
            </a:r>
          </a:p>
          <a:p>
            <a:pPr eaLnBrk="1" hangingPunct="1"/>
            <a:r>
              <a:rPr lang="en-GB" u="sng" smtClean="0"/>
              <a:t>Call my bluff</a:t>
            </a:r>
            <a:endParaRPr lang="en-GB" smtClean="0"/>
          </a:p>
          <a:p>
            <a:pPr eaLnBrk="1" hangingPunct="1"/>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r>
              <a:rPr lang="en-GB" u="sng" smtClean="0"/>
              <a:t>Mystery Number Game</a:t>
            </a:r>
            <a:endParaRPr lang="en-GB" smtClean="0"/>
          </a:p>
          <a:p>
            <a:pPr eaLnBrk="1" hangingPunct="1"/>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r>
              <a:rPr lang="en-GB" u="sng" smtClean="0"/>
              <a:t>Fizz Buzz</a:t>
            </a:r>
            <a:endParaRPr lang="en-GB" smtClean="0"/>
          </a:p>
          <a:p>
            <a:pPr eaLnBrk="1" hangingPunct="1"/>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r>
              <a:rPr lang="en-GB" u="sng" smtClean="0"/>
              <a:t>First letter – last letter</a:t>
            </a:r>
            <a:endParaRPr lang="en-GB" smtClean="0"/>
          </a:p>
          <a:p>
            <a:pPr eaLnBrk="1" hangingPunct="1"/>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r>
              <a:rPr lang="en-GB" u="sng" smtClean="0"/>
              <a:t>Definitions</a:t>
            </a:r>
            <a:endParaRPr lang="en-GB" smtClean="0"/>
          </a:p>
          <a:p>
            <a:pPr eaLnBrk="1" hangingPunct="1"/>
            <a:r>
              <a:rPr lang="en-GB" smtClean="0"/>
              <a:t>Have set of words and definitions (good for literacy but also for science vocabulary or other topic vocabulary)</a:t>
            </a:r>
          </a:p>
          <a:p>
            <a:pPr eaLnBrk="1" hangingPunct="1"/>
            <a:r>
              <a:rPr lang="en-GB" smtClean="0"/>
              <a:t>hand out and kids move around trying to find their partner word/definition</a:t>
            </a:r>
          </a:p>
          <a:p>
            <a:pPr eaLnBrk="1" hangingPunct="1"/>
            <a:r>
              <a:rPr lang="en-GB" smtClean="0"/>
              <a:t>use to play bingo cards have words teacher reads definitions </a:t>
            </a:r>
          </a:p>
          <a:p>
            <a:pPr eaLnBrk="1" hangingPunct="1"/>
            <a:r>
              <a:rPr lang="en-GB" smtClean="0"/>
              <a:t>on table how quick can you match them all</a:t>
            </a:r>
          </a:p>
          <a:p>
            <a:pPr eaLnBrk="1" hangingPunct="1"/>
            <a:r>
              <a:rPr lang="en-GB" smtClean="0"/>
              <a:t>use later as pairs game in independent time</a:t>
            </a:r>
          </a:p>
          <a:p>
            <a:pPr eaLnBrk="1" hangingPunct="1"/>
            <a:r>
              <a:rPr lang="en-GB" u="sng" smtClean="0"/>
              <a:t>Spot the Mistake</a:t>
            </a:r>
            <a:endParaRPr lang="en-GB" smtClean="0"/>
          </a:p>
          <a:p>
            <a:pPr eaLnBrk="1" hangingPunct="1"/>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r>
              <a:rPr lang="en-GB" u="sng" smtClean="0"/>
              <a:t>Jump up!</a:t>
            </a:r>
            <a:endParaRPr lang="en-GB" smtClean="0"/>
          </a:p>
          <a:p>
            <a:pPr eaLnBrk="1" hangingPunct="1"/>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r>
              <a:rPr lang="en-GB" u="sng" smtClean="0"/>
              <a:t>Alien Counting</a:t>
            </a:r>
            <a:endParaRPr lang="en-GB" smtClean="0"/>
          </a:p>
          <a:p>
            <a:pPr eaLnBrk="1" hangingPunct="1"/>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r>
              <a:rPr lang="en-GB" u="sng" smtClean="0"/>
              <a:t>Cut up – back together</a:t>
            </a:r>
            <a:endParaRPr lang="en-GB" smtClean="0"/>
          </a:p>
          <a:p>
            <a:pPr eaLnBrk="1" hangingPunct="1"/>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r>
              <a:rPr lang="en-GB" u="sng" smtClean="0"/>
              <a:t>Odd one out</a:t>
            </a:r>
            <a:endParaRPr lang="en-GB" smtClean="0"/>
          </a:p>
          <a:p>
            <a:pPr eaLnBrk="1" hangingPunct="1"/>
            <a:r>
              <a:rPr lang="en-GB" smtClean="0"/>
              <a:t>Provide the children with a selection of 5 words (give the pictures to match if you like) – children should decide the odd one out.</a:t>
            </a:r>
          </a:p>
          <a:p>
            <a:pPr eaLnBrk="1" hangingPunct="1"/>
            <a:r>
              <a:rPr lang="en-GB" smtClean="0"/>
              <a:t>Plum, onion, carrot, cabbage, broccoli </a:t>
            </a:r>
          </a:p>
          <a:p>
            <a:pPr eaLnBrk="1" hangingPunct="1"/>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r>
              <a:rPr lang="en-GB" u="sng" smtClean="0"/>
              <a:t>Eyes closed</a:t>
            </a:r>
            <a:endParaRPr lang="en-GB" smtClean="0"/>
          </a:p>
          <a:p>
            <a:pPr eaLnBrk="1" hangingPunct="1"/>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r>
              <a:rPr lang="en-GB" u="sng" smtClean="0"/>
              <a:t>What’s the question?</a:t>
            </a:r>
            <a:endParaRPr lang="en-GB" smtClean="0"/>
          </a:p>
          <a:p>
            <a:pPr eaLnBrk="1" hangingPunct="1"/>
            <a:r>
              <a:rPr lang="en-GB" smtClean="0"/>
              <a:t>Give them an answer and ask them what the question is. This generates discussion.</a:t>
            </a:r>
            <a:endParaRPr lang="en-GB" u="sng" smtClean="0"/>
          </a:p>
          <a:p>
            <a:pPr eaLnBrk="1" hangingPunct="1"/>
            <a:r>
              <a:rPr lang="en-GB" u="sng" smtClean="0"/>
              <a:t>Making numbers</a:t>
            </a:r>
            <a:endParaRPr lang="en-GB" smtClean="0"/>
          </a:p>
          <a:p>
            <a:pPr eaLnBrk="1" hangingPunct="1"/>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r>
              <a:rPr lang="en-GB" u="sng" smtClean="0"/>
              <a:t>Bus Queue – ordering numbers</a:t>
            </a:r>
            <a:endParaRPr lang="en-GB" smtClean="0"/>
          </a:p>
          <a:p>
            <a:pPr eaLnBrk="1" hangingPunct="1"/>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r>
              <a:rPr lang="en-GB" u="sng" smtClean="0"/>
              <a:t>5 answers – fastest fingers</a:t>
            </a:r>
            <a:endParaRPr lang="en-GB" smtClean="0"/>
          </a:p>
          <a:p>
            <a:pPr eaLnBrk="1" hangingPunct="1"/>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r>
              <a:rPr lang="en-GB" u="sng" smtClean="0"/>
              <a:t>Odd and even popcorn</a:t>
            </a:r>
            <a:endParaRPr lang="en-GB" smtClean="0"/>
          </a:p>
          <a:p>
            <a:pPr eaLnBrk="1" hangingPunct="1"/>
            <a:r>
              <a:rPr lang="en-GB" smtClean="0"/>
              <a:t>All children stand behind their chairs. If you shout out a even number they crouch down, and if an odd number they jump up? Last few in win.</a:t>
            </a:r>
            <a:endParaRPr lang="en-GB" u="sng" smtClean="0"/>
          </a:p>
          <a:p>
            <a:pPr eaLnBrk="1" hangingPunct="1"/>
            <a:r>
              <a:rPr lang="en-GB" u="sng" smtClean="0"/>
              <a:t>Number Bonds – ball/beanbag</a:t>
            </a:r>
            <a:endParaRPr lang="en-GB" smtClean="0"/>
          </a:p>
          <a:p>
            <a:pPr eaLnBrk="1" hangingPunct="1"/>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r>
              <a:rPr lang="en-GB" smtClean="0"/>
              <a:t>The bond to ten game is very versatile. For example, what about making it the 'doubling' game, or the 'one less' game, or the 'nine more' game?</a:t>
            </a:r>
            <a:endParaRPr lang="en-GB" u="sng" smtClean="0"/>
          </a:p>
          <a:p>
            <a:pPr eaLnBrk="1" hangingPunct="1"/>
            <a:r>
              <a:rPr lang="en-GB" smtClean="0"/>
              <a:t/>
            </a:r>
            <a:br>
              <a:rPr lang="en-GB" smtClean="0"/>
            </a:br>
            <a:r>
              <a:rPr lang="en-GB" u="sng" smtClean="0"/>
              <a:t>Noun/Adjective Game</a:t>
            </a:r>
            <a:endParaRPr lang="en-GB" smtClean="0"/>
          </a:p>
          <a:p>
            <a:pPr eaLnBrk="1" hangingPunct="1"/>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r>
              <a:rPr lang="en-GB" u="sng" smtClean="0"/>
              <a:t>Words within words</a:t>
            </a:r>
            <a:endParaRPr lang="en-GB" smtClean="0"/>
          </a:p>
          <a:p>
            <a:pPr eaLnBrk="1" hangingPunct="1"/>
            <a:r>
              <a:rPr lang="en-GB" smtClean="0"/>
              <a:t>Write a word on board and they look for other words hidden in it.</a:t>
            </a:r>
            <a:endParaRPr lang="en-GB" u="sng" smtClean="0"/>
          </a:p>
          <a:p>
            <a:pPr eaLnBrk="1" hangingPunct="1"/>
            <a:r>
              <a:rPr lang="en-GB" u="sng" smtClean="0"/>
              <a:t>Football</a:t>
            </a:r>
            <a:endParaRPr lang="en-GB" smtClean="0"/>
          </a:p>
          <a:p>
            <a:pPr eaLnBrk="1" hangingPunct="1"/>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r>
              <a:rPr lang="en-GB" u="sng" smtClean="0"/>
              <a:t>Pick ‘n’ Mix</a:t>
            </a:r>
            <a:endParaRPr lang="en-GB" smtClean="0"/>
          </a:p>
          <a:p>
            <a:pPr eaLnBrk="1" hangingPunct="1"/>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r>
              <a:rPr lang="en-GB" u="sng" smtClean="0"/>
              <a:t>Fly Swatters</a:t>
            </a:r>
            <a:endParaRPr lang="en-GB" smtClean="0"/>
          </a:p>
          <a:p>
            <a:pPr eaLnBrk="1" hangingPunct="1"/>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r>
              <a:rPr lang="en-GB" u="sng" smtClean="0"/>
              <a:t>Volcanoes and Lakes</a:t>
            </a:r>
            <a:endParaRPr lang="en-GB" smtClean="0"/>
          </a:p>
          <a:p>
            <a:pPr eaLnBrk="1" hangingPunct="1"/>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r>
              <a:rPr lang="en-GB" u="sng" smtClean="0"/>
              <a:t>Countdown</a:t>
            </a:r>
            <a:endParaRPr lang="en-GB" smtClean="0">
              <a:hlinkClick r:id="rId13"/>
            </a:endParaRPr>
          </a:p>
          <a:p>
            <a:pPr eaLnBrk="1" hangingPunct="1"/>
            <a:r>
              <a:rPr lang="en-GB" smtClean="0">
                <a:hlinkClick r:id="rId13"/>
              </a:rPr>
              <a:t>http://www.woodlands-junior.kent.sch.uk/maths/countdown/</a:t>
            </a:r>
            <a:r>
              <a:rPr lang="en-GB"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GB" smtClean="0"/>
              <a:t>Nadia Habraszewski</a:t>
            </a:r>
          </a:p>
        </p:txBody>
      </p:sp>
      <p:sp>
        <p:nvSpPr>
          <p:cNvPr id="31746" name="Rectangle 3"/>
          <p:cNvSpPr>
            <a:spLocks noGrp="1" noChangeArrowheads="1"/>
          </p:cNvSpPr>
          <p:nvPr>
            <p:ph type="dt" sz="quarter" idx="1"/>
          </p:nvPr>
        </p:nvSpPr>
        <p:spPr>
          <a:noFill/>
        </p:spPr>
        <p:txBody>
          <a:bodyPr/>
          <a:lstStyle/>
          <a:p>
            <a:r>
              <a:rPr lang="en-GB" smtClean="0"/>
              <a:t>HQFT Scaffold</a:t>
            </a:r>
          </a:p>
        </p:txBody>
      </p:sp>
      <p:sp>
        <p:nvSpPr>
          <p:cNvPr id="31747" name="Rectangle 6"/>
          <p:cNvSpPr>
            <a:spLocks noGrp="1" noChangeArrowheads="1"/>
          </p:cNvSpPr>
          <p:nvPr>
            <p:ph type="ftr" sz="quarter" idx="4"/>
          </p:nvPr>
        </p:nvSpPr>
        <p:spPr>
          <a:noFill/>
        </p:spPr>
        <p:txBody>
          <a:bodyPr/>
          <a:lstStyle/>
          <a:p>
            <a:r>
              <a:rPr lang="en-GB" smtClean="0"/>
              <a:t>Featherstone High School</a:t>
            </a:r>
          </a:p>
        </p:txBody>
      </p:sp>
      <p:sp>
        <p:nvSpPr>
          <p:cNvPr id="31748" name="Rectangle 7"/>
          <p:cNvSpPr>
            <a:spLocks noGrp="1" noChangeArrowheads="1"/>
          </p:cNvSpPr>
          <p:nvPr>
            <p:ph type="sldNum" sz="quarter" idx="5"/>
          </p:nvPr>
        </p:nvSpPr>
        <p:spPr>
          <a:noFill/>
        </p:spPr>
        <p:txBody>
          <a:bodyPr/>
          <a:lstStyle/>
          <a:p>
            <a:fld id="{623A2F45-AE03-41D3-BD36-5F79642DDF45}" type="slidenum">
              <a:rPr lang="en-GB" smtClean="0"/>
              <a:pPr/>
              <a:t>2</a:t>
            </a:fld>
            <a:endParaRPr lang="en-GB" smtClean="0"/>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pPr marL="228600" indent="-228600" eaLnBrk="1" hangingPunct="1"/>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eaLnBrk="1" hangingPunct="1"/>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eaLnBrk="1" hangingPunct="1"/>
            <a:r>
              <a:rPr lang="en-GB" b="1" smtClean="0"/>
              <a:t>Learning Objectives: Stems and Samples </a:t>
            </a:r>
          </a:p>
          <a:p>
            <a:pPr marL="228600" indent="-228600" eaLnBrk="1" hangingPunct="1"/>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eaLnBrk="1" hangingPunct="1">
              <a:buFontTx/>
              <a:buAutoNum type="arabicPeriod"/>
            </a:pPr>
            <a:r>
              <a:rPr lang="en-GB" b="1" smtClean="0"/>
              <a:t>Create a stem. Stem Examples:</a:t>
            </a:r>
          </a:p>
          <a:p>
            <a:pPr marL="228600" indent="-228600" eaLnBrk="1" hangingPunct="1"/>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eaLnBrk="1" hangingPunct="1"/>
            <a:r>
              <a:rPr lang="en-GB" b="1" smtClean="0"/>
              <a:t>2. After you create the stem, add a verb: analyze, recognize, compare, provide, list, etc. For a list of action verbs see below. </a:t>
            </a:r>
          </a:p>
          <a:p>
            <a:pPr marL="228600" indent="-228600" eaLnBrk="1" hangingPunct="1"/>
            <a:r>
              <a:rPr lang="en-GB" b="1" smtClean="0"/>
              <a:t>3. One you have a stem and a verb, determine the actual product, process, or outcome:</a:t>
            </a:r>
          </a:p>
          <a:p>
            <a:pPr marL="228600" indent="-228600" eaLnBrk="1" hangingPunct="1"/>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eaLnBrk="1" hangingPunct="1"/>
            <a:r>
              <a:rPr lang="en-GB" b="1" smtClean="0"/>
              <a:t>listen for the purpose of following directions . . . </a:t>
            </a:r>
          </a:p>
          <a:p>
            <a:pPr marL="228600" indent="-228600" eaLnBrk="1" hangingPunct="1"/>
            <a:r>
              <a:rPr lang="en-GB" b="1" smtClean="0"/>
              <a:t>record his or her understanding/knowledge by creating pictures . . . </a:t>
            </a:r>
          </a:p>
          <a:p>
            <a:pPr marL="228600" indent="-228600" eaLnBrk="1" hangingPunct="1"/>
            <a:r>
              <a:rPr lang="en-GB" b="1" smtClean="0"/>
              <a:t>use the vocabulary of _____ (shapes, colors, etc.) to describe _____ (flowers, etc.) </a:t>
            </a:r>
          </a:p>
          <a:p>
            <a:pPr marL="228600" indent="-228600" eaLnBrk="1" hangingPunct="1"/>
            <a:r>
              <a:rPr lang="en-GB" b="1" smtClean="0"/>
              <a:t>explain the meaning of the word(s): _____. </a:t>
            </a:r>
          </a:p>
          <a:p>
            <a:pPr marL="228600" indent="-228600" eaLnBrk="1" hangingPunct="1"/>
            <a:r>
              <a:rPr lang="en-GB" b="1" smtClean="0"/>
              <a:t>generate ideas and plans for writing by using _____ (brainstorming, clustering, etc.) </a:t>
            </a:r>
          </a:p>
          <a:p>
            <a:pPr marL="228600" indent="-228600" eaLnBrk="1" hangingPunct="1"/>
            <a:r>
              <a:rPr lang="en-GB" b="1" smtClean="0"/>
              <a:t>develop a draft . . . </a:t>
            </a:r>
          </a:p>
          <a:p>
            <a:pPr marL="228600" indent="-228600" eaLnBrk="1" hangingPunct="1"/>
            <a:r>
              <a:rPr lang="en-GB" b="1" smtClean="0"/>
              <a:t>edit a draft for a specific purpose such as _____ (word choice, etc.) </a:t>
            </a:r>
          </a:p>
          <a:p>
            <a:pPr marL="228600" indent="-228600" eaLnBrk="1" hangingPunct="1"/>
            <a:r>
              <a:rPr lang="en-GB" b="1" smtClean="0"/>
              <a:t>discuss the differences and similarities between the two main characters from _____ and _____. </a:t>
            </a:r>
          </a:p>
          <a:p>
            <a:pPr marL="228600" indent="-228600" eaLnBrk="1" hangingPunct="1"/>
            <a:r>
              <a:rPr lang="en-GB" b="1" smtClean="0"/>
              <a:t>identify the definition of _____ (fables, fairy tales, etc.). </a:t>
            </a:r>
          </a:p>
          <a:p>
            <a:pPr marL="228600" indent="-228600" eaLnBrk="1" hangingPunct="1"/>
            <a:r>
              <a:rPr lang="en-GB" b="1" smtClean="0"/>
              <a:t>understand and be able to identify the traditional elements in _____ (fables, fairy tales, etc.) </a:t>
            </a:r>
          </a:p>
          <a:p>
            <a:pPr marL="228600" indent="-228600" eaLnBrk="1" hangingPunct="1"/>
            <a:r>
              <a:rPr lang="en-GB" b="1" smtClean="0"/>
              <a:t>define the literary term _____. </a:t>
            </a:r>
          </a:p>
          <a:p>
            <a:pPr marL="228600" indent="-228600" eaLnBrk="1" hangingPunct="1"/>
            <a:r>
              <a:rPr lang="en-GB" b="1" smtClean="0"/>
              <a:t>re-tell in his/her own words _____. </a:t>
            </a:r>
          </a:p>
          <a:p>
            <a:pPr marL="228600" indent="-228600" eaLnBrk="1" hangingPunct="1"/>
            <a:r>
              <a:rPr lang="en-GB" b="1" smtClean="0"/>
              <a:t>summarize the plot of _____. </a:t>
            </a:r>
          </a:p>
          <a:p>
            <a:pPr marL="228600" indent="-228600" eaLnBrk="1" hangingPunct="1"/>
            <a:r>
              <a:rPr lang="en-GB" b="1" smtClean="0"/>
              <a:t>make inferences from the text . . . </a:t>
            </a:r>
          </a:p>
          <a:p>
            <a:pPr marL="228600" indent="-228600" eaLnBrk="1" hangingPunct="1"/>
            <a:r>
              <a:rPr lang="en-GB" b="1" smtClean="0"/>
              <a:t>demonstrate understanding by writing three facts about . . . </a:t>
            </a:r>
          </a:p>
          <a:p>
            <a:pPr marL="228600" indent="-228600" eaLnBrk="1" hangingPunct="1"/>
            <a:r>
              <a:rPr lang="en-GB" b="1" smtClean="0"/>
              <a:t>listen critically to interpret and evaluate . . . </a:t>
            </a:r>
          </a:p>
          <a:p>
            <a:pPr marL="228600" indent="-228600" eaLnBrk="1" hangingPunct="1"/>
            <a:r>
              <a:rPr lang="en-GB" b="1" smtClean="0"/>
              <a:t>represent textual information by _____ (drawing, painting, etc.) </a:t>
            </a:r>
          </a:p>
          <a:p>
            <a:pPr marL="228600" indent="-228600" eaLnBrk="1" hangingPunct="1"/>
            <a:r>
              <a:rPr lang="en-GB" b="1" smtClean="0"/>
              <a:t>recognize and list the literary devices found in _____. </a:t>
            </a:r>
          </a:p>
          <a:p>
            <a:pPr marL="228600" indent="-228600" eaLnBrk="1" hangingPunct="1"/>
            <a:r>
              <a:rPr lang="en-GB" b="1" smtClean="0"/>
              <a:t>state an opinion about _____, using examples from the text to support the opinion </a:t>
            </a:r>
          </a:p>
          <a:p>
            <a:pPr marL="228600" indent="-228600" eaLnBrk="1" hangingPunct="1"/>
            <a:r>
              <a:rPr lang="en-GB" b="1" smtClean="0"/>
              <a:t>compare the experience of _____ (a character in a text) to his or her own life </a:t>
            </a:r>
          </a:p>
          <a:p>
            <a:pPr marL="228600" indent="-228600" eaLnBrk="1" hangingPunct="1"/>
            <a:r>
              <a:rPr lang="en-GB" b="1" smtClean="0"/>
              <a:t>list the primary plot details in _____ (a text, short story, novel, or drama) </a:t>
            </a:r>
          </a:p>
          <a:p>
            <a:pPr marL="228600" indent="-228600" eaLnBrk="1" hangingPunct="1"/>
            <a:r>
              <a:rPr lang="en-GB" b="1" smtClean="0"/>
              <a:t>compare and contrast three different versions of _____ (Cinderella, The Three Little Pigs, etc.) </a:t>
            </a:r>
          </a:p>
          <a:p>
            <a:pPr marL="228600" indent="-228600" eaLnBrk="1" hangingPunct="1"/>
            <a:r>
              <a:rPr lang="en-GB" b="1" smtClean="0"/>
              <a:t>write a narrative version of _____, with appropriate plot characteristics of the genre </a:t>
            </a:r>
          </a:p>
          <a:p>
            <a:pPr marL="228600" indent="-228600" eaLnBrk="1" hangingPunct="1"/>
            <a:r>
              <a:rPr lang="en-GB" b="1" smtClean="0"/>
              <a:t>compare excerpts of _____ (a novel) to first-hand accounts of _____ (the Civil War, WWI, etc.) </a:t>
            </a:r>
          </a:p>
          <a:p>
            <a:pPr marL="228600" indent="-228600" eaLnBrk="1" hangingPunct="1"/>
            <a:r>
              <a:rPr lang="en-GB" b="1" smtClean="0"/>
              <a:t>describe _____ (Victorian, Elizabethan, etc.) attitudes toward _____ (a social concern, a vice, a virtue, an event, etc.) </a:t>
            </a:r>
          </a:p>
          <a:p>
            <a:pPr marL="228600" indent="-228600" eaLnBrk="1" hangingPunct="1"/>
            <a:r>
              <a:rPr lang="en-GB" b="1" smtClean="0"/>
              <a:t>analyze _____ (a character's) desire to _____ </a:t>
            </a:r>
          </a:p>
          <a:p>
            <a:pPr marL="228600" indent="-228600" eaLnBrk="1" hangingPunct="1"/>
            <a:r>
              <a:rPr lang="en-GB" b="1" smtClean="0"/>
              <a:t>list elements of _____ (a writer's) style in _____ (a text) </a:t>
            </a:r>
          </a:p>
          <a:p>
            <a:pPr marL="228600" indent="-228600" eaLnBrk="1" hangingPunct="1"/>
            <a:r>
              <a:rPr lang="en-GB" b="1" smtClean="0"/>
              <a:t>identify and trace the development of _____ literature from _____ to _____ </a:t>
            </a:r>
          </a:p>
          <a:p>
            <a:pPr marL="228600" indent="-228600" eaLnBrk="1" hangingPunct="1"/>
            <a:r>
              <a:rPr lang="en-GB" b="1" smtClean="0"/>
              <a:t>define basic literary terms and apply them to _____ (a specific text or work) </a:t>
            </a:r>
          </a:p>
          <a:p>
            <a:pPr marL="228600" indent="-228600" eaLnBrk="1" hangingPunct="1"/>
            <a:r>
              <a:rPr lang="en-GB" b="1" smtClean="0"/>
              <a:t>produce an effective essay which details _____ </a:t>
            </a:r>
          </a:p>
          <a:p>
            <a:pPr marL="228600" indent="-228600" eaLnBrk="1" hangingPunct="1"/>
            <a:r>
              <a:rPr lang="en-GB" b="1" smtClean="0"/>
              <a:t>produce an effective persuasive essay which takes a stand for/against _____ </a:t>
            </a:r>
          </a:p>
          <a:p>
            <a:pPr marL="228600" indent="-228600" eaLnBrk="1" hangingPunct="1"/>
            <a:r>
              <a:rPr lang="en-GB" b="1" smtClean="0"/>
              <a:t>use the work of _____ as inspiration for a representative piece about _____ </a:t>
            </a:r>
          </a:p>
          <a:p>
            <a:pPr marL="228600" indent="-228600" eaLnBrk="1" hangingPunct="1"/>
            <a:r>
              <a:rPr lang="en-GB" b="1" smtClean="0"/>
              <a:t>draw parallels between _____(a text) and _____ (a text) </a:t>
            </a:r>
          </a:p>
          <a:p>
            <a:pPr marL="228600" indent="-228600" eaLnBrk="1" hangingPunct="1"/>
            <a:r>
              <a:rPr lang="en-GB" b="1" smtClean="0"/>
              <a:t>explore the nature and implications of _____ (a vice, a virtue, a societal concern, a characteristic, etc.) </a:t>
            </a:r>
          </a:p>
          <a:p>
            <a:pPr marL="228600" indent="-228600" eaLnBrk="1" hangingPunct="1"/>
            <a:r>
              <a:rPr lang="en-GB" b="1" smtClean="0"/>
              <a:t>explore allegory in various works of children's literature . . . </a:t>
            </a:r>
          </a:p>
          <a:p>
            <a:pPr marL="228600" indent="-228600" eaLnBrk="1" hangingPunct="1"/>
            <a:r>
              <a:rPr lang="en-GB" b="1" smtClean="0"/>
              <a:t>recite a poem (or excerpt of text) with fluency </a:t>
            </a:r>
          </a:p>
          <a:p>
            <a:pPr marL="228600" indent="-228600" eaLnBrk="1" hangingPunct="1"/>
            <a:r>
              <a:rPr lang="en-GB" b="1" smtClean="0"/>
              <a:t>use specific examples in _____ (a text) to illustrate an aspect of human behavior </a:t>
            </a:r>
          </a:p>
          <a:p>
            <a:pPr marL="228600" indent="-228600" eaLnBrk="1" hangingPunct="1"/>
            <a:r>
              <a:rPr lang="en-GB" b="1" smtClean="0"/>
              <a:t>compose a _____ (haiku, verse, rhyme, poem, etc.) </a:t>
            </a:r>
          </a:p>
          <a:p>
            <a:pPr marL="228600" indent="-228600" eaLnBrk="1" hangingPunct="1"/>
            <a:r>
              <a:rPr lang="en-GB" b="1" smtClean="0"/>
              <a:t>describe the traditional rules and conventions of _____ (haiku, the personal essay, etc.) </a:t>
            </a:r>
          </a:p>
          <a:p>
            <a:pPr marL="228600" indent="-228600" eaLnBrk="1" hangingPunct="1"/>
            <a:r>
              <a:rPr lang="en-GB" b="1" smtClean="0"/>
              <a:t>demonstrate mastery in the study of _____ through cooperative learning and research. . . </a:t>
            </a:r>
          </a:p>
          <a:p>
            <a:pPr marL="228600" indent="-228600" eaLnBrk="1" hangingPunct="1"/>
            <a:r>
              <a:rPr lang="en-GB" b="1" smtClean="0"/>
              <a:t> Math Examples:  After completing the lesson, the student will be able to:</a:t>
            </a:r>
          </a:p>
          <a:p>
            <a:pPr marL="228600" indent="-228600" eaLnBrk="1" hangingPunct="1"/>
            <a:r>
              <a:rPr lang="en-GB" b="1" smtClean="0"/>
              <a:t>sort _____ by _____ (color, size, etc.) </a:t>
            </a:r>
          </a:p>
          <a:p>
            <a:pPr marL="228600" indent="-228600" eaLnBrk="1" hangingPunct="1"/>
            <a:r>
              <a:rPr lang="en-GB" b="1" smtClean="0"/>
              <a:t>follow directions to create _____ (a product) </a:t>
            </a:r>
          </a:p>
          <a:p>
            <a:pPr marL="228600" indent="-228600" eaLnBrk="1" hangingPunct="1"/>
            <a:r>
              <a:rPr lang="en-GB" b="1" smtClean="0"/>
              <a:t>acquire data by measuring with _____ (a yardstick, etc.) </a:t>
            </a:r>
          </a:p>
          <a:p>
            <a:pPr marL="228600" indent="-228600" eaLnBrk="1" hangingPunct="1"/>
            <a:r>
              <a:rPr lang="en-GB" b="1" smtClean="0"/>
              <a:t>display data using _____ (a graph, etc.) </a:t>
            </a:r>
          </a:p>
          <a:p>
            <a:pPr marL="228600" indent="-228600" eaLnBrk="1" hangingPunct="1"/>
            <a:r>
              <a:rPr lang="en-GB" b="1" smtClean="0"/>
              <a:t>calculate . . . </a:t>
            </a:r>
          </a:p>
          <a:p>
            <a:pPr marL="228600" indent="-228600" eaLnBrk="1" hangingPunct="1"/>
            <a:r>
              <a:rPr lang="en-GB" b="1" smtClean="0"/>
              <a:t>identify and describe _____ (polygons) using the language of _____ (geometry) </a:t>
            </a:r>
          </a:p>
          <a:p>
            <a:pPr marL="228600" indent="-228600" eaLnBrk="1" hangingPunct="1"/>
            <a:r>
              <a:rPr lang="en-GB" b="1" smtClean="0"/>
              <a:t>record observations of . . . </a:t>
            </a:r>
          </a:p>
          <a:p>
            <a:pPr marL="228600" indent="-228600" eaLnBrk="1" hangingPunct="1"/>
            <a:r>
              <a:rPr lang="en-GB" b="1" smtClean="0"/>
              <a:t>exercise the skills of _____ (multiplication, addition, etc.) to . . . </a:t>
            </a:r>
          </a:p>
          <a:p>
            <a:pPr marL="228600" indent="-228600" eaLnBrk="1" hangingPunct="1"/>
            <a:r>
              <a:rPr lang="en-GB" b="1" smtClean="0"/>
              <a:t>discuss, interpret, and ascribe meaning to the organized data . . . </a:t>
            </a:r>
          </a:p>
          <a:p>
            <a:pPr marL="228600" indent="-228600" eaLnBrk="1" hangingPunct="1"/>
            <a:r>
              <a:rPr lang="en-GB" b="1" smtClean="0"/>
              <a:t>explain the elements of _____ (a pictograph, etc.) </a:t>
            </a:r>
          </a:p>
          <a:p>
            <a:pPr marL="228600" indent="-228600" eaLnBrk="1" hangingPunct="1"/>
            <a:r>
              <a:rPr lang="en-GB" b="1" smtClean="0"/>
              <a:t>use collected data to answer the question(s): _____ </a:t>
            </a:r>
          </a:p>
          <a:p>
            <a:pPr marL="228600" indent="-228600" eaLnBrk="1" hangingPunct="1"/>
            <a:r>
              <a:rPr lang="en-GB" b="1" smtClean="0"/>
              <a:t>construct _____ (picture graphs, bar graphs, etc.) </a:t>
            </a:r>
          </a:p>
          <a:p>
            <a:pPr marL="228600" indent="-228600" eaLnBrk="1" hangingPunct="1"/>
            <a:r>
              <a:rPr lang="en-GB" b="1" smtClean="0"/>
              <a:t>create a series of mathematical steps to be used to . . . </a:t>
            </a:r>
          </a:p>
          <a:p>
            <a:pPr marL="228600" indent="-228600" eaLnBrk="1" hangingPunct="1"/>
            <a:r>
              <a:rPr lang="en-GB" b="1" smtClean="0"/>
              <a:t>plot a set of points of graph paper . . . </a:t>
            </a:r>
          </a:p>
          <a:p>
            <a:pPr marL="228600" indent="-228600" eaLnBrk="1" hangingPunct="1"/>
            <a:r>
              <a:rPr lang="en-GB" b="1" smtClean="0"/>
              <a:t>interpret the results of the calculations . . . </a:t>
            </a:r>
          </a:p>
          <a:p>
            <a:pPr marL="228600" indent="-228600" eaLnBrk="1" hangingPunct="1"/>
            <a:r>
              <a:rPr lang="en-GB" b="1" smtClean="0"/>
              <a:t>solve a numerical expression using _____ (the standard order of operations, etc.) </a:t>
            </a:r>
          </a:p>
          <a:p>
            <a:pPr marL="228600" indent="-228600" eaLnBrk="1" hangingPunct="1"/>
            <a:r>
              <a:rPr lang="en-GB" b="1" smtClean="0"/>
              <a:t>use a spreadsheet to calculate . . . </a:t>
            </a:r>
          </a:p>
          <a:p>
            <a:pPr marL="228600" indent="-228600" eaLnBrk="1" hangingPunct="1"/>
            <a:r>
              <a:rPr lang="en-GB" b="1" smtClean="0"/>
              <a:t> Science Examples:  </a:t>
            </a:r>
          </a:p>
          <a:p>
            <a:pPr marL="228600" indent="-228600" eaLnBrk="1" hangingPunct="1"/>
            <a:r>
              <a:rPr lang="en-GB" b="1" smtClean="0"/>
              <a:t>recall information about the reading . . . </a:t>
            </a:r>
          </a:p>
          <a:p>
            <a:pPr marL="228600" indent="-228600" eaLnBrk="1" hangingPunct="1"/>
            <a:r>
              <a:rPr lang="en-GB" b="1" smtClean="0"/>
              <a:t>develop a basic knowledge of _____ (the solar system, etc.) </a:t>
            </a:r>
          </a:p>
          <a:p>
            <a:pPr marL="228600" indent="-228600" eaLnBrk="1" hangingPunct="1"/>
            <a:r>
              <a:rPr lang="en-GB" b="1" smtClean="0"/>
              <a:t>record observations about . . . </a:t>
            </a:r>
          </a:p>
          <a:p>
            <a:pPr marL="228600" indent="-228600" eaLnBrk="1" hangingPunct="1"/>
            <a:r>
              <a:rPr lang="en-GB" b="1" smtClean="0"/>
              <a:t>record and compare facts about _____ (the sun, moon, etc.) </a:t>
            </a:r>
          </a:p>
          <a:p>
            <a:pPr marL="228600" indent="-228600" eaLnBrk="1" hangingPunct="1"/>
            <a:r>
              <a:rPr lang="en-GB" b="1" smtClean="0"/>
              <a:t>collect, organize, display, and interpret data about _____ </a:t>
            </a:r>
          </a:p>
          <a:p>
            <a:pPr marL="228600" indent="-228600" eaLnBrk="1" hangingPunct="1"/>
            <a:r>
              <a:rPr lang="en-GB" b="1" smtClean="0"/>
              <a:t>demonstrate an understand of _____ in terms of _____ </a:t>
            </a:r>
          </a:p>
          <a:p>
            <a:pPr marL="228600" indent="-228600" eaLnBrk="1" hangingPunct="1"/>
            <a:r>
              <a:rPr lang="en-GB" b="1" smtClean="0"/>
              <a:t>create a visual representation of _____ (the water cycle, etc.) </a:t>
            </a:r>
          </a:p>
          <a:p>
            <a:pPr marL="228600" indent="-228600" eaLnBrk="1" hangingPunct="1"/>
            <a:r>
              <a:rPr lang="en-GB" b="1" smtClean="0"/>
              <a:t>understand the basic structure of _____ (an atom) </a:t>
            </a:r>
          </a:p>
          <a:p>
            <a:pPr marL="228600" indent="-228600" eaLnBrk="1" hangingPunct="1"/>
            <a:r>
              <a:rPr lang="en-GB" b="1" smtClean="0"/>
              <a:t>identify states of matter . . . </a:t>
            </a:r>
          </a:p>
          <a:p>
            <a:pPr marL="228600" indent="-228600" eaLnBrk="1" hangingPunct="1"/>
            <a:r>
              <a:rPr lang="en-GB" b="1" smtClean="0"/>
              <a:t>create a concept map of . . . </a:t>
            </a:r>
          </a:p>
          <a:p>
            <a:pPr marL="228600" indent="-228600" eaLnBrk="1" hangingPunct="1"/>
            <a:r>
              <a:rPr lang="en-GB" b="1" smtClean="0"/>
              <a:t>identify relevant questions for inquiry </a:t>
            </a:r>
          </a:p>
          <a:p>
            <a:pPr marL="228600" indent="-228600" eaLnBrk="1" hangingPunct="1"/>
            <a:r>
              <a:rPr lang="en-GB" b="1" smtClean="0"/>
              <a:t>sequence and catagorize information . . . </a:t>
            </a:r>
          </a:p>
          <a:p>
            <a:pPr marL="228600" indent="-228600" eaLnBrk="1" hangingPunct="1"/>
            <a:r>
              <a:rPr lang="en-GB" b="1" smtClean="0"/>
              <a:t>demonstrate learning by producing a _____ </a:t>
            </a:r>
          </a:p>
          <a:p>
            <a:pPr marL="228600" indent="-228600" eaLnBrk="1" hangingPunct="1"/>
            <a:r>
              <a:rPr lang="en-GB" b="1" smtClean="0"/>
              <a:t>present their findings of _____ to the class </a:t>
            </a:r>
          </a:p>
          <a:p>
            <a:pPr marL="228600" indent="-228600" eaLnBrk="1" hangingPunct="1"/>
            <a:r>
              <a:rPr lang="en-GB" b="1" smtClean="0"/>
              <a:t> Social Studies Examples:  After completing the lesson, the student will be able to:</a:t>
            </a:r>
          </a:p>
          <a:p>
            <a:pPr marL="228600" indent="-228600" eaLnBrk="1" hangingPunct="1"/>
            <a:r>
              <a:rPr lang="en-GB" b="1" smtClean="0"/>
              <a:t>place events in chronological order and describe how . . . </a:t>
            </a:r>
          </a:p>
          <a:p>
            <a:pPr marL="228600" indent="-228600" eaLnBrk="1" hangingPunct="1"/>
            <a:r>
              <a:rPr lang="en-GB" b="1" smtClean="0"/>
              <a:t>create a timeline of events . . . </a:t>
            </a:r>
          </a:p>
          <a:p>
            <a:pPr marL="228600" indent="-228600" eaLnBrk="1" hangingPunct="1"/>
            <a:r>
              <a:rPr lang="en-GB" b="1" smtClean="0"/>
              <a:t>record his or her knowledge using pictures . . . </a:t>
            </a:r>
          </a:p>
          <a:p>
            <a:pPr marL="228600" indent="-228600" eaLnBrk="1" hangingPunct="1"/>
            <a:r>
              <a:rPr lang="en-GB" b="1" smtClean="0"/>
              <a:t>connect his or her own experiences with . . . </a:t>
            </a:r>
          </a:p>
          <a:p>
            <a:pPr marL="228600" indent="-228600" eaLnBrk="1" hangingPunct="1"/>
            <a:r>
              <a:rPr lang="en-GB" b="1" smtClean="0"/>
              <a:t>obtain information about _____ (a topic) using a CD, the Internet, an encyclopedia, etc. </a:t>
            </a:r>
          </a:p>
          <a:p>
            <a:pPr marL="228600" indent="-228600" eaLnBrk="1" hangingPunct="1"/>
            <a:r>
              <a:rPr lang="en-GB" b="1" smtClean="0"/>
              <a:t>identify the contributions of _____ (a person, an event) to _____ (the nation, the process, etc.) </a:t>
            </a:r>
          </a:p>
          <a:p>
            <a:pPr marL="228600" indent="-228600" eaLnBrk="1" hangingPunct="1"/>
            <a:r>
              <a:rPr lang="en-GB" b="1" smtClean="0"/>
              <a:t>understand how _____ ( a person, place, or thing) has influenced _____ (an era, the nation, etc.) </a:t>
            </a:r>
          </a:p>
          <a:p>
            <a:pPr marL="228600" indent="-228600" eaLnBrk="1" hangingPunct="1"/>
            <a:r>
              <a:rPr lang="en-GB" b="1" smtClean="0"/>
              <a:t>identify the causes and effects of . . . </a:t>
            </a:r>
          </a:p>
          <a:p>
            <a:pPr marL="228600" indent="-228600" eaLnBrk="1" hangingPunct="1"/>
            <a:r>
              <a:rPr lang="en-GB" b="1" smtClean="0"/>
              <a:t>identify relevant questions for inquiry </a:t>
            </a:r>
          </a:p>
          <a:p>
            <a:pPr marL="228600" indent="-228600" eaLnBrk="1" hangingPunct="1"/>
            <a:r>
              <a:rPr lang="en-GB" b="1" smtClean="0"/>
              <a:t>understand the basic structures and functions of _____ (government) </a:t>
            </a:r>
          </a:p>
          <a:p>
            <a:pPr marL="228600" indent="-228600" eaLnBrk="1" hangingPunct="1"/>
            <a:r>
              <a:rPr lang="en-GB" b="1" smtClean="0"/>
              <a:t>organize and interpret information using _____ (graphs, charts, political cartoons, etc.) </a:t>
            </a:r>
          </a:p>
          <a:p>
            <a:pPr marL="228600" indent="-228600" eaLnBrk="1" hangingPunct="1"/>
            <a:r>
              <a:rPr lang="en-GB" b="1" smtClean="0"/>
              <a:t>understand the historical context of . . . </a:t>
            </a:r>
          </a:p>
          <a:p>
            <a:pPr marL="228600" indent="-228600" eaLnBrk="1" hangingPunct="1"/>
            <a:r>
              <a:rPr lang="en-GB" b="1" smtClean="0"/>
              <a:t>create Venn Diagrams which compare and contrast . . . </a:t>
            </a:r>
          </a:p>
          <a:p>
            <a:pPr marL="228600" indent="-228600" eaLnBrk="1" hangingPunct="1"/>
            <a:endParaRPr lang="en-GB" b="1" smtClean="0"/>
          </a:p>
          <a:p>
            <a:pPr marL="228600" indent="-228600" eaLnBrk="1" hangingPunct="1"/>
            <a:r>
              <a:rPr lang="en-GB" b="1" smtClean="0"/>
              <a:t>Words for phrasing lesson outcomes:</a:t>
            </a:r>
          </a:p>
          <a:p>
            <a:pPr marL="228600" indent="-228600" eaLnBrk="1" hangingPunct="1"/>
            <a:r>
              <a:rPr lang="en-GB" b="1" smtClean="0"/>
              <a:t>Blooms taxonomy </a:t>
            </a:r>
            <a:r>
              <a:rPr lang="en-GB" b="1" smtClean="0">
                <a:sym typeface="Wingdings" pitchFamily="2" charset="2"/>
              </a:rPr>
              <a:t>(in increasing order of complexity)</a:t>
            </a:r>
            <a:endParaRPr lang="en-GB" b="1" smtClean="0"/>
          </a:p>
          <a:p>
            <a:pPr marL="228600" indent="-228600" eaLnBrk="1" hangingPunct="1"/>
            <a:r>
              <a:rPr lang="en-GB" b="1" smtClean="0"/>
              <a:t>Recall/Describe</a:t>
            </a:r>
          </a:p>
          <a:p>
            <a:pPr marL="228600" indent="-228600" eaLnBrk="1" hangingPunct="1"/>
            <a:r>
              <a:rPr lang="en-GB" b="1" smtClean="0"/>
              <a:t>Understand/Explain</a:t>
            </a:r>
          </a:p>
          <a:p>
            <a:pPr marL="228600" indent="-228600" eaLnBrk="1" hangingPunct="1"/>
            <a:r>
              <a:rPr lang="en-GB" b="1" smtClean="0"/>
              <a:t>Apply</a:t>
            </a:r>
          </a:p>
          <a:p>
            <a:pPr marL="228600" indent="-228600" eaLnBrk="1" hangingPunct="1"/>
            <a:r>
              <a:rPr lang="en-GB" b="1" smtClean="0"/>
              <a:t>Analyse</a:t>
            </a:r>
          </a:p>
          <a:p>
            <a:pPr marL="228600" indent="-228600" eaLnBrk="1" hangingPunct="1"/>
            <a:r>
              <a:rPr lang="en-GB" b="1" smtClean="0"/>
              <a:t>Evaluate</a:t>
            </a:r>
          </a:p>
          <a:p>
            <a:pPr marL="228600" indent="-228600" eaLnBrk="1" hangingPunct="1"/>
            <a:r>
              <a:rPr lang="en-GB" b="1" smtClean="0"/>
              <a:t>Create</a:t>
            </a:r>
          </a:p>
          <a:p>
            <a:pPr marL="228600" indent="-228600" eaLnBrk="1" hangingPunct="1"/>
            <a:endParaRPr lang="en-GB" b="1" smtClean="0"/>
          </a:p>
          <a:p>
            <a:pPr marL="228600" indent="-228600" eaLnBrk="1" hangingPunct="1"/>
            <a:r>
              <a:rPr lang="en-GB" b="1" smtClean="0"/>
              <a:t>Other useful command words:</a:t>
            </a:r>
          </a:p>
          <a:p>
            <a:pPr marL="228600" indent="-228600" eaLnBrk="1" hangingPunct="1"/>
            <a:r>
              <a:rPr lang="en-GB" b="1" smtClean="0"/>
              <a:t>Analyse </a:t>
            </a:r>
            <a:r>
              <a:rPr lang="en-GB" smtClean="0"/>
              <a:t>Separate information into components and identify their characteristics.</a:t>
            </a:r>
          </a:p>
          <a:p>
            <a:pPr marL="228600" indent="-228600" eaLnBrk="1" hangingPunct="1"/>
            <a:r>
              <a:rPr lang="en-GB" b="1" smtClean="0"/>
              <a:t>Annotate </a:t>
            </a:r>
            <a:r>
              <a:rPr lang="en-GB" smtClean="0"/>
              <a:t>To provide notes of explanation.</a:t>
            </a:r>
          </a:p>
          <a:p>
            <a:pPr marL="228600" indent="-228600" eaLnBrk="1" hangingPunct="1"/>
            <a:r>
              <a:rPr lang="en-GB" b="1" smtClean="0"/>
              <a:t>Apply </a:t>
            </a:r>
            <a:r>
              <a:rPr lang="en-GB" smtClean="0"/>
              <a:t>Put into effect in a recognised way.</a:t>
            </a:r>
          </a:p>
          <a:p>
            <a:pPr marL="228600" indent="-228600" eaLnBrk="1" hangingPunct="1"/>
            <a:r>
              <a:rPr lang="en-GB" b="1" smtClean="0"/>
              <a:t>Assess </a:t>
            </a:r>
            <a:r>
              <a:rPr lang="en-GB" smtClean="0"/>
              <a:t>Make an informed judgement.</a:t>
            </a:r>
          </a:p>
          <a:p>
            <a:pPr marL="228600" indent="-228600" eaLnBrk="1" hangingPunct="1"/>
            <a:r>
              <a:rPr lang="en-GB" b="1" smtClean="0"/>
              <a:t>Calculate </a:t>
            </a:r>
            <a:r>
              <a:rPr lang="en-GB" smtClean="0"/>
              <a:t>Generate a numerical answer, with working shown.</a:t>
            </a:r>
          </a:p>
          <a:p>
            <a:pPr marL="228600" indent="-228600" eaLnBrk="1" hangingPunct="1"/>
            <a:r>
              <a:rPr lang="en-GB" b="1" smtClean="0"/>
              <a:t>Comment </a:t>
            </a:r>
            <a:r>
              <a:rPr lang="en-GB" smtClean="0"/>
              <a:t>Present an informed opinion or infer points of interest relevant to the context of</a:t>
            </a:r>
          </a:p>
          <a:p>
            <a:pPr marL="228600" indent="-228600" eaLnBrk="1" hangingPunct="1"/>
            <a:r>
              <a:rPr lang="en-GB" smtClean="0"/>
              <a:t>the question.</a:t>
            </a:r>
          </a:p>
          <a:p>
            <a:pPr marL="228600" indent="-228600" eaLnBrk="1" hangingPunct="1"/>
            <a:r>
              <a:rPr lang="en-GB" b="1" smtClean="0"/>
              <a:t>Compare </a:t>
            </a:r>
            <a:r>
              <a:rPr lang="en-GB" smtClean="0"/>
              <a:t>Identify similarities.</a:t>
            </a:r>
          </a:p>
          <a:p>
            <a:pPr marL="228600" indent="-228600" eaLnBrk="1" hangingPunct="1"/>
            <a:r>
              <a:rPr lang="en-GB" b="1" smtClean="0"/>
              <a:t>Complete </a:t>
            </a:r>
            <a:r>
              <a:rPr lang="en-GB" smtClean="0"/>
              <a:t>Write the information required.</a:t>
            </a:r>
          </a:p>
          <a:p>
            <a:pPr marL="228600" indent="-228600" eaLnBrk="1" hangingPunct="1"/>
            <a:r>
              <a:rPr lang="en-GB" b="1" smtClean="0"/>
              <a:t>Consider </a:t>
            </a:r>
            <a:r>
              <a:rPr lang="en-GB" smtClean="0"/>
              <a:t>Review and respond to information provided.</a:t>
            </a:r>
          </a:p>
          <a:p>
            <a:pPr marL="228600" indent="-228600" eaLnBrk="1" hangingPunct="1"/>
            <a:r>
              <a:rPr lang="en-GB" b="1" smtClean="0"/>
              <a:t>Contrast </a:t>
            </a:r>
            <a:r>
              <a:rPr lang="en-GB" smtClean="0"/>
              <a:t>Identify differences.</a:t>
            </a:r>
          </a:p>
          <a:p>
            <a:pPr marL="228600" indent="-228600" eaLnBrk="1" hangingPunct="1"/>
            <a:r>
              <a:rPr lang="en-GB" b="1" smtClean="0"/>
              <a:t>Deduce </a:t>
            </a:r>
            <a:r>
              <a:rPr lang="en-GB" smtClean="0"/>
              <a:t>Draw conclusions from information provided.</a:t>
            </a:r>
          </a:p>
          <a:p>
            <a:pPr marL="228600" indent="-228600" eaLnBrk="1" hangingPunct="1"/>
            <a:r>
              <a:rPr lang="en-GB" b="1" smtClean="0"/>
              <a:t>Define </a:t>
            </a:r>
            <a:r>
              <a:rPr lang="en-GB" smtClean="0"/>
              <a:t>Specify meaning of the word or term.</a:t>
            </a:r>
          </a:p>
          <a:p>
            <a:pPr marL="228600" indent="-228600" eaLnBrk="1" hangingPunct="1"/>
            <a:r>
              <a:rPr lang="en-GB" b="1" smtClean="0"/>
              <a:t>Demonstrate </a:t>
            </a:r>
            <a:r>
              <a:rPr lang="en-GB" smtClean="0"/>
              <a:t>Provide clear evidence.</a:t>
            </a:r>
          </a:p>
          <a:p>
            <a:pPr marL="228600" indent="-228600" eaLnBrk="1" hangingPunct="1"/>
            <a:r>
              <a:rPr lang="en-GB" b="1" smtClean="0"/>
              <a:t>Describe </a:t>
            </a:r>
            <a:r>
              <a:rPr lang="en-GB" smtClean="0"/>
              <a:t>Provide a detailed account (using diagrams/data from figures or tables where</a:t>
            </a:r>
          </a:p>
          <a:p>
            <a:pPr marL="228600" indent="-228600" eaLnBrk="1" hangingPunct="1"/>
            <a:r>
              <a:rPr lang="en-GB" smtClean="0"/>
              <a:t>appropriate). The depth of the answer should be judged from the marks allocated</a:t>
            </a:r>
          </a:p>
          <a:p>
            <a:pPr marL="228600" indent="-228600" eaLnBrk="1" hangingPunct="1"/>
            <a:r>
              <a:rPr lang="en-GB" smtClean="0"/>
              <a:t>for the question.</a:t>
            </a:r>
          </a:p>
          <a:p>
            <a:pPr marL="228600" indent="-228600" eaLnBrk="1" hangingPunct="1"/>
            <a:r>
              <a:rPr lang="en-GB" b="1" smtClean="0"/>
              <a:t>Determine </a:t>
            </a:r>
            <a:r>
              <a:rPr lang="en-GB" smtClean="0"/>
              <a:t>The quantity cannot be measured directly but can be obtained by calculation. A</a:t>
            </a:r>
          </a:p>
          <a:p>
            <a:pPr marL="228600" indent="-228600" eaLnBrk="1" hangingPunct="1"/>
            <a:r>
              <a:rPr lang="en-GB" smtClean="0"/>
              <a:t>value can be obtained by following a specific procedure or substituting values</a:t>
            </a:r>
          </a:p>
          <a:p>
            <a:pPr marL="228600" indent="-228600" eaLnBrk="1" hangingPunct="1"/>
            <a:r>
              <a:rPr lang="en-GB" smtClean="0"/>
              <a:t>into a formula.</a:t>
            </a:r>
          </a:p>
          <a:p>
            <a:pPr marL="228600" indent="-228600" eaLnBrk="1" hangingPunct="1"/>
            <a:r>
              <a:rPr lang="en-GB" b="1" smtClean="0"/>
              <a:t>Discuss </a:t>
            </a:r>
            <a:r>
              <a:rPr lang="en-GB" smtClean="0"/>
              <a:t>Give a detailed account that addresses a range of ideas and arguments.</a:t>
            </a:r>
          </a:p>
          <a:p>
            <a:pPr marL="228600" indent="-228600" eaLnBrk="1" hangingPunct="1"/>
            <a:r>
              <a:rPr lang="en-GB" b="1" smtClean="0"/>
              <a:t>Distinguish </a:t>
            </a:r>
            <a:r>
              <a:rPr lang="en-GB" smtClean="0"/>
              <a:t>Recognise and identify difference(s).</a:t>
            </a:r>
          </a:p>
          <a:p>
            <a:pPr marL="228600" indent="-228600" eaLnBrk="1" hangingPunct="1"/>
            <a:r>
              <a:rPr lang="en-GB" b="1" smtClean="0"/>
              <a:t>Draw </a:t>
            </a:r>
            <a:r>
              <a:rPr lang="en-GB" smtClean="0"/>
              <a:t>Produce a diagram or to infer.</a:t>
            </a:r>
          </a:p>
          <a:p>
            <a:pPr marL="228600" indent="-228600" eaLnBrk="1" hangingPunct="1"/>
            <a:r>
              <a:rPr lang="en-GB" b="1" smtClean="0"/>
              <a:t>Estimate </a:t>
            </a:r>
            <a:r>
              <a:rPr lang="en-GB" smtClean="0"/>
              <a:t>Assign an approximate value.</a:t>
            </a:r>
          </a:p>
          <a:p>
            <a:pPr marL="228600" indent="-228600" eaLnBrk="1" hangingPunct="1"/>
            <a:r>
              <a:rPr lang="en-GB" b="1" smtClean="0"/>
              <a:t>Evaluate </a:t>
            </a:r>
            <a:r>
              <a:rPr lang="en-GB" smtClean="0"/>
              <a:t>Judge from available evidence.</a:t>
            </a:r>
          </a:p>
          <a:p>
            <a:pPr marL="228600" indent="-228600" eaLnBrk="1" hangingPunct="1"/>
            <a:r>
              <a:rPr lang="en-GB" b="1" smtClean="0"/>
              <a:t>Examine </a:t>
            </a:r>
            <a:r>
              <a:rPr lang="en-GB" smtClean="0"/>
              <a:t>Investigate closely.</a:t>
            </a:r>
          </a:p>
          <a:p>
            <a:pPr marL="228600" indent="-228600" eaLnBrk="1" hangingPunct="1"/>
            <a:r>
              <a:rPr lang="en-GB" b="1" smtClean="0"/>
              <a:t>Explain </a:t>
            </a:r>
            <a:r>
              <a:rPr lang="en-GB" smtClean="0"/>
              <a:t>Set out reasons or purposes using biological background. The depth of treatment</a:t>
            </a:r>
          </a:p>
          <a:p>
            <a:pPr marL="228600" indent="-228600" eaLnBrk="1" hangingPunct="1"/>
            <a:r>
              <a:rPr lang="en-GB" smtClean="0"/>
              <a:t>should be judged from the marks allocated for the question.</a:t>
            </a:r>
          </a:p>
          <a:p>
            <a:pPr marL="228600" indent="-228600" eaLnBrk="1" hangingPunct="1"/>
            <a:r>
              <a:rPr lang="en-GB" b="1" smtClean="0"/>
              <a:t>Identify </a:t>
            </a:r>
            <a:r>
              <a:rPr lang="en-GB" smtClean="0"/>
              <a:t>Recognise or select relevant characteristics.</a:t>
            </a:r>
          </a:p>
          <a:p>
            <a:pPr marL="228600" indent="-228600" eaLnBrk="1" hangingPunct="1"/>
            <a:r>
              <a:rPr lang="en-GB" b="1" smtClean="0"/>
              <a:t>Illustrate </a:t>
            </a:r>
            <a:r>
              <a:rPr lang="en-GB" smtClean="0"/>
              <a:t>Make clear by using examples or provide diagrams.</a:t>
            </a:r>
          </a:p>
          <a:p>
            <a:pPr marL="228600" indent="-228600" eaLnBrk="1" hangingPunct="1"/>
            <a:r>
              <a:rPr lang="en-GB" b="1" smtClean="0"/>
              <a:t>Interpret </a:t>
            </a:r>
            <a:r>
              <a:rPr lang="en-GB" smtClean="0"/>
              <a:t>Translate information provided.</a:t>
            </a:r>
          </a:p>
          <a:p>
            <a:pPr marL="228600" indent="-228600" eaLnBrk="1" hangingPunct="1"/>
            <a:r>
              <a:rPr lang="en-GB" b="1" smtClean="0"/>
              <a:t>Justify </a:t>
            </a:r>
            <a:r>
              <a:rPr lang="en-GB" smtClean="0"/>
              <a:t>Present a reasoned case.</a:t>
            </a:r>
          </a:p>
          <a:p>
            <a:pPr marL="228600" indent="-228600" eaLnBrk="1" hangingPunct="1"/>
            <a:r>
              <a:rPr lang="en-GB" b="1" smtClean="0"/>
              <a:t>Label </a:t>
            </a:r>
            <a:r>
              <a:rPr lang="en-GB" smtClean="0"/>
              <a:t>To indicate (by using a straight line).</a:t>
            </a:r>
          </a:p>
          <a:p>
            <a:pPr marL="228600" indent="-228600" eaLnBrk="1" hangingPunct="1"/>
            <a:r>
              <a:rPr lang="en-GB" b="1" smtClean="0"/>
              <a:t>List </a:t>
            </a:r>
            <a:r>
              <a:rPr lang="en-GB" smtClean="0"/>
              <a:t>Provide a number of points with no elaboration. If you are asked for two points</a:t>
            </a:r>
          </a:p>
          <a:p>
            <a:pPr marL="228600" indent="-228600" eaLnBrk="1" hangingPunct="1"/>
            <a:r>
              <a:rPr lang="en-GB" smtClean="0"/>
              <a:t>then give only two!</a:t>
            </a:r>
          </a:p>
          <a:p>
            <a:pPr marL="228600" indent="-228600" eaLnBrk="1" hangingPunct="1"/>
            <a:r>
              <a:rPr lang="en-GB" b="1" smtClean="0"/>
              <a:t>Measure </a:t>
            </a:r>
            <a:r>
              <a:rPr lang="en-GB" smtClean="0"/>
              <a:t>Establish a value using a suitable measuring instrument.</a:t>
            </a:r>
          </a:p>
          <a:p>
            <a:pPr marL="228600" indent="-228600" eaLnBrk="1" hangingPunct="1"/>
            <a:r>
              <a:rPr lang="en-GB" b="1" smtClean="0"/>
              <a:t>Name </a:t>
            </a:r>
            <a:r>
              <a:rPr lang="en-GB" smtClean="0"/>
              <a:t>To provide appropriate word(s) or term(s).</a:t>
            </a:r>
          </a:p>
          <a:p>
            <a:pPr marL="228600" indent="-228600" eaLnBrk="1" hangingPunct="1"/>
            <a:r>
              <a:rPr lang="en-GB" b="1" smtClean="0"/>
              <a:t>Outline </a:t>
            </a:r>
            <a:r>
              <a:rPr lang="en-GB" smtClean="0"/>
              <a:t>Restrict the outline to essential detail only.</a:t>
            </a:r>
          </a:p>
          <a:p>
            <a:pPr marL="228600" indent="-228600" eaLnBrk="1" hangingPunct="1"/>
            <a:r>
              <a:rPr lang="en-GB" b="1" smtClean="0"/>
              <a:t>Plot </a:t>
            </a:r>
            <a:r>
              <a:rPr lang="en-GB" smtClean="0"/>
              <a:t>Mark out points on a graph or illustrate by use of a suitable graph.</a:t>
            </a:r>
          </a:p>
          <a:p>
            <a:pPr marL="228600" indent="-228600" eaLnBrk="1" hangingPunct="1"/>
            <a:r>
              <a:rPr lang="en-GB" b="1" smtClean="0"/>
              <a:t>Predict </a:t>
            </a:r>
            <a:r>
              <a:rPr lang="en-GB" smtClean="0"/>
              <a:t>Suggest possible outcome(s).</a:t>
            </a:r>
          </a:p>
          <a:p>
            <a:pPr marL="228600" indent="-228600" eaLnBrk="1" hangingPunct="1"/>
            <a:r>
              <a:rPr lang="en-GB" b="1" smtClean="0"/>
              <a:t>Recall </a:t>
            </a:r>
            <a:r>
              <a:rPr lang="en-GB" smtClean="0"/>
              <a:t>Repeat knowledge from prior learning.</a:t>
            </a:r>
          </a:p>
          <a:p>
            <a:pPr marL="228600" indent="-228600" eaLnBrk="1" hangingPunct="1"/>
            <a:r>
              <a:rPr lang="en-GB" b="1" smtClean="0"/>
              <a:t>Recognise </a:t>
            </a:r>
            <a:r>
              <a:rPr lang="en-GB" smtClean="0"/>
              <a:t>To identify.</a:t>
            </a:r>
          </a:p>
          <a:p>
            <a:pPr marL="228600" indent="-228600" eaLnBrk="1" hangingPunct="1"/>
            <a:r>
              <a:rPr lang="en-GB" b="1" smtClean="0"/>
              <a:t>Record </a:t>
            </a:r>
            <a:r>
              <a:rPr lang="en-GB" smtClean="0"/>
              <a:t>Report or note.</a:t>
            </a:r>
          </a:p>
          <a:p>
            <a:pPr marL="228600" indent="-228600" eaLnBrk="1" hangingPunct="1"/>
            <a:r>
              <a:rPr lang="en-GB" b="1" smtClean="0"/>
              <a:t>Relate </a:t>
            </a:r>
            <a:r>
              <a:rPr lang="en-GB" smtClean="0"/>
              <a:t>Make interconnections.</a:t>
            </a:r>
          </a:p>
          <a:p>
            <a:pPr marL="228600" indent="-228600" eaLnBrk="1" hangingPunct="1"/>
            <a:r>
              <a:rPr lang="en-GB" b="1" smtClean="0"/>
              <a:t>Sketch </a:t>
            </a:r>
            <a:r>
              <a:rPr lang="en-GB" smtClean="0"/>
              <a:t>Produce a simple, freehand drawing. A single clear sharp line should be used.</a:t>
            </a:r>
          </a:p>
          <a:p>
            <a:pPr marL="228600" indent="-228600" eaLnBrk="1" hangingPunct="1"/>
            <a:r>
              <a:rPr lang="en-GB" smtClean="0"/>
              <a:t>In the context of a graph, the general shape of the curve would be sufficient.</a:t>
            </a:r>
          </a:p>
          <a:p>
            <a:pPr marL="228600" indent="-228600" eaLnBrk="1" hangingPunct="1"/>
            <a:r>
              <a:rPr lang="en-GB" b="1" smtClean="0"/>
              <a:t>State </a:t>
            </a:r>
            <a:r>
              <a:rPr lang="en-GB" smtClean="0"/>
              <a:t>Produce a concise answer with no supporting argument.</a:t>
            </a:r>
          </a:p>
          <a:p>
            <a:pPr marL="228600" indent="-228600" eaLnBrk="1" hangingPunct="1"/>
            <a:r>
              <a:rPr lang="en-GB" b="1" smtClean="0"/>
              <a:t>Suggest </a:t>
            </a:r>
            <a:r>
              <a:rPr lang="en-GB" smtClean="0"/>
              <a:t>Apply your biological knowledge and understanding to a situation which you may</a:t>
            </a:r>
          </a:p>
          <a:p>
            <a:pPr marL="228600" indent="-228600" eaLnBrk="1" hangingPunct="1"/>
            <a:r>
              <a:rPr lang="en-GB" smtClean="0"/>
              <a:t>not have covered in the specification.</a:t>
            </a:r>
          </a:p>
          <a:p>
            <a:pPr marL="228600" indent="-228600" eaLnBrk="1" hangingPunct="1"/>
            <a:r>
              <a:rPr lang="en-GB" b="1" smtClean="0"/>
              <a:t>Summarise </a:t>
            </a:r>
            <a:r>
              <a:rPr lang="en-GB" smtClean="0"/>
              <a:t>Present main points in outline only.</a:t>
            </a:r>
          </a:p>
          <a:p>
            <a:pPr marL="228600" indent="-228600" eaLnBrk="1" hangingPunct="1"/>
            <a:r>
              <a:rPr lang="en-GB" b="1" smtClean="0"/>
              <a:t>Use </a:t>
            </a:r>
            <a:r>
              <a:rPr lang="en-GB" smtClean="0"/>
              <a:t>Apply the information provided or apply prior learning.</a:t>
            </a:r>
          </a:p>
          <a:p>
            <a:pPr marL="228600" indent="-228600" eaLnBrk="1" hangingPunct="1"/>
            <a:r>
              <a:rPr lang="en-GB" b="1" smtClean="0"/>
              <a:t>How: </a:t>
            </a:r>
            <a:r>
              <a:rPr lang="en-GB" smtClean="0"/>
              <a:t>Describe in what way or by what means……</a:t>
            </a:r>
          </a:p>
          <a:p>
            <a:pPr marL="228600" indent="-228600" eaLnBrk="1" hangingPunct="1"/>
            <a:r>
              <a:rPr lang="en-GB" b="1" smtClean="0"/>
              <a:t>What: </a:t>
            </a:r>
            <a:r>
              <a:rPr lang="en-GB" smtClean="0"/>
              <a:t>Provide specific information……</a:t>
            </a:r>
          </a:p>
          <a:p>
            <a:pPr marL="228600" indent="-228600" eaLnBrk="1" hangingPunct="1"/>
            <a:r>
              <a:rPr lang="en-GB" b="1" smtClean="0"/>
              <a:t>Why: </a:t>
            </a:r>
            <a:r>
              <a:rPr lang="en-GB" smtClean="0"/>
              <a:t>Explain the reason or purpose……</a:t>
            </a:r>
          </a:p>
          <a:p>
            <a:pPr marL="228600" indent="-228600" eaLnBrk="1" hangingPunct="1"/>
            <a:r>
              <a:rPr lang="en-GB" b="1" smtClean="0"/>
              <a:t>Accuracy: </a:t>
            </a:r>
            <a:r>
              <a:rPr lang="en-GB" smtClean="0"/>
              <a:t>The accuracy of an observation, reading or measurement is the degree to which</a:t>
            </a:r>
          </a:p>
          <a:p>
            <a:pPr marL="228600" indent="-228600" eaLnBrk="1" hangingPunct="1"/>
            <a:r>
              <a:rPr lang="en-GB" smtClean="0"/>
              <a:t>it approaches a notional ‘true’ value or outcome. For example: closeness to a</a:t>
            </a:r>
          </a:p>
          <a:p>
            <a:pPr marL="228600" indent="-228600" eaLnBrk="1" hangingPunct="1"/>
            <a:r>
              <a:rPr lang="en-GB" smtClean="0"/>
              <a:t>line of best fit; accuracy of apparatus on percentage error.</a:t>
            </a:r>
          </a:p>
          <a:p>
            <a:pPr marL="228600" indent="-228600" eaLnBrk="1" hangingPunct="1"/>
            <a:r>
              <a:rPr lang="en-GB" b="1" smtClean="0"/>
              <a:t>Precision: </a:t>
            </a:r>
            <a:r>
              <a:rPr lang="en-GB" smtClean="0"/>
              <a:t>The ability to be exact (degree of precision).</a:t>
            </a:r>
          </a:p>
          <a:p>
            <a:pPr marL="228600" indent="-228600" eaLnBrk="1" hangingPunct="1"/>
            <a:r>
              <a:rPr lang="en-GB" b="1" smtClean="0"/>
              <a:t>Reliability: </a:t>
            </a:r>
            <a:r>
              <a:rPr lang="en-GB" smtClean="0"/>
              <a:t>The measure of confidence that can be placed in a set of observations or</a:t>
            </a:r>
          </a:p>
          <a:p>
            <a:pPr marL="228600" indent="-228600" eaLnBrk="1" hangingPunct="1"/>
            <a:r>
              <a:rPr lang="en-GB" smtClean="0"/>
              <a:t>measurements. For example: confidence limits of statistical tests or</a:t>
            </a:r>
          </a:p>
          <a:p>
            <a:pPr marL="228600" indent="-228600" eaLnBrk="1" hangingPunct="1"/>
            <a:r>
              <a:rPr lang="en-GB" smtClean="0"/>
              <a:t>concordance of repeats or standard deviation.</a:t>
            </a:r>
          </a:p>
          <a:p>
            <a:pPr marL="228600" indent="-228600" eaLnBrk="1" hangingPunct="1"/>
            <a:r>
              <a:rPr lang="en-GB" b="1" smtClean="0"/>
              <a:t>Validity: </a:t>
            </a:r>
            <a:r>
              <a:rPr lang="en-GB" smtClean="0"/>
              <a:t>The implication that the outcome of an activity is not being distorted by</a:t>
            </a:r>
          </a:p>
          <a:p>
            <a:pPr marL="228600" indent="-228600" eaLnBrk="1" hangingPunct="1"/>
            <a:r>
              <a:rPr lang="en-GB" smtClean="0"/>
              <a:t>extraneous factors.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p:nvPr>
        </p:nvSpPr>
        <p:spPr>
          <a:noFill/>
        </p:spPr>
        <p:txBody>
          <a:bodyPr/>
          <a:lstStyle/>
          <a:p>
            <a:r>
              <a:rPr lang="en-GB" smtClean="0"/>
              <a:t>Nadia Habraszewski</a:t>
            </a:r>
          </a:p>
        </p:txBody>
      </p:sp>
      <p:sp>
        <p:nvSpPr>
          <p:cNvPr id="33794" name="Rectangle 3"/>
          <p:cNvSpPr>
            <a:spLocks noGrp="1" noChangeArrowheads="1"/>
          </p:cNvSpPr>
          <p:nvPr>
            <p:ph type="dt" sz="quarter" idx="1"/>
          </p:nvPr>
        </p:nvSpPr>
        <p:spPr>
          <a:noFill/>
        </p:spPr>
        <p:txBody>
          <a:bodyPr/>
          <a:lstStyle/>
          <a:p>
            <a:r>
              <a:rPr lang="en-GB" smtClean="0"/>
              <a:t>HQFT Scaffold</a:t>
            </a:r>
          </a:p>
        </p:txBody>
      </p:sp>
      <p:sp>
        <p:nvSpPr>
          <p:cNvPr id="33795" name="Rectangle 6"/>
          <p:cNvSpPr>
            <a:spLocks noGrp="1" noChangeArrowheads="1"/>
          </p:cNvSpPr>
          <p:nvPr>
            <p:ph type="ftr" sz="quarter" idx="4"/>
          </p:nvPr>
        </p:nvSpPr>
        <p:spPr>
          <a:noFill/>
        </p:spPr>
        <p:txBody>
          <a:bodyPr/>
          <a:lstStyle/>
          <a:p>
            <a:r>
              <a:rPr lang="en-GB" smtClean="0"/>
              <a:t>Featherstone High School</a:t>
            </a:r>
          </a:p>
        </p:txBody>
      </p:sp>
      <p:sp>
        <p:nvSpPr>
          <p:cNvPr id="33796" name="Rectangle 7"/>
          <p:cNvSpPr>
            <a:spLocks noGrp="1" noChangeArrowheads="1"/>
          </p:cNvSpPr>
          <p:nvPr>
            <p:ph type="sldNum" sz="quarter" idx="5"/>
          </p:nvPr>
        </p:nvSpPr>
        <p:spPr>
          <a:noFill/>
        </p:spPr>
        <p:txBody>
          <a:bodyPr/>
          <a:lstStyle/>
          <a:p>
            <a:fld id="{803C6834-4C15-48D2-9FB2-508F11C8E8CF}" type="slidenum">
              <a:rPr lang="en-GB" smtClean="0"/>
              <a:pPr/>
              <a:t>3</a:t>
            </a:fld>
            <a:endParaRPr lang="en-GB" smtClean="0"/>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a:ln/>
        </p:spPr>
        <p:txBody>
          <a:bodyPr/>
          <a:lstStyle/>
          <a:p>
            <a:pPr eaLnBrk="1" hangingPunct="1"/>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eaLnBrk="1" hangingPunct="1"/>
            <a:r>
              <a:rPr lang="en-GB" b="1" smtClean="0"/>
              <a:t>Ideas for homework activities:</a:t>
            </a:r>
            <a:br>
              <a:rPr lang="en-GB" b="1" smtClean="0"/>
            </a:br>
            <a:r>
              <a:rPr lang="en-GB" smtClean="0"/>
              <a:t>Three main types of homework: practice, preparation, and extension. </a:t>
            </a:r>
          </a:p>
          <a:p>
            <a:pPr eaLnBrk="1" hangingPunct="1"/>
            <a:r>
              <a:rPr lang="en-GB" smtClean="0"/>
              <a:t>Practice:</a:t>
            </a:r>
          </a:p>
          <a:p>
            <a:pPr eaLnBrk="1" hangingPunct="1"/>
            <a:r>
              <a:rPr lang="en-GB" smtClean="0"/>
              <a:t> Practice assignments reinforce newly acquired skills. For example, students who have just learned a new method of solving a mathematical problem should be given new sample problems to complete on their own. </a:t>
            </a:r>
          </a:p>
          <a:p>
            <a:pPr eaLnBrk="1" hangingPunct="1"/>
            <a:r>
              <a:rPr lang="en-GB" smtClean="0"/>
              <a:t>Preparation:</a:t>
            </a:r>
          </a:p>
          <a:p>
            <a:pPr eaLnBrk="1" hangingPunct="1"/>
            <a:r>
              <a:rPr lang="en-GB" smtClean="0"/>
              <a:t>Preparation assignments help students get ready for activities that will occur in the classroom. Students may, for example, be required to do background research on a topic to be discussed later in class. </a:t>
            </a:r>
          </a:p>
          <a:p>
            <a:pPr eaLnBrk="1" hangingPunct="1"/>
            <a:r>
              <a:rPr lang="en-GB" smtClean="0"/>
              <a:t>Extension:</a:t>
            </a:r>
          </a:p>
          <a:p>
            <a:pPr eaLnBrk="1" hangingPunct="1"/>
            <a:r>
              <a:rPr lang="en-GB" smtClean="0"/>
              <a:t>Extension assignments are frequently long-term continuing projects that parallel classwork. Students must apply previous learning to complete these assignments, which can include science fair projects and presentations. </a:t>
            </a:r>
          </a:p>
          <a:p>
            <a:pPr eaLnBrk="1" hangingPunct="1"/>
            <a:endParaRPr lang="en-GB" smtClean="0"/>
          </a:p>
          <a:p>
            <a:pPr eaLnBrk="1" hangingPunct="1"/>
            <a:r>
              <a:rPr lang="en-GB" smtClean="0"/>
              <a:t>designing a poster, leaflet</a:t>
            </a:r>
          </a:p>
          <a:p>
            <a:pPr eaLnBrk="1" hangingPunct="1"/>
            <a:r>
              <a:rPr lang="en-GB" smtClean="0"/>
              <a:t>carrying out an interview/survey</a:t>
            </a:r>
          </a:p>
          <a:p>
            <a:pPr eaLnBrk="1" hangingPunct="1"/>
            <a:r>
              <a:rPr lang="en-GB" smtClean="0"/>
              <a:t>researching further information</a:t>
            </a:r>
          </a:p>
          <a:p>
            <a:pPr eaLnBrk="1" hangingPunct="1"/>
            <a:r>
              <a:rPr lang="en-GB" smtClean="0"/>
              <a:t>making up a story about key points</a:t>
            </a:r>
          </a:p>
          <a:p>
            <a:pPr eaLnBrk="1" hangingPunct="1"/>
            <a:r>
              <a:rPr lang="en-GB" smtClean="0"/>
              <a:t>reading over notes and highlighting key points</a:t>
            </a:r>
          </a:p>
          <a:p>
            <a:pPr eaLnBrk="1" hangingPunct="1"/>
            <a:r>
              <a:rPr lang="en-GB" smtClean="0"/>
              <a:t>making up a quiz for peers on key points</a:t>
            </a:r>
          </a:p>
          <a:p>
            <a:pPr eaLnBrk="1" hangingPunct="1"/>
            <a:r>
              <a:rPr lang="en-GB" smtClean="0"/>
              <a:t>model mapping</a:t>
            </a:r>
          </a:p>
          <a:p>
            <a:pPr eaLnBrk="1" hangingPunct="1"/>
            <a:r>
              <a:rPr lang="en-GB" smtClean="0"/>
              <a:t>explaining key points to others</a:t>
            </a:r>
          </a:p>
          <a:p>
            <a:pPr eaLnBrk="1" hangingPunct="1"/>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eaLnBrk="1" hangingPunct="1"/>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eaLnBrk="1" hangingPunct="1"/>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eaLnBrk="1" hangingPunct="1"/>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eaLnBrk="1" hangingPunct="1"/>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eaLnBrk="1" hangingPunct="1"/>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noFill/>
        </p:spPr>
        <p:txBody>
          <a:bodyPr/>
          <a:lstStyle/>
          <a:p>
            <a:r>
              <a:rPr lang="en-GB" smtClean="0"/>
              <a:t>Nadia Habraszewski</a:t>
            </a:r>
          </a:p>
        </p:txBody>
      </p:sp>
      <p:sp>
        <p:nvSpPr>
          <p:cNvPr id="35842" name="Rectangle 3"/>
          <p:cNvSpPr>
            <a:spLocks noGrp="1" noChangeArrowheads="1"/>
          </p:cNvSpPr>
          <p:nvPr>
            <p:ph type="dt" sz="quarter" idx="1"/>
          </p:nvPr>
        </p:nvSpPr>
        <p:spPr>
          <a:noFill/>
        </p:spPr>
        <p:txBody>
          <a:bodyPr/>
          <a:lstStyle/>
          <a:p>
            <a:r>
              <a:rPr lang="en-GB" smtClean="0"/>
              <a:t>HQFT Scaffold</a:t>
            </a:r>
          </a:p>
        </p:txBody>
      </p:sp>
      <p:sp>
        <p:nvSpPr>
          <p:cNvPr id="35843" name="Rectangle 6"/>
          <p:cNvSpPr>
            <a:spLocks noGrp="1" noChangeArrowheads="1"/>
          </p:cNvSpPr>
          <p:nvPr>
            <p:ph type="ftr" sz="quarter" idx="4"/>
          </p:nvPr>
        </p:nvSpPr>
        <p:spPr>
          <a:noFill/>
        </p:spPr>
        <p:txBody>
          <a:bodyPr/>
          <a:lstStyle/>
          <a:p>
            <a:r>
              <a:rPr lang="en-GB" smtClean="0"/>
              <a:t>Featherstone High School</a:t>
            </a:r>
          </a:p>
        </p:txBody>
      </p:sp>
      <p:sp>
        <p:nvSpPr>
          <p:cNvPr id="35844" name="Rectangle 7"/>
          <p:cNvSpPr>
            <a:spLocks noGrp="1" noChangeArrowheads="1"/>
          </p:cNvSpPr>
          <p:nvPr>
            <p:ph type="sldNum" sz="quarter" idx="5"/>
          </p:nvPr>
        </p:nvSpPr>
        <p:spPr>
          <a:noFill/>
        </p:spPr>
        <p:txBody>
          <a:bodyPr/>
          <a:lstStyle/>
          <a:p>
            <a:fld id="{EA658F8C-26D9-4A2A-9B40-774D26522A88}" type="slidenum">
              <a:rPr lang="en-GB" smtClean="0"/>
              <a:pPr/>
              <a:t>4</a:t>
            </a:fld>
            <a:endParaRPr lang="en-GB" smtClean="0"/>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a:ln/>
        </p:spPr>
        <p:txBody>
          <a:bodyPr/>
          <a:lstStyle/>
          <a:p>
            <a:pPr marL="228600" indent="-228600" eaLnBrk="1" hangingPunct="1"/>
            <a:r>
              <a:rPr lang="en-GB" smtClean="0"/>
              <a:t>Big Picture Ideas:</a:t>
            </a:r>
          </a:p>
          <a:p>
            <a:pPr marL="228600" indent="-228600" eaLnBrk="1" hangingPunct="1"/>
            <a:endParaRPr lang="en-GB" smtClean="0"/>
          </a:p>
          <a:p>
            <a:pPr marL="228600" indent="-228600" eaLnBrk="1" hangingPunct="1">
              <a:buFontTx/>
              <a:buAutoNum type="arabicParenR"/>
            </a:pPr>
            <a:r>
              <a:rPr lang="en-GB" smtClean="0"/>
              <a:t> Pose a problem/key Question for pupils to solve by the end of the lesson using the new understanding they gain along the way</a:t>
            </a:r>
          </a:p>
          <a:p>
            <a:pPr marL="228600" indent="-228600" eaLnBrk="1" hangingPunct="1">
              <a:buFontTx/>
              <a:buAutoNum type="arabicParenR"/>
            </a:pPr>
            <a:r>
              <a:rPr lang="en-GB" smtClean="0"/>
              <a:t> Select a wow factor video clip to stimulate pupil engagement</a:t>
            </a:r>
          </a:p>
          <a:p>
            <a:pPr marL="228600" indent="-228600" eaLnBrk="1" hangingPunct="1">
              <a:buFontTx/>
              <a:buAutoNum type="arabicParenR"/>
            </a:pPr>
            <a:r>
              <a:rPr lang="en-GB" smtClean="0"/>
              <a:t> Add in a music clip connected to the lesson subject and ask pupils to suggest links.</a:t>
            </a:r>
          </a:p>
          <a:p>
            <a:pPr marL="228600" indent="-228600" eaLnBrk="1" hangingPunct="1">
              <a:buFontTx/>
              <a:buAutoNum type="arabicParenR"/>
            </a:pPr>
            <a:r>
              <a:rPr lang="en-GB" smtClean="0"/>
              <a:t> Find a Youtube clip of a professional who works in a related field</a:t>
            </a:r>
          </a:p>
          <a:p>
            <a:pPr marL="228600" indent="-228600" eaLnBrk="1" hangingPunct="1">
              <a:buFontTx/>
              <a:buAutoNum type="arabicParenR"/>
            </a:pPr>
            <a:r>
              <a:rPr lang="en-GB" smtClean="0"/>
              <a:t> provide pupils with an overview of where this lesson fits in to the rest of the topic/module.</a:t>
            </a:r>
          </a:p>
          <a:p>
            <a:pPr marL="228600" indent="-228600" eaLnBrk="1" hangingPunct="1"/>
            <a:endParaRPr lang="en-GB" smtClean="0"/>
          </a:p>
          <a:p>
            <a:pPr marL="228600" indent="-228600" eaLnBrk="1" hangingPunct="1">
              <a:buFontTx/>
              <a:buAutoNum type="arabicParenR"/>
            </a:pPr>
            <a:endParaRPr lang="en-GB" smtClean="0"/>
          </a:p>
          <a:p>
            <a:pPr marL="228600" indent="-22860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hdr" sz="quarter"/>
          </p:nvPr>
        </p:nvSpPr>
        <p:spPr>
          <a:noFill/>
        </p:spPr>
        <p:txBody>
          <a:bodyPr/>
          <a:lstStyle/>
          <a:p>
            <a:r>
              <a:rPr lang="en-GB" smtClean="0"/>
              <a:t>Nadia Habraszewski</a:t>
            </a:r>
          </a:p>
        </p:txBody>
      </p:sp>
      <p:sp>
        <p:nvSpPr>
          <p:cNvPr id="37890" name="Rectangle 3"/>
          <p:cNvSpPr>
            <a:spLocks noGrp="1" noChangeArrowheads="1"/>
          </p:cNvSpPr>
          <p:nvPr>
            <p:ph type="dt" sz="quarter" idx="1"/>
          </p:nvPr>
        </p:nvSpPr>
        <p:spPr>
          <a:noFill/>
        </p:spPr>
        <p:txBody>
          <a:bodyPr/>
          <a:lstStyle/>
          <a:p>
            <a:r>
              <a:rPr lang="en-GB" smtClean="0"/>
              <a:t>HQFT Scaffold</a:t>
            </a:r>
          </a:p>
        </p:txBody>
      </p:sp>
      <p:sp>
        <p:nvSpPr>
          <p:cNvPr id="37891" name="Rectangle 6"/>
          <p:cNvSpPr>
            <a:spLocks noGrp="1" noChangeArrowheads="1"/>
          </p:cNvSpPr>
          <p:nvPr>
            <p:ph type="ftr" sz="quarter" idx="4"/>
          </p:nvPr>
        </p:nvSpPr>
        <p:spPr>
          <a:noFill/>
        </p:spPr>
        <p:txBody>
          <a:bodyPr/>
          <a:lstStyle/>
          <a:p>
            <a:r>
              <a:rPr lang="en-GB" smtClean="0"/>
              <a:t>Featherstone High School</a:t>
            </a:r>
          </a:p>
        </p:txBody>
      </p:sp>
      <p:sp>
        <p:nvSpPr>
          <p:cNvPr id="37892" name="Rectangle 7"/>
          <p:cNvSpPr>
            <a:spLocks noGrp="1" noChangeArrowheads="1"/>
          </p:cNvSpPr>
          <p:nvPr>
            <p:ph type="sldNum" sz="quarter" idx="5"/>
          </p:nvPr>
        </p:nvSpPr>
        <p:spPr>
          <a:noFill/>
        </p:spPr>
        <p:txBody>
          <a:bodyPr/>
          <a:lstStyle/>
          <a:p>
            <a:fld id="{DEAB8B12-8160-4AB1-8619-9E310E04E2E9}" type="slidenum">
              <a:rPr lang="en-GB" smtClean="0"/>
              <a:pPr/>
              <a:t>5</a:t>
            </a:fld>
            <a:endParaRPr lang="en-GB" smtClean="0"/>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p:spPr>
        <p:txBody>
          <a:bodyPr/>
          <a:lstStyle/>
          <a:p>
            <a:pPr eaLnBrk="1" hangingPunct="1"/>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p:nvPr>
        </p:nvSpPr>
        <p:spPr>
          <a:noFill/>
        </p:spPr>
        <p:txBody>
          <a:bodyPr/>
          <a:lstStyle/>
          <a:p>
            <a:r>
              <a:rPr lang="en-GB" smtClean="0"/>
              <a:t>Nadia Habraszewski</a:t>
            </a:r>
          </a:p>
        </p:txBody>
      </p:sp>
      <p:sp>
        <p:nvSpPr>
          <p:cNvPr id="39938" name="Rectangle 3"/>
          <p:cNvSpPr>
            <a:spLocks noGrp="1" noChangeArrowheads="1"/>
          </p:cNvSpPr>
          <p:nvPr>
            <p:ph type="dt" sz="quarter" idx="1"/>
          </p:nvPr>
        </p:nvSpPr>
        <p:spPr>
          <a:noFill/>
        </p:spPr>
        <p:txBody>
          <a:bodyPr/>
          <a:lstStyle/>
          <a:p>
            <a:r>
              <a:rPr lang="en-GB" smtClean="0"/>
              <a:t>HQFT Scaffold</a:t>
            </a:r>
          </a:p>
        </p:txBody>
      </p:sp>
      <p:sp>
        <p:nvSpPr>
          <p:cNvPr id="39939" name="Rectangle 6"/>
          <p:cNvSpPr>
            <a:spLocks noGrp="1" noChangeArrowheads="1"/>
          </p:cNvSpPr>
          <p:nvPr>
            <p:ph type="ftr" sz="quarter" idx="4"/>
          </p:nvPr>
        </p:nvSpPr>
        <p:spPr>
          <a:noFill/>
        </p:spPr>
        <p:txBody>
          <a:bodyPr/>
          <a:lstStyle/>
          <a:p>
            <a:r>
              <a:rPr lang="en-GB" smtClean="0"/>
              <a:t>Featherstone High School</a:t>
            </a:r>
          </a:p>
        </p:txBody>
      </p:sp>
      <p:sp>
        <p:nvSpPr>
          <p:cNvPr id="39940" name="Rectangle 7"/>
          <p:cNvSpPr>
            <a:spLocks noGrp="1" noChangeArrowheads="1"/>
          </p:cNvSpPr>
          <p:nvPr>
            <p:ph type="sldNum" sz="quarter" idx="5"/>
          </p:nvPr>
        </p:nvSpPr>
        <p:spPr>
          <a:noFill/>
        </p:spPr>
        <p:txBody>
          <a:bodyPr/>
          <a:lstStyle/>
          <a:p>
            <a:fld id="{2B081B52-2544-4C31-BAD3-25DBDD4F5109}" type="slidenum">
              <a:rPr lang="en-GB" smtClean="0"/>
              <a:pPr/>
              <a:t>6</a:t>
            </a:fld>
            <a:endParaRPr lang="en-GB" smtClean="0"/>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hdr" sz="quarter"/>
          </p:nvPr>
        </p:nvSpPr>
        <p:spPr>
          <a:noFill/>
        </p:spPr>
        <p:txBody>
          <a:bodyPr/>
          <a:lstStyle/>
          <a:p>
            <a:r>
              <a:rPr lang="en-GB" smtClean="0"/>
              <a:t>Nadia Habraszewski</a:t>
            </a:r>
          </a:p>
        </p:txBody>
      </p:sp>
      <p:sp>
        <p:nvSpPr>
          <p:cNvPr id="41986" name="Rectangle 3"/>
          <p:cNvSpPr>
            <a:spLocks noGrp="1" noChangeArrowheads="1"/>
          </p:cNvSpPr>
          <p:nvPr>
            <p:ph type="dt" sz="quarter" idx="1"/>
          </p:nvPr>
        </p:nvSpPr>
        <p:spPr>
          <a:noFill/>
        </p:spPr>
        <p:txBody>
          <a:bodyPr/>
          <a:lstStyle/>
          <a:p>
            <a:r>
              <a:rPr lang="en-GB" smtClean="0"/>
              <a:t>HQFT Scaffold</a:t>
            </a:r>
          </a:p>
        </p:txBody>
      </p:sp>
      <p:sp>
        <p:nvSpPr>
          <p:cNvPr id="41987" name="Rectangle 6"/>
          <p:cNvSpPr>
            <a:spLocks noGrp="1" noChangeArrowheads="1"/>
          </p:cNvSpPr>
          <p:nvPr>
            <p:ph type="ftr" sz="quarter" idx="4"/>
          </p:nvPr>
        </p:nvSpPr>
        <p:spPr>
          <a:noFill/>
        </p:spPr>
        <p:txBody>
          <a:bodyPr/>
          <a:lstStyle/>
          <a:p>
            <a:r>
              <a:rPr lang="en-GB" smtClean="0"/>
              <a:t>Featherstone High School</a:t>
            </a:r>
          </a:p>
        </p:txBody>
      </p:sp>
      <p:sp>
        <p:nvSpPr>
          <p:cNvPr id="41988" name="Rectangle 7"/>
          <p:cNvSpPr>
            <a:spLocks noGrp="1" noChangeArrowheads="1"/>
          </p:cNvSpPr>
          <p:nvPr>
            <p:ph type="sldNum" sz="quarter" idx="5"/>
          </p:nvPr>
        </p:nvSpPr>
        <p:spPr>
          <a:noFill/>
        </p:spPr>
        <p:txBody>
          <a:bodyPr/>
          <a:lstStyle/>
          <a:p>
            <a:fld id="{AE6F6A0C-E4C0-4B03-8FED-D8A408DAE99F}" type="slidenum">
              <a:rPr lang="en-GB" smtClean="0"/>
              <a:pPr/>
              <a:t>7</a:t>
            </a:fld>
            <a:endParaRPr lang="en-GB" smtClean="0"/>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hdr" sz="quarter"/>
          </p:nvPr>
        </p:nvSpPr>
        <p:spPr>
          <a:noFill/>
        </p:spPr>
        <p:txBody>
          <a:bodyPr/>
          <a:lstStyle/>
          <a:p>
            <a:r>
              <a:rPr lang="en-GB" smtClean="0"/>
              <a:t>Nadia Habraszewski</a:t>
            </a:r>
          </a:p>
        </p:txBody>
      </p:sp>
      <p:sp>
        <p:nvSpPr>
          <p:cNvPr id="44034" name="Rectangle 3"/>
          <p:cNvSpPr>
            <a:spLocks noGrp="1" noChangeArrowheads="1"/>
          </p:cNvSpPr>
          <p:nvPr>
            <p:ph type="dt" sz="quarter" idx="1"/>
          </p:nvPr>
        </p:nvSpPr>
        <p:spPr>
          <a:noFill/>
        </p:spPr>
        <p:txBody>
          <a:bodyPr/>
          <a:lstStyle/>
          <a:p>
            <a:r>
              <a:rPr lang="en-GB" smtClean="0"/>
              <a:t>HQFT Scaffold</a:t>
            </a:r>
          </a:p>
        </p:txBody>
      </p:sp>
      <p:sp>
        <p:nvSpPr>
          <p:cNvPr id="44035" name="Rectangle 6"/>
          <p:cNvSpPr>
            <a:spLocks noGrp="1" noChangeArrowheads="1"/>
          </p:cNvSpPr>
          <p:nvPr>
            <p:ph type="ftr" sz="quarter" idx="4"/>
          </p:nvPr>
        </p:nvSpPr>
        <p:spPr>
          <a:noFill/>
        </p:spPr>
        <p:txBody>
          <a:bodyPr/>
          <a:lstStyle/>
          <a:p>
            <a:r>
              <a:rPr lang="en-GB" smtClean="0"/>
              <a:t>Featherstone High School</a:t>
            </a:r>
          </a:p>
        </p:txBody>
      </p:sp>
      <p:sp>
        <p:nvSpPr>
          <p:cNvPr id="44036" name="Rectangle 7"/>
          <p:cNvSpPr>
            <a:spLocks noGrp="1" noChangeArrowheads="1"/>
          </p:cNvSpPr>
          <p:nvPr>
            <p:ph type="sldNum" sz="quarter" idx="5"/>
          </p:nvPr>
        </p:nvSpPr>
        <p:spPr>
          <a:noFill/>
        </p:spPr>
        <p:txBody>
          <a:bodyPr/>
          <a:lstStyle/>
          <a:p>
            <a:fld id="{089F86CB-118F-4095-AE37-00F38A3D32B0}" type="slidenum">
              <a:rPr lang="en-GB" smtClean="0"/>
              <a:pPr/>
              <a:t>8</a:t>
            </a:fld>
            <a:endParaRPr lang="en-GB" smtClean="0"/>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hdr" sz="quarter"/>
          </p:nvPr>
        </p:nvSpPr>
        <p:spPr>
          <a:noFill/>
        </p:spPr>
        <p:txBody>
          <a:bodyPr/>
          <a:lstStyle/>
          <a:p>
            <a:r>
              <a:rPr lang="en-GB" smtClean="0"/>
              <a:t>Nadia Habraszewski</a:t>
            </a:r>
          </a:p>
        </p:txBody>
      </p:sp>
      <p:sp>
        <p:nvSpPr>
          <p:cNvPr id="46082" name="Rectangle 3"/>
          <p:cNvSpPr>
            <a:spLocks noGrp="1" noChangeArrowheads="1"/>
          </p:cNvSpPr>
          <p:nvPr>
            <p:ph type="dt" sz="quarter" idx="1"/>
          </p:nvPr>
        </p:nvSpPr>
        <p:spPr>
          <a:noFill/>
        </p:spPr>
        <p:txBody>
          <a:bodyPr/>
          <a:lstStyle/>
          <a:p>
            <a:r>
              <a:rPr lang="en-GB" smtClean="0"/>
              <a:t>HQFT Scaffold</a:t>
            </a:r>
          </a:p>
        </p:txBody>
      </p:sp>
      <p:sp>
        <p:nvSpPr>
          <p:cNvPr id="46083" name="Rectangle 6"/>
          <p:cNvSpPr>
            <a:spLocks noGrp="1" noChangeArrowheads="1"/>
          </p:cNvSpPr>
          <p:nvPr>
            <p:ph type="ftr" sz="quarter" idx="4"/>
          </p:nvPr>
        </p:nvSpPr>
        <p:spPr>
          <a:noFill/>
        </p:spPr>
        <p:txBody>
          <a:bodyPr/>
          <a:lstStyle/>
          <a:p>
            <a:r>
              <a:rPr lang="en-GB" smtClean="0"/>
              <a:t>Featherstone High School</a:t>
            </a:r>
          </a:p>
        </p:txBody>
      </p:sp>
      <p:sp>
        <p:nvSpPr>
          <p:cNvPr id="46084" name="Rectangle 7"/>
          <p:cNvSpPr>
            <a:spLocks noGrp="1" noChangeArrowheads="1"/>
          </p:cNvSpPr>
          <p:nvPr>
            <p:ph type="sldNum" sz="quarter" idx="5"/>
          </p:nvPr>
        </p:nvSpPr>
        <p:spPr>
          <a:noFill/>
        </p:spPr>
        <p:txBody>
          <a:bodyPr/>
          <a:lstStyle/>
          <a:p>
            <a:fld id="{8BB29A82-2F64-48AA-9BE1-7B8C0C1FBBE3}" type="slidenum">
              <a:rPr lang="en-GB" smtClean="0"/>
              <a:pPr/>
              <a:t>9</a:t>
            </a:fld>
            <a:endParaRPr lang="en-GB" smtClean="0"/>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r>
              <a:rPr lang="en-GB" smtClean="0"/>
              <a:t>Can use the traffic light cards to express how well you did on the task</a:t>
            </a:r>
          </a:p>
          <a:p>
            <a:pPr eaLnBrk="1" hangingPunct="1"/>
            <a:endParaRPr lang="en-GB" smtClean="0"/>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7EBBC29-C376-4CC7-9CB1-080120C404F2}"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6E724A3F-A017-40BF-9506-1934705244D3}" type="datetime10">
              <a:rPr lang="en-GB"/>
              <a:pPr>
                <a:defRPr/>
              </a:pPr>
              <a:t>15:09</a:t>
            </a:fld>
            <a:endParaRPr lang="en-GB"/>
          </a:p>
        </p:txBody>
      </p:sp>
    </p:spTree>
  </p:cSld>
  <p:clrMapOvr>
    <a:masterClrMapping/>
  </p:clrMapOvr>
  <p:transition spd="med" advClick="0" advTm="1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1AD50EE-120A-4632-8B3C-8C084E0B80A3}"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B7634144-1268-436C-835C-679D3838A156}" type="datetime10">
              <a:rPr lang="en-GB"/>
              <a:pPr>
                <a:defRPr/>
              </a:pPr>
              <a:t>15:09</a:t>
            </a:fld>
            <a:endParaRPr lang="en-GB"/>
          </a:p>
        </p:txBody>
      </p:sp>
    </p:spTree>
  </p:cSld>
  <p:clrMapOvr>
    <a:masterClrMapping/>
  </p:clrMapOvr>
  <p:transition spd="med" advClick="0" advTm="1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A102C63-5251-4997-B319-B185E8B04A7E}"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38D556A1-99D6-440F-B8D3-62835B814FA4}" type="datetime10">
              <a:rPr lang="en-GB"/>
              <a:pPr>
                <a:defRPr/>
              </a:pPr>
              <a:t>15:09</a:t>
            </a:fld>
            <a:endParaRPr lang="en-GB"/>
          </a:p>
        </p:txBody>
      </p:sp>
    </p:spTree>
  </p:cSld>
  <p:clrMapOvr>
    <a:masterClrMapping/>
  </p:clrMapOvr>
  <p:transition spd="med" advClick="0" advTm="1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D41A278B-DB2D-4A0E-881B-7EBE908B0137}"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F933722B-12EA-4E70-AFEF-9B42EA15C1DC}" type="datetime10">
              <a:rPr lang="en-GB"/>
              <a:pPr>
                <a:defRPr/>
              </a:pPr>
              <a:t>15:09</a:t>
            </a:fld>
            <a:endParaRPr lang="en-GB"/>
          </a:p>
        </p:txBody>
      </p:sp>
    </p:spTree>
  </p:cSld>
  <p:clrMapOvr>
    <a:masterClrMapping/>
  </p:clrMapOvr>
  <p:transition spd="med" advClick="0" advTm="1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58BFDD-4597-4543-8CC8-02BAB248AF80}" type="datetime10">
              <a:rPr lang="en-GB"/>
              <a:pPr>
                <a:defRPr/>
              </a:pPr>
              <a:t>15:09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0C1540-C21C-49CC-B1B4-4BEBC69B0B1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C1E5A44-4F31-4573-8DD5-C41BB16D04D8}" type="datetime10">
              <a:rPr lang="en-GB"/>
              <a:pPr>
                <a:defRPr/>
              </a:pPr>
              <a:t>15:09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72EDA3-DB64-402D-9161-D13176824EDD}"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8327F54-C8E5-4E20-B69F-EC731C9EADC0}" type="datetime10">
              <a:rPr lang="en-GB"/>
              <a:pPr>
                <a:defRPr/>
              </a:pPr>
              <a:t>15:09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274A94-6190-4EE4-9118-01594237B570}"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ABDBFE7-6622-44C9-826D-8E69C0D31C9B}" type="datetime10">
              <a:rPr lang="en-GB"/>
              <a:pPr>
                <a:defRPr/>
              </a:pPr>
              <a:t>15:09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0792625-D391-4C25-9449-AAD9FC032DBE}"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105B583-4D2F-48D1-AAE8-985C53431B85}" type="datetime10">
              <a:rPr lang="en-GB"/>
              <a:pPr>
                <a:defRPr/>
              </a:pPr>
              <a:t>15:09</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7576A04-1104-496D-BDCC-D90FFB726BFA}"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38877F9-E52D-46FA-868E-F8FAA7C0AA90}" type="datetime10">
              <a:rPr lang="en-GB"/>
              <a:pPr>
                <a:defRPr/>
              </a:pPr>
              <a:t>15:09</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106FA76-F83C-428D-9497-65012BDB768F}"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6C4488-F338-47F4-8DE4-EE817D7D3EDC}" type="datetime10">
              <a:rPr lang="en-GB"/>
              <a:pPr>
                <a:defRPr/>
              </a:pPr>
              <a:t>15:09</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6A80558-BA17-49AB-8641-1CFFC9447F5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7E891FF-97FA-4A3B-91A8-4E827CD4179E}"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9C504EBE-E792-4F84-9C7A-9711509F3073}" type="datetime10">
              <a:rPr lang="en-GB"/>
              <a:pPr>
                <a:defRPr/>
              </a:pPr>
              <a:t>15:09</a:t>
            </a:fld>
            <a:endParaRPr lang="en-GB"/>
          </a:p>
        </p:txBody>
      </p:sp>
    </p:spTree>
  </p:cSld>
  <p:clrMapOvr>
    <a:masterClrMapping/>
  </p:clrMapOvr>
  <p:transition spd="med" advClick="0" advTm="1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D73A2EC-72D6-44A3-B716-A6128ED5FCA1}" type="datetime10">
              <a:rPr lang="en-GB"/>
              <a:pPr>
                <a:defRPr/>
              </a:pPr>
              <a:t>15:09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F2B57E-40F0-47B7-A450-ADC70CC80ED6}"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869738-CBA8-4C39-BDA8-6C4231A6B732}" type="datetime10">
              <a:rPr lang="en-GB"/>
              <a:pPr>
                <a:defRPr/>
              </a:pPr>
              <a:t>15:09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6B41E32-C57D-4B2C-802C-9EF19804C78E}"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0B981A7-902F-4F06-AA8A-7A4B696EE50C}" type="datetime10">
              <a:rPr lang="en-GB"/>
              <a:pPr>
                <a:defRPr/>
              </a:pPr>
              <a:t>15:09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4F328FC-D987-431E-B080-65588FB4585C}"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E045E3E-970B-40FB-B333-B490A10F97F1}" type="datetime10">
              <a:rPr lang="en-GB"/>
              <a:pPr>
                <a:defRPr/>
              </a:pPr>
              <a:t>15:09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81B7DA-303B-4960-BDF0-1A49B3D03DD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0848297-A153-4AAB-BBCA-2204E49CB0D6}" type="slidenum">
              <a:rPr lang="en-GB"/>
              <a:pPr>
                <a:defRPr/>
              </a:pPr>
              <a:t>‹#›</a:t>
            </a:fld>
            <a:endParaRPr lang="en-GB"/>
          </a:p>
        </p:txBody>
      </p:sp>
      <p:sp>
        <p:nvSpPr>
          <p:cNvPr id="5" name="Rectangle 5"/>
          <p:cNvSpPr>
            <a:spLocks noGrp="1" noChangeArrowheads="1"/>
          </p:cNvSpPr>
          <p:nvPr>
            <p:ph type="dt" sz="half" idx="11"/>
          </p:nvPr>
        </p:nvSpPr>
        <p:spPr>
          <a:ln/>
        </p:spPr>
        <p:txBody>
          <a:bodyPr/>
          <a:lstStyle>
            <a:lvl1pPr>
              <a:defRPr/>
            </a:lvl1pPr>
          </a:lstStyle>
          <a:p>
            <a:pPr>
              <a:defRPr/>
            </a:pPr>
            <a:fld id="{9ACF21B2-07D3-4687-9D59-16A5CFEF8957}" type="datetime10">
              <a:rPr lang="en-GB"/>
              <a:pPr>
                <a:defRPr/>
              </a:pPr>
              <a:t>15:09</a:t>
            </a:fld>
            <a:endParaRPr lang="en-GB"/>
          </a:p>
        </p:txBody>
      </p:sp>
    </p:spTree>
  </p:cSld>
  <p:clrMapOvr>
    <a:masterClrMapping/>
  </p:clrMapOvr>
  <p:transition spd="med" advClick="0" advTm="1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12F2B9D3-03E3-40D7-97C5-EC878D3D6C15}" type="slidenum">
              <a:rPr lang="en-GB"/>
              <a:pPr>
                <a:defRPr/>
              </a:pPr>
              <a:t>‹#›</a:t>
            </a:fld>
            <a:endParaRPr lang="en-GB"/>
          </a:p>
        </p:txBody>
      </p:sp>
      <p:sp>
        <p:nvSpPr>
          <p:cNvPr id="6" name="Rectangle 5"/>
          <p:cNvSpPr>
            <a:spLocks noGrp="1" noChangeArrowheads="1"/>
          </p:cNvSpPr>
          <p:nvPr>
            <p:ph type="dt" sz="half" idx="11"/>
          </p:nvPr>
        </p:nvSpPr>
        <p:spPr>
          <a:ln/>
        </p:spPr>
        <p:txBody>
          <a:bodyPr/>
          <a:lstStyle>
            <a:lvl1pPr>
              <a:defRPr/>
            </a:lvl1pPr>
          </a:lstStyle>
          <a:p>
            <a:pPr>
              <a:defRPr/>
            </a:pPr>
            <a:fld id="{F1CC0CDA-8085-45C1-9770-52B59A593D71}" type="datetime10">
              <a:rPr lang="en-GB"/>
              <a:pPr>
                <a:defRPr/>
              </a:pPr>
              <a:t>15:09</a:t>
            </a:fld>
            <a:endParaRPr lang="en-GB"/>
          </a:p>
        </p:txBody>
      </p:sp>
    </p:spTree>
  </p:cSld>
  <p:clrMapOvr>
    <a:masterClrMapping/>
  </p:clrMapOvr>
  <p:transition spd="med" advClick="0" advTm="1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7A46DF5-B19E-45B4-AB7E-FF7256B47625}" type="slidenum">
              <a:rPr lang="en-GB"/>
              <a:pPr>
                <a:defRPr/>
              </a:pPr>
              <a:t>‹#›</a:t>
            </a:fld>
            <a:endParaRPr lang="en-GB"/>
          </a:p>
        </p:txBody>
      </p:sp>
      <p:sp>
        <p:nvSpPr>
          <p:cNvPr id="8" name="Rectangle 5"/>
          <p:cNvSpPr>
            <a:spLocks noGrp="1" noChangeArrowheads="1"/>
          </p:cNvSpPr>
          <p:nvPr>
            <p:ph type="dt" sz="half" idx="11"/>
          </p:nvPr>
        </p:nvSpPr>
        <p:spPr>
          <a:ln/>
        </p:spPr>
        <p:txBody>
          <a:bodyPr/>
          <a:lstStyle>
            <a:lvl1pPr>
              <a:defRPr/>
            </a:lvl1pPr>
          </a:lstStyle>
          <a:p>
            <a:pPr>
              <a:defRPr/>
            </a:pPr>
            <a:fld id="{575CC485-931B-49DB-916D-2E0AA52319C1}" type="datetime10">
              <a:rPr lang="en-GB"/>
              <a:pPr>
                <a:defRPr/>
              </a:pPr>
              <a:t>15:09</a:t>
            </a:fld>
            <a:endParaRPr lang="en-GB"/>
          </a:p>
        </p:txBody>
      </p:sp>
    </p:spTree>
  </p:cSld>
  <p:clrMapOvr>
    <a:masterClrMapping/>
  </p:clrMapOvr>
  <p:transition spd="med" advClick="0" advTm="1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C58296C-C2EE-499C-84CA-BF79D284C8E9}" type="slidenum">
              <a:rPr lang="en-GB"/>
              <a:pPr>
                <a:defRPr/>
              </a:pPr>
              <a:t>‹#›</a:t>
            </a:fld>
            <a:endParaRPr lang="en-GB"/>
          </a:p>
        </p:txBody>
      </p:sp>
      <p:sp>
        <p:nvSpPr>
          <p:cNvPr id="4" name="Rectangle 5"/>
          <p:cNvSpPr>
            <a:spLocks noGrp="1" noChangeArrowheads="1"/>
          </p:cNvSpPr>
          <p:nvPr>
            <p:ph type="dt" sz="half" idx="11"/>
          </p:nvPr>
        </p:nvSpPr>
        <p:spPr>
          <a:ln/>
        </p:spPr>
        <p:txBody>
          <a:bodyPr/>
          <a:lstStyle>
            <a:lvl1pPr>
              <a:defRPr/>
            </a:lvl1pPr>
          </a:lstStyle>
          <a:p>
            <a:pPr>
              <a:defRPr/>
            </a:pPr>
            <a:fld id="{A00D7B7F-7071-46CF-85CD-4007848C03C2}" type="datetime10">
              <a:rPr lang="en-GB"/>
              <a:pPr>
                <a:defRPr/>
              </a:pPr>
              <a:t>15:09</a:t>
            </a:fld>
            <a:endParaRPr lang="en-GB"/>
          </a:p>
        </p:txBody>
      </p:sp>
    </p:spTree>
  </p:cSld>
  <p:clrMapOvr>
    <a:masterClrMapping/>
  </p:clrMapOvr>
  <p:transition spd="med" advClick="0" advTm="1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5771C80-281A-4209-A16F-17E2C7103D94}" type="slidenum">
              <a:rPr lang="en-GB"/>
              <a:pPr>
                <a:defRPr/>
              </a:pPr>
              <a:t>‹#›</a:t>
            </a:fld>
            <a:endParaRPr lang="en-GB"/>
          </a:p>
        </p:txBody>
      </p:sp>
      <p:sp>
        <p:nvSpPr>
          <p:cNvPr id="3" name="Rectangle 5"/>
          <p:cNvSpPr>
            <a:spLocks noGrp="1" noChangeArrowheads="1"/>
          </p:cNvSpPr>
          <p:nvPr>
            <p:ph type="dt" sz="half" idx="11"/>
          </p:nvPr>
        </p:nvSpPr>
        <p:spPr>
          <a:ln/>
        </p:spPr>
        <p:txBody>
          <a:bodyPr/>
          <a:lstStyle>
            <a:lvl1pPr>
              <a:defRPr/>
            </a:lvl1pPr>
          </a:lstStyle>
          <a:p>
            <a:pPr>
              <a:defRPr/>
            </a:pPr>
            <a:fld id="{174EEF94-A644-4D3F-92B0-1D03490696D6}" type="datetime10">
              <a:rPr lang="en-GB"/>
              <a:pPr>
                <a:defRPr/>
              </a:pPr>
              <a:t>15:09</a:t>
            </a:fld>
            <a:endParaRPr lang="en-GB"/>
          </a:p>
        </p:txBody>
      </p:sp>
    </p:spTree>
  </p:cSld>
  <p:clrMapOvr>
    <a:masterClrMapping/>
  </p:clrMapOvr>
  <p:transition spd="med" advClick="0" advTm="1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A2A5A3B-6B75-4E59-B60C-104C9FF6102E}" type="slidenum">
              <a:rPr lang="en-GB"/>
              <a:pPr>
                <a:defRPr/>
              </a:pPr>
              <a:t>‹#›</a:t>
            </a:fld>
            <a:endParaRPr lang="en-GB"/>
          </a:p>
        </p:txBody>
      </p:sp>
      <p:sp>
        <p:nvSpPr>
          <p:cNvPr id="6" name="Rectangle 5"/>
          <p:cNvSpPr>
            <a:spLocks noGrp="1" noChangeArrowheads="1"/>
          </p:cNvSpPr>
          <p:nvPr>
            <p:ph type="dt" sz="half" idx="11"/>
          </p:nvPr>
        </p:nvSpPr>
        <p:spPr>
          <a:ln/>
        </p:spPr>
        <p:txBody>
          <a:bodyPr/>
          <a:lstStyle>
            <a:lvl1pPr>
              <a:defRPr/>
            </a:lvl1pPr>
          </a:lstStyle>
          <a:p>
            <a:pPr>
              <a:defRPr/>
            </a:pPr>
            <a:fld id="{2CE7806F-5ADB-48ED-BB19-04F4E2D86A05}" type="datetime10">
              <a:rPr lang="en-GB"/>
              <a:pPr>
                <a:defRPr/>
              </a:pPr>
              <a:t>15:09</a:t>
            </a:fld>
            <a:endParaRPr lang="en-GB"/>
          </a:p>
        </p:txBody>
      </p:sp>
    </p:spTree>
  </p:cSld>
  <p:clrMapOvr>
    <a:masterClrMapping/>
  </p:clrMapOvr>
  <p:transition spd="med" advClick="0" advTm="1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F38A866-9C1E-4710-91E1-D37C457AC05A}" type="slidenum">
              <a:rPr lang="en-GB"/>
              <a:pPr>
                <a:defRPr/>
              </a:pPr>
              <a:t>‹#›</a:t>
            </a:fld>
            <a:endParaRPr lang="en-GB"/>
          </a:p>
        </p:txBody>
      </p:sp>
      <p:sp>
        <p:nvSpPr>
          <p:cNvPr id="6" name="Rectangle 5"/>
          <p:cNvSpPr>
            <a:spLocks noGrp="1" noChangeArrowheads="1"/>
          </p:cNvSpPr>
          <p:nvPr>
            <p:ph type="dt" sz="half" idx="11"/>
          </p:nvPr>
        </p:nvSpPr>
        <p:spPr>
          <a:ln/>
        </p:spPr>
        <p:txBody>
          <a:bodyPr/>
          <a:lstStyle>
            <a:lvl1pPr>
              <a:defRPr/>
            </a:lvl1pPr>
          </a:lstStyle>
          <a:p>
            <a:pPr>
              <a:defRPr/>
            </a:pPr>
            <a:fld id="{4445843A-874C-4337-B723-68EB8B15CCAF}" type="datetime10">
              <a:rPr lang="en-GB"/>
              <a:pPr>
                <a:defRPr/>
              </a:pPr>
              <a:t>15:09</a:t>
            </a:fld>
            <a:endParaRPr lang="en-GB"/>
          </a:p>
        </p:txBody>
      </p:sp>
    </p:spTree>
  </p:cSld>
  <p:clrMapOvr>
    <a:masterClrMapping/>
  </p:clrMapOvr>
  <p:transition spd="med" advClick="0" advTm="1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580AD625-1D43-42CB-92B2-66E149AAA7CB}"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pPr>
              <a:defRPr/>
            </a:pPr>
            <a:fld id="{B169428E-9875-4E70-BC73-C8257D3A2A70}" type="datetime10">
              <a:rPr lang="en-GB"/>
              <a:pPr>
                <a:defRPr/>
              </a:pPr>
              <a:t>15:09</a:t>
            </a:fld>
            <a:endParaRPr lang="en-GB"/>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advClick="0" advTm="1200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a:defRPr/>
            </a:pPr>
            <a:fld id="{1BC606A1-A018-4702-A764-B132ECD50773}" type="datetime10">
              <a:rPr lang="en-GB"/>
              <a:pPr>
                <a:defRPr/>
              </a:pPr>
              <a:t>15:09</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AF2F3E05-47F8-405F-87DC-F4DAD3119C0D}"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hyperlink" Target="http://www.gcsescience.com/pen14-cavity-walls.htm"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www.gcsescience.com/pen17-draft-stop.ht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4"/>
          <p:cNvSpPr>
            <a:spLocks noGrp="1"/>
          </p:cNvSpPr>
          <p:nvPr>
            <p:ph type="dt" sz="quarter" idx="11"/>
          </p:nvPr>
        </p:nvSpPr>
        <p:spPr>
          <a:noFill/>
        </p:spPr>
        <p:txBody>
          <a:bodyPr/>
          <a:lstStyle/>
          <a:p>
            <a:fld id="{00702F15-3143-4B55-BEE5-11D0A1E65750}" type="datetime10">
              <a:rPr lang="en-GB" smtClean="0"/>
              <a:pPr/>
              <a:t>15:09</a:t>
            </a:fld>
            <a:endParaRPr lang="en-GB" smtClean="0"/>
          </a:p>
        </p:txBody>
      </p:sp>
      <p:sp>
        <p:nvSpPr>
          <p:cNvPr id="28674" name="Rectangle 2"/>
          <p:cNvSpPr>
            <a:spLocks noGrp="1" noChangeArrowheads="1"/>
          </p:cNvSpPr>
          <p:nvPr>
            <p:ph type="subTitle" idx="1"/>
          </p:nvPr>
        </p:nvSpPr>
        <p:spPr>
          <a:xfrm>
            <a:off x="755650" y="5289550"/>
            <a:ext cx="6400800" cy="1568450"/>
          </a:xfrm>
        </p:spPr>
        <p:txBody>
          <a:bodyPr/>
          <a:lstStyle/>
          <a:p>
            <a:pPr marL="609600" indent="-609600" algn="l" eaLnBrk="1" hangingPunct="1">
              <a:lnSpc>
                <a:spcPct val="90000"/>
              </a:lnSpc>
            </a:pPr>
            <a:r>
              <a:rPr lang="en-GB" sz="2000" b="1" smtClean="0"/>
              <a:t>Technicians list:</a:t>
            </a:r>
          </a:p>
          <a:p>
            <a:pPr marL="609600" indent="-609600" algn="l" eaLnBrk="1" hangingPunct="1">
              <a:lnSpc>
                <a:spcPct val="90000"/>
              </a:lnSpc>
            </a:pPr>
            <a:r>
              <a:rPr lang="en-GB" sz="2000" b="1" smtClean="0"/>
              <a:t>1)</a:t>
            </a:r>
          </a:p>
          <a:p>
            <a:pPr marL="609600" indent="-609600" algn="l" eaLnBrk="1" hangingPunct="1">
              <a:lnSpc>
                <a:spcPct val="90000"/>
              </a:lnSpc>
            </a:pPr>
            <a:r>
              <a:rPr lang="en-GB" sz="2000" b="1" smtClean="0"/>
              <a:t>2)</a:t>
            </a:r>
          </a:p>
          <a:p>
            <a:pPr marL="609600" indent="-609600" algn="l" eaLnBrk="1" hangingPunct="1">
              <a:lnSpc>
                <a:spcPct val="90000"/>
              </a:lnSpc>
            </a:pPr>
            <a:r>
              <a:rPr lang="en-GB" sz="2000" b="1" smtClean="0"/>
              <a:t>3)</a:t>
            </a:r>
          </a:p>
        </p:txBody>
      </p:sp>
      <p:sp>
        <p:nvSpPr>
          <p:cNvPr id="28675" name="Rectangle 3"/>
          <p:cNvSpPr>
            <a:spLocks noGrp="1" noChangeArrowheads="1"/>
          </p:cNvSpPr>
          <p:nvPr>
            <p:ph type="ctrTitle"/>
          </p:nvPr>
        </p:nvSpPr>
        <p:spPr>
          <a:xfrm>
            <a:off x="827088" y="3141663"/>
            <a:ext cx="7772400" cy="1470025"/>
          </a:xfrm>
        </p:spPr>
        <p:txBody>
          <a:bodyPr/>
          <a:lstStyle/>
          <a:p>
            <a:pPr algn="l" eaLnBrk="1" hangingPunct="1"/>
            <a:r>
              <a:rPr lang="en-GB" sz="2000" b="1" smtClean="0"/>
              <a:t/>
            </a:r>
            <a:br>
              <a:rPr lang="en-GB" sz="2000" b="1" smtClean="0"/>
            </a:br>
            <a:r>
              <a:rPr lang="en-GB" sz="2000" b="1" smtClean="0"/>
              <a:t>Lesson title:……………………….</a:t>
            </a:r>
            <a:br>
              <a:rPr lang="en-GB" sz="2000" b="1" smtClean="0"/>
            </a:br>
            <a:r>
              <a:rPr lang="en-GB" sz="2000" b="1" smtClean="0"/>
              <a:t/>
            </a:r>
            <a:br>
              <a:rPr lang="en-GB" sz="2000" b="1" smtClean="0"/>
            </a:br>
            <a:r>
              <a:rPr lang="fr-FR" sz="2000" b="1" smtClean="0"/>
              <a:t>Learning objectives:</a:t>
            </a:r>
            <a:br>
              <a:rPr lang="fr-FR" sz="2000" b="1" smtClean="0"/>
            </a:br>
            <a:r>
              <a:rPr lang="fr-FR" sz="2000" b="1" smtClean="0"/>
              <a:t>1)</a:t>
            </a:r>
            <a:br>
              <a:rPr lang="fr-FR" sz="2000" b="1" smtClean="0"/>
            </a:br>
            <a:r>
              <a:rPr lang="fr-FR" sz="2000" b="1" smtClean="0"/>
              <a:t>2)</a:t>
            </a:r>
            <a:br>
              <a:rPr lang="fr-FR" sz="2000" b="1" smtClean="0"/>
            </a:br>
            <a:r>
              <a:rPr lang="fr-FR" sz="2000" b="1" smtClean="0"/>
              <a:t>3)</a:t>
            </a:r>
            <a:br>
              <a:rPr lang="fr-FR" sz="2000" b="1" smtClean="0"/>
            </a:br>
            <a:r>
              <a:rPr lang="en-GB" sz="2000" b="1" smtClean="0"/>
              <a:t>Resources/Equipment (e- learning):</a:t>
            </a:r>
            <a:br>
              <a:rPr lang="en-GB" sz="2000" b="1" smtClean="0"/>
            </a:br>
            <a:r>
              <a:rPr lang="en-GB" sz="2000" b="1" smtClean="0"/>
              <a:t>1)</a:t>
            </a:r>
            <a:br>
              <a:rPr lang="en-GB" sz="2000" b="1" smtClean="0"/>
            </a:br>
            <a:r>
              <a:rPr lang="en-GB" sz="2000" b="1" smtClean="0"/>
              <a:t>2)</a:t>
            </a:r>
            <a:br>
              <a:rPr lang="en-GB" sz="2000" b="1" smtClean="0"/>
            </a:br>
            <a:endParaRPr lang="en-GB" sz="2000" b="1" smtClean="0"/>
          </a:p>
        </p:txBody>
      </p:sp>
      <p:pic>
        <p:nvPicPr>
          <p:cNvPr id="28676" name="Picture 4"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28677" name="Text Box 5"/>
          <p:cNvSpPr txBox="1">
            <a:spLocks noChangeArrowheads="1"/>
          </p:cNvSpPr>
          <p:nvPr/>
        </p:nvSpPr>
        <p:spPr bwMode="auto">
          <a:xfrm>
            <a:off x="1116013" y="333375"/>
            <a:ext cx="6335712" cy="1646238"/>
          </a:xfrm>
          <a:prstGeom prst="rect">
            <a:avLst/>
          </a:prstGeom>
          <a:noFill/>
          <a:ln w="9525">
            <a:noFill/>
            <a:miter lim="800000"/>
            <a:headEnd/>
            <a:tailEnd/>
          </a:ln>
        </p:spPr>
        <p:txBody>
          <a:bodyPr>
            <a:spAutoFit/>
          </a:bodyPr>
          <a:lstStyle/>
          <a:p>
            <a:pPr algn="ctr">
              <a:spcBef>
                <a:spcPct val="50000"/>
              </a:spcBef>
            </a:pPr>
            <a:r>
              <a:rPr lang="en-GB" b="1"/>
              <a:t>Science Department </a:t>
            </a:r>
          </a:p>
          <a:p>
            <a:pPr algn="ctr">
              <a:spcBef>
                <a:spcPct val="50000"/>
              </a:spcBef>
            </a:pPr>
            <a:r>
              <a:rPr lang="en-GB" b="1"/>
              <a:t>Lesson plan</a:t>
            </a:r>
            <a:r>
              <a:rPr lang="en-GB"/>
              <a:t> </a:t>
            </a:r>
          </a:p>
          <a:p>
            <a:pPr algn="ctr">
              <a:spcBef>
                <a:spcPct val="50000"/>
              </a:spcBef>
            </a:pPr>
            <a:r>
              <a:rPr lang="en-GB" sz="2800" b="1"/>
              <a:t>Teacher information</a:t>
            </a:r>
          </a:p>
        </p:txBody>
      </p:sp>
      <p:sp>
        <p:nvSpPr>
          <p:cNvPr id="28678" name="Text Box 6"/>
          <p:cNvSpPr txBox="1">
            <a:spLocks noChangeArrowheads="1"/>
          </p:cNvSpPr>
          <p:nvPr/>
        </p:nvSpPr>
        <p:spPr bwMode="auto">
          <a:xfrm>
            <a:off x="6264275" y="2781300"/>
            <a:ext cx="2879725" cy="3382963"/>
          </a:xfrm>
          <a:prstGeom prst="rect">
            <a:avLst/>
          </a:prstGeom>
          <a:noFill/>
          <a:ln w="9525" algn="ctr">
            <a:noFill/>
            <a:miter lim="800000"/>
            <a:headEnd/>
            <a:tailEnd/>
          </a:ln>
        </p:spPr>
        <p:txBody>
          <a:bodyPr>
            <a:spAutoFit/>
          </a:bodyPr>
          <a:lstStyle/>
          <a:p>
            <a:r>
              <a:rPr lang="en-GB" sz="2000" b="1">
                <a:solidFill>
                  <a:srgbClr val="FFCC00"/>
                </a:solidFill>
              </a:rPr>
              <a:t>Provision:</a:t>
            </a:r>
          </a:p>
          <a:p>
            <a:r>
              <a:rPr lang="en-GB" sz="2000" b="1">
                <a:solidFill>
                  <a:srgbClr val="FFCC00"/>
                </a:solidFill>
              </a:rPr>
              <a:t>1) EAL:</a:t>
            </a:r>
          </a:p>
          <a:p>
            <a:r>
              <a:rPr lang="en-GB" sz="2000" b="1">
                <a:solidFill>
                  <a:srgbClr val="FFCC00"/>
                </a:solidFill>
              </a:rPr>
              <a:t>2) SEN:</a:t>
            </a:r>
          </a:p>
          <a:p>
            <a:pPr>
              <a:spcBef>
                <a:spcPct val="50000"/>
              </a:spcBef>
            </a:pPr>
            <a:r>
              <a:rPr lang="en-GB" sz="2000" b="1">
                <a:solidFill>
                  <a:srgbClr val="FFCC00"/>
                </a:solidFill>
              </a:rPr>
              <a:t>Role of TA:</a:t>
            </a:r>
          </a:p>
          <a:p>
            <a:pPr>
              <a:spcBef>
                <a:spcPct val="50000"/>
              </a:spcBef>
            </a:pPr>
            <a:r>
              <a:rPr lang="en-GB" sz="2000" b="1">
                <a:solidFill>
                  <a:srgbClr val="FFCC00"/>
                </a:solidFill>
              </a:rPr>
              <a:t>1)</a:t>
            </a:r>
          </a:p>
          <a:p>
            <a:pPr>
              <a:spcBef>
                <a:spcPct val="50000"/>
              </a:spcBef>
            </a:pPr>
            <a:r>
              <a:rPr lang="en-GB" sz="2000" b="1">
                <a:solidFill>
                  <a:srgbClr val="FFCC00"/>
                </a:solidFill>
              </a:rPr>
              <a:t>2)</a:t>
            </a:r>
          </a:p>
          <a:p>
            <a:pPr>
              <a:spcBef>
                <a:spcPct val="50000"/>
              </a:spcBef>
            </a:pPr>
            <a:r>
              <a:rPr lang="en-GB" sz="2000" b="1">
                <a:solidFill>
                  <a:srgbClr val="FFCC00"/>
                </a:solidFill>
              </a:rPr>
              <a:t>3)</a:t>
            </a:r>
          </a:p>
          <a:p>
            <a:pPr>
              <a:spcBef>
                <a:spcPct val="50000"/>
              </a:spcBef>
            </a:pPr>
            <a:endParaRPr lang="en-GB">
              <a:solidFill>
                <a:srgbClr val="FFCC00"/>
              </a:solidFill>
            </a:endParaRPr>
          </a:p>
        </p:txBody>
      </p:sp>
    </p:spTree>
  </p:cSld>
  <p:clrMapOvr>
    <a:masterClrMapping/>
  </p:clrMapOvr>
  <p:transition spd="med" advClick="0" advTm="1200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4"/>
          <p:cNvSpPr>
            <a:spLocks noGrp="1"/>
          </p:cNvSpPr>
          <p:nvPr>
            <p:ph type="dt" sz="quarter" idx="11"/>
          </p:nvPr>
        </p:nvSpPr>
        <p:spPr>
          <a:noFill/>
        </p:spPr>
        <p:txBody>
          <a:bodyPr/>
          <a:lstStyle/>
          <a:p>
            <a:fld id="{770FABCA-9DFC-4D56-9E8A-B2FEB008B9C6}" type="datetime10">
              <a:rPr lang="en-GB" smtClean="0"/>
              <a:pPr/>
              <a:t>15:09</a:t>
            </a:fld>
            <a:endParaRPr lang="en-GB" smtClean="0"/>
          </a:p>
        </p:txBody>
      </p:sp>
      <p:sp>
        <p:nvSpPr>
          <p:cNvPr id="47106"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47107" name="Rectangle 3"/>
          <p:cNvSpPr>
            <a:spLocks noGrp="1" noChangeArrowheads="1"/>
          </p:cNvSpPr>
          <p:nvPr>
            <p:ph type="body" idx="1"/>
          </p:nvPr>
        </p:nvSpPr>
        <p:spPr>
          <a:ln>
            <a:solidFill>
              <a:srgbClr val="E69D0A"/>
            </a:solidFill>
          </a:ln>
        </p:spPr>
        <p:txBody>
          <a:bodyPr/>
          <a:lstStyle/>
          <a:p>
            <a:pPr eaLnBrk="1" hangingPunct="1"/>
            <a:r>
              <a:rPr lang="en-GB" b="1" smtClean="0"/>
              <a:t>Visual: pupils do the presentation for the whole class</a:t>
            </a:r>
          </a:p>
          <a:p>
            <a:pPr eaLnBrk="1" hangingPunct="1"/>
            <a:r>
              <a:rPr lang="en-GB" b="1" smtClean="0"/>
              <a:t>Audio: pupils may use role play and also present</a:t>
            </a:r>
          </a:p>
          <a:p>
            <a:pPr eaLnBrk="1" hangingPunct="1"/>
            <a:r>
              <a:rPr lang="en-GB" b="1" smtClean="0"/>
              <a:t>Kinaesthetic: role play can be done in this activity.</a:t>
            </a:r>
          </a:p>
          <a:p>
            <a:pPr eaLnBrk="1" hangingPunct="1"/>
            <a:endParaRPr lang="en-GB" smtClean="0">
              <a:solidFill>
                <a:srgbClr val="FFCC00"/>
              </a:solidFill>
            </a:endParaRPr>
          </a:p>
        </p:txBody>
      </p:sp>
      <p:pic>
        <p:nvPicPr>
          <p:cNvPr id="47108" name="Picture 4"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en-US" smtClean="0"/>
          </a:p>
        </p:txBody>
      </p:sp>
      <p:sp>
        <p:nvSpPr>
          <p:cNvPr id="49154" name="Content Placeholder 2"/>
          <p:cNvSpPr>
            <a:spLocks noGrp="1"/>
          </p:cNvSpPr>
          <p:nvPr>
            <p:ph idx="1"/>
          </p:nvPr>
        </p:nvSpPr>
        <p:spPr>
          <a:xfrm>
            <a:off x="214313" y="1600200"/>
            <a:ext cx="8715375" cy="5043488"/>
          </a:xfrm>
        </p:spPr>
        <p:txBody>
          <a:bodyPr/>
          <a:lstStyle/>
          <a:p>
            <a:pPr eaLnBrk="1" hangingPunct="1"/>
            <a:r>
              <a:rPr lang="en-GB" smtClean="0"/>
              <a:t>Class demonstration that a shiny surface reflects heat radiation. </a:t>
            </a:r>
          </a:p>
          <a:p>
            <a:pPr eaLnBrk="1" hangingPunct="1"/>
            <a:r>
              <a:rPr lang="en-GB" smtClean="0"/>
              <a:t>Use an infrared</a:t>
            </a:r>
            <a:r>
              <a:rPr lang="en-US" smtClean="0"/>
              <a:t> </a:t>
            </a:r>
            <a:r>
              <a:rPr lang="en-GB" smtClean="0"/>
              <a:t>heater and thermometer to compare the radiation reflected from a painted wall  and one with aluminium foil on it. </a:t>
            </a:r>
          </a:p>
          <a:p>
            <a:pPr eaLnBrk="1" hangingPunct="1"/>
            <a:r>
              <a:rPr lang="en-GB" smtClean="0"/>
              <a:t>Link to the placing of aluminium foil behind radiators how it effects the heating bill at home.</a:t>
            </a:r>
            <a:endParaRPr lang="en-US" smtClean="0"/>
          </a:p>
          <a:p>
            <a:pPr eaLnBrk="1" hangingPunct="1"/>
            <a:endParaRPr lang="en-US" smtClean="0"/>
          </a:p>
        </p:txBody>
      </p:sp>
      <p:sp>
        <p:nvSpPr>
          <p:cNvPr id="49155" name="Date Placeholder 3"/>
          <p:cNvSpPr>
            <a:spLocks noGrp="1"/>
          </p:cNvSpPr>
          <p:nvPr>
            <p:ph type="dt" sz="quarter" idx="11"/>
          </p:nvPr>
        </p:nvSpPr>
        <p:spPr>
          <a:noFill/>
        </p:spPr>
        <p:txBody>
          <a:bodyPr/>
          <a:lstStyle/>
          <a:p>
            <a:fld id="{5BCB66E3-1F8D-467F-A017-C5509CB17712}" type="datetime10">
              <a:rPr lang="en-GB" smtClean="0"/>
              <a:pPr/>
              <a:t>15:09</a:t>
            </a:fld>
            <a:endParaRPr lang="en-GB" smtClean="0"/>
          </a:p>
        </p:txBody>
      </p:sp>
    </p:spTree>
  </p:cSld>
  <p:clrMapOvr>
    <a:masterClrMapping/>
  </p:clrMapOvr>
  <p:transition spd="med" advClick="0" advTm="12000">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4"/>
          <p:cNvSpPr>
            <a:spLocks noGrp="1"/>
          </p:cNvSpPr>
          <p:nvPr>
            <p:ph type="dt" sz="quarter" idx="11"/>
          </p:nvPr>
        </p:nvSpPr>
        <p:spPr>
          <a:noFill/>
        </p:spPr>
        <p:txBody>
          <a:bodyPr/>
          <a:lstStyle/>
          <a:p>
            <a:fld id="{8AE62B13-0D73-41EE-82F1-1559DF0796A3}" type="datetime10">
              <a:rPr lang="en-GB" smtClean="0"/>
              <a:pPr/>
              <a:t>15:09</a:t>
            </a:fld>
            <a:endParaRPr lang="en-GB" smtClean="0"/>
          </a:p>
        </p:txBody>
      </p:sp>
      <p:sp>
        <p:nvSpPr>
          <p:cNvPr id="50178"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400" b="1" smtClean="0">
                <a:solidFill>
                  <a:schemeClr val="tx1"/>
                </a:solidFill>
              </a:rPr>
              <a:t>Learning Activities for Outcome 2</a:t>
            </a:r>
          </a:p>
        </p:txBody>
      </p:sp>
      <p:pic>
        <p:nvPicPr>
          <p:cNvPr id="50179" name="Picture 5"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7667625" y="260350"/>
            <a:ext cx="1009650" cy="1152525"/>
          </a:xfrm>
          <a:prstGeom prst="rect">
            <a:avLst/>
          </a:prstGeom>
          <a:noFill/>
          <a:ln w="9525">
            <a:noFill/>
            <a:miter lim="800000"/>
            <a:headEnd/>
            <a:tailEnd/>
          </a:ln>
        </p:spPr>
      </p:pic>
      <p:sp>
        <p:nvSpPr>
          <p:cNvPr id="50180" name="Rectangle 9"/>
          <p:cNvSpPr>
            <a:spLocks noGrp="1" noChangeArrowheads="1"/>
          </p:cNvSpPr>
          <p:nvPr>
            <p:ph type="body" idx="1"/>
          </p:nvPr>
        </p:nvSpPr>
        <p:spPr>
          <a:xfrm>
            <a:off x="0" y="1412875"/>
            <a:ext cx="9144000" cy="5445125"/>
          </a:xfrm>
          <a:ln>
            <a:solidFill>
              <a:srgbClr val="00FF00"/>
            </a:solidFill>
          </a:ln>
        </p:spPr>
        <p:txBody>
          <a:bodyPr/>
          <a:lstStyle/>
          <a:p>
            <a:pPr eaLnBrk="1" hangingPunct="1"/>
            <a:r>
              <a:rPr lang="en-GB" sz="2400" smtClean="0">
                <a:solidFill>
                  <a:srgbClr val="FF0000"/>
                </a:solidFill>
              </a:rPr>
              <a:t>Group discussion of double-glazing, cavity wall insulation and loft insulation.</a:t>
            </a:r>
            <a:endParaRPr lang="en-US" sz="2400" smtClean="0">
              <a:solidFill>
                <a:srgbClr val="FF0000"/>
              </a:solidFill>
            </a:endParaRPr>
          </a:p>
          <a:p>
            <a:pPr eaLnBrk="1" hangingPunct="1"/>
            <a:r>
              <a:rPr lang="en-GB" sz="2400" smtClean="0">
                <a:solidFill>
                  <a:srgbClr val="FF0000"/>
                </a:solidFill>
              </a:rPr>
              <a:t> Divide the class into groups and ask students to discuss topics for five minutes.</a:t>
            </a:r>
          </a:p>
          <a:p>
            <a:pPr eaLnBrk="1" hangingPunct="1"/>
            <a:r>
              <a:rPr lang="en-GB" sz="2400" smtClean="0">
                <a:solidFill>
                  <a:srgbClr val="FF0000"/>
                </a:solidFill>
              </a:rPr>
              <a:t>   The groups should be directed to consider the effectiveness of each method by  thinking about the amount of energy each method is likely to save and the</a:t>
            </a:r>
            <a:endParaRPr lang="en-US" sz="2400" smtClean="0">
              <a:solidFill>
                <a:srgbClr val="FF0000"/>
              </a:solidFill>
            </a:endParaRPr>
          </a:p>
          <a:p>
            <a:pPr eaLnBrk="1" hangingPunct="1">
              <a:buFontTx/>
              <a:buNone/>
            </a:pPr>
            <a:r>
              <a:rPr lang="en-GB" sz="2400" smtClean="0">
                <a:solidFill>
                  <a:srgbClr val="FF0000"/>
                </a:solidFill>
              </a:rPr>
              <a:t> installation cost. </a:t>
            </a:r>
          </a:p>
          <a:p>
            <a:pPr eaLnBrk="1" hangingPunct="1">
              <a:buFontTx/>
              <a:buNone/>
            </a:pPr>
            <a:r>
              <a:rPr lang="en-GB" sz="2400" smtClean="0">
                <a:solidFill>
                  <a:srgbClr val="FF0000"/>
                </a:solidFill>
              </a:rPr>
              <a:t>The groups are then asked to report back on their findings for    one method.</a:t>
            </a:r>
          </a:p>
          <a:p>
            <a:pPr eaLnBrk="1" hangingPunct="1">
              <a:buFontTx/>
              <a:buNone/>
            </a:pPr>
            <a:endParaRPr lang="en-GB" sz="2400" smtClean="0">
              <a:solidFill>
                <a:srgbClr val="FF0000"/>
              </a:solidFill>
            </a:endParaRPr>
          </a:p>
          <a:p>
            <a:pPr eaLnBrk="1" hangingPunct="1">
              <a:buFontTx/>
              <a:buNone/>
            </a:pPr>
            <a:r>
              <a:rPr lang="en-GB" sz="2400" smtClean="0">
                <a:solidFill>
                  <a:srgbClr val="FF0000"/>
                </a:solidFill>
              </a:rPr>
              <a:t> Write the key points on the board.</a:t>
            </a:r>
          </a:p>
          <a:p>
            <a:pPr eaLnBrk="1" hangingPunct="1">
              <a:buFontTx/>
              <a:buNone/>
            </a:pPr>
            <a:r>
              <a:rPr lang="en-GB" sz="2400" smtClean="0">
                <a:solidFill>
                  <a:srgbClr val="FF0000"/>
                </a:solidFill>
              </a:rPr>
              <a:t> You could provide them with laptops to do research using the internet.</a:t>
            </a:r>
          </a:p>
          <a:p>
            <a:pPr eaLnBrk="1" hangingPunct="1">
              <a:buFontTx/>
              <a:buNone/>
            </a:pPr>
            <a:r>
              <a:rPr lang="en-GB" sz="2400" smtClean="0">
                <a:solidFill>
                  <a:srgbClr val="FF0000"/>
                </a:solidFill>
              </a:rPr>
              <a:t> Emphasis should be on the fact that ‘air as trapped is a good insulator</a:t>
            </a:r>
            <a:r>
              <a:rPr lang="en-GB" sz="1800" smtClean="0"/>
              <a:t>’</a:t>
            </a:r>
            <a:endParaRPr lang="en-US" sz="1800" smtClean="0"/>
          </a:p>
          <a:p>
            <a:pPr eaLnBrk="1" hangingPunct="1"/>
            <a:endParaRPr lang="en-US" sz="1800" smtClean="0">
              <a:solidFill>
                <a:srgbClr val="66FFFF"/>
              </a:solidFill>
            </a:endParaRPr>
          </a:p>
        </p:txBody>
      </p:sp>
    </p:spTree>
  </p:cSld>
  <p:clrMapOvr>
    <a:masterClrMapping/>
  </p:clrMapOvr>
  <p:transition spd="med" advClick="0" advTm="12000">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3"/>
          <p:cNvSpPr>
            <a:spLocks noGrp="1"/>
          </p:cNvSpPr>
          <p:nvPr>
            <p:ph type="dt" sz="quarter" idx="10"/>
          </p:nvPr>
        </p:nvSpPr>
        <p:spPr>
          <a:noFill/>
        </p:spPr>
        <p:txBody>
          <a:bodyPr/>
          <a:lstStyle/>
          <a:p>
            <a:fld id="{35A6E9D4-D3E3-46DE-BF58-59F16ED66BBE}" type="datetime10">
              <a:rPr lang="en-GB" smtClean="0"/>
              <a:pPr/>
              <a:t>15:09</a:t>
            </a:fld>
            <a:endParaRPr lang="en-GB" smtClean="0"/>
          </a:p>
        </p:txBody>
      </p:sp>
      <p:grpSp>
        <p:nvGrpSpPr>
          <p:cNvPr id="52226" name="Group 2"/>
          <p:cNvGrpSpPr>
            <a:grpSpLocks/>
          </p:cNvGrpSpPr>
          <p:nvPr/>
        </p:nvGrpSpPr>
        <p:grpSpPr bwMode="auto">
          <a:xfrm>
            <a:off x="3348038" y="188913"/>
            <a:ext cx="2016125" cy="6669087"/>
            <a:chOff x="2109" y="119"/>
            <a:chExt cx="1270" cy="4201"/>
          </a:xfrm>
        </p:grpSpPr>
        <p:sp>
          <p:nvSpPr>
            <p:cNvPr id="52236"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US"/>
            </a:p>
          </p:txBody>
        </p:sp>
        <p:sp>
          <p:nvSpPr>
            <p:cNvPr id="52237"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r>
                <a:rPr lang="en-GB" sz="1800" b="1">
                  <a:solidFill>
                    <a:schemeClr val="bg1"/>
                  </a:solidFill>
                </a:rPr>
                <a:t>Create</a:t>
              </a:r>
            </a:p>
          </p:txBody>
        </p:sp>
        <p:sp>
          <p:nvSpPr>
            <p:cNvPr id="52238"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r>
                <a:rPr lang="en-GB" sz="1800" b="1">
                  <a:solidFill>
                    <a:schemeClr val="bg1"/>
                  </a:solidFill>
                </a:rPr>
                <a:t>Evaluate</a:t>
              </a:r>
            </a:p>
          </p:txBody>
        </p:sp>
        <p:sp>
          <p:nvSpPr>
            <p:cNvPr id="52239"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r>
                <a:rPr lang="en-GB" sz="1800" b="1">
                  <a:solidFill>
                    <a:schemeClr val="bg1"/>
                  </a:solidFill>
                </a:rPr>
                <a:t>Analyse</a:t>
              </a:r>
            </a:p>
          </p:txBody>
        </p:sp>
        <p:sp>
          <p:nvSpPr>
            <p:cNvPr id="52240"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r>
                <a:rPr lang="en-GB" sz="1800" b="1">
                  <a:solidFill>
                    <a:schemeClr val="bg1"/>
                  </a:solidFill>
                </a:rPr>
                <a:t>Apply</a:t>
              </a:r>
            </a:p>
          </p:txBody>
        </p:sp>
        <p:sp>
          <p:nvSpPr>
            <p:cNvPr id="52241"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r>
                <a:rPr lang="en-GB" sz="1800" b="1">
                  <a:solidFill>
                    <a:schemeClr val="bg1"/>
                  </a:solidFill>
                </a:rPr>
                <a:t>Understand</a:t>
              </a:r>
            </a:p>
          </p:txBody>
        </p:sp>
        <p:sp>
          <p:nvSpPr>
            <p:cNvPr id="52242"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r>
                <a:rPr lang="en-GB" sz="1800" b="1">
                  <a:solidFill>
                    <a:schemeClr val="bg1"/>
                  </a:solidFill>
                </a:rPr>
                <a:t>Remember</a:t>
              </a:r>
            </a:p>
          </p:txBody>
        </p:sp>
        <p:sp>
          <p:nvSpPr>
            <p:cNvPr id="52243"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US"/>
            </a:p>
          </p:txBody>
        </p:sp>
        <p:sp>
          <p:nvSpPr>
            <p:cNvPr id="52244"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US"/>
            </a:p>
          </p:txBody>
        </p:sp>
        <p:sp>
          <p:nvSpPr>
            <p:cNvPr id="52245"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US"/>
            </a:p>
          </p:txBody>
        </p:sp>
        <p:pic>
          <p:nvPicPr>
            <p:cNvPr id="52246" name="Picture 13" descr="MC910216361[1]"/>
            <p:cNvPicPr>
              <a:picLocks noChangeAspect="1" noChangeArrowheads="1"/>
            </p:cNvPicPr>
            <p:nvPr/>
          </p:nvPicPr>
          <p:blipFill>
            <a:blip r:embed="rId3"/>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52227" name="Text Box 14"/>
          <p:cNvSpPr txBox="1">
            <a:spLocks noChangeArrowheads="1"/>
          </p:cNvSpPr>
          <p:nvPr/>
        </p:nvSpPr>
        <p:spPr bwMode="auto">
          <a:xfrm>
            <a:off x="179388" y="3573463"/>
            <a:ext cx="3024187" cy="1547812"/>
          </a:xfrm>
          <a:prstGeom prst="rect">
            <a:avLst/>
          </a:prstGeom>
          <a:solidFill>
            <a:srgbClr val="FFCC00"/>
          </a:solidFill>
          <a:ln w="9525">
            <a:noFill/>
            <a:miter lim="800000"/>
            <a:headEnd/>
            <a:tailEnd/>
          </a:ln>
        </p:spPr>
        <p:txBody>
          <a:bodyPr>
            <a:spAutoFit/>
          </a:bodyPr>
          <a:lstStyle/>
          <a:p>
            <a:pPr>
              <a:spcBef>
                <a:spcPct val="50000"/>
              </a:spcBef>
            </a:pPr>
            <a:r>
              <a:rPr lang="en-GB" sz="1800" b="1" u="sng">
                <a:solidFill>
                  <a:schemeClr val="bg1"/>
                </a:solidFill>
              </a:rPr>
              <a:t>Apply (C)</a:t>
            </a:r>
          </a:p>
          <a:p>
            <a:pPr>
              <a:spcBef>
                <a:spcPct val="30000"/>
              </a:spcBef>
            </a:pPr>
            <a:r>
              <a:rPr lang="en-GB" sz="1800" b="1">
                <a:solidFill>
                  <a:schemeClr val="bg1"/>
                </a:solidFill>
              </a:rPr>
              <a:t>Use Build Execute Develop Construct Identify Plan Select Solve Organise Apply Model</a:t>
            </a:r>
          </a:p>
        </p:txBody>
      </p:sp>
      <p:sp>
        <p:nvSpPr>
          <p:cNvPr id="52228" name="Text Box 15"/>
          <p:cNvSpPr txBox="1">
            <a:spLocks noChangeArrowheads="1"/>
          </p:cNvSpPr>
          <p:nvPr/>
        </p:nvSpPr>
        <p:spPr bwMode="auto">
          <a:xfrm>
            <a:off x="5580063" y="5035550"/>
            <a:ext cx="3563937" cy="1822450"/>
          </a:xfrm>
          <a:prstGeom prst="rect">
            <a:avLst/>
          </a:prstGeom>
          <a:solidFill>
            <a:srgbClr val="FFFF00"/>
          </a:solidFill>
          <a:ln w="9525">
            <a:noFill/>
            <a:miter lim="800000"/>
            <a:headEnd/>
            <a:tailEnd/>
          </a:ln>
        </p:spPr>
        <p:txBody>
          <a:bodyPr>
            <a:spAutoFit/>
          </a:bodyPr>
          <a:lstStyle/>
          <a:p>
            <a:pPr>
              <a:spcBef>
                <a:spcPct val="50000"/>
              </a:spcBef>
            </a:pPr>
            <a:r>
              <a:rPr lang="en-GB" sz="1800" b="1" u="sng">
                <a:solidFill>
                  <a:schemeClr val="bg1"/>
                </a:solidFill>
              </a:rPr>
              <a:t>Understand (D)</a:t>
            </a:r>
          </a:p>
          <a:p>
            <a:pPr>
              <a:spcBef>
                <a:spcPct val="30000"/>
              </a:spcBef>
            </a:pPr>
            <a:r>
              <a:rPr lang="en-GB" sz="1800" b="1">
                <a:solidFill>
                  <a:schemeClr val="bg1"/>
                </a:solidFill>
              </a:rPr>
              <a:t>Explain what when where how Rephrase Demonstrate Summarise Contrast Show Predict Compare Clarify Illustrate Categorise</a:t>
            </a:r>
          </a:p>
        </p:txBody>
      </p:sp>
      <p:sp>
        <p:nvSpPr>
          <p:cNvPr id="52229" name="Text Box 16"/>
          <p:cNvSpPr txBox="1">
            <a:spLocks noChangeArrowheads="1"/>
          </p:cNvSpPr>
          <p:nvPr/>
        </p:nvSpPr>
        <p:spPr bwMode="auto">
          <a:xfrm>
            <a:off x="179388" y="5310188"/>
            <a:ext cx="3024187" cy="1547812"/>
          </a:xfrm>
          <a:prstGeom prst="rect">
            <a:avLst/>
          </a:prstGeom>
          <a:solidFill>
            <a:srgbClr val="FFFF66"/>
          </a:solidFill>
          <a:ln w="9525">
            <a:noFill/>
            <a:miter lim="800000"/>
            <a:headEnd/>
            <a:tailEnd/>
          </a:ln>
        </p:spPr>
        <p:txBody>
          <a:bodyPr>
            <a:spAutoFit/>
          </a:bodyPr>
          <a:lstStyle/>
          <a:p>
            <a:pPr>
              <a:spcBef>
                <a:spcPct val="50000"/>
              </a:spcBef>
            </a:pPr>
            <a:r>
              <a:rPr lang="en-GB" sz="1800" b="1" u="sng">
                <a:solidFill>
                  <a:schemeClr val="bg1"/>
                </a:solidFill>
              </a:rPr>
              <a:t>Remember (E)</a:t>
            </a:r>
          </a:p>
          <a:p>
            <a:pPr>
              <a:spcBef>
                <a:spcPct val="30000"/>
              </a:spcBef>
            </a:pPr>
            <a:r>
              <a:rPr lang="en-GB" sz="1800" b="1">
                <a:solidFill>
                  <a:schemeClr val="bg1"/>
                </a:solidFill>
              </a:rPr>
              <a:t>Who What When Where Why Which How Match Define List Choose Name Spell Tell Describe</a:t>
            </a:r>
          </a:p>
        </p:txBody>
      </p:sp>
      <p:sp>
        <p:nvSpPr>
          <p:cNvPr id="52230" name="Text Box 17"/>
          <p:cNvSpPr txBox="1">
            <a:spLocks noChangeArrowheads="1"/>
          </p:cNvSpPr>
          <p:nvPr/>
        </p:nvSpPr>
        <p:spPr bwMode="auto">
          <a:xfrm>
            <a:off x="5580063" y="3213100"/>
            <a:ext cx="3563937" cy="1603375"/>
          </a:xfrm>
          <a:prstGeom prst="rect">
            <a:avLst/>
          </a:prstGeom>
          <a:solidFill>
            <a:srgbClr val="FF9900"/>
          </a:solidFill>
          <a:ln w="9525">
            <a:noFill/>
            <a:miter lim="800000"/>
            <a:headEnd/>
            <a:tailEnd/>
          </a:ln>
        </p:spPr>
        <p:txBody>
          <a:bodyPr>
            <a:spAutoFit/>
          </a:bodyPr>
          <a:lstStyle/>
          <a:p>
            <a:pPr>
              <a:spcBef>
                <a:spcPct val="50000"/>
              </a:spcBef>
            </a:pPr>
            <a:r>
              <a:rPr lang="en-GB" sz="1800" b="1" u="sng">
                <a:solidFill>
                  <a:schemeClr val="bg1"/>
                </a:solidFill>
              </a:rPr>
              <a:t>Analyse (B)</a:t>
            </a:r>
          </a:p>
          <a:p>
            <a:pPr>
              <a:spcBef>
                <a:spcPct val="50000"/>
              </a:spcBef>
            </a:pPr>
            <a:r>
              <a:rPr lang="en-GB" sz="1800" b="1">
                <a:solidFill>
                  <a:schemeClr val="bg1"/>
                </a:solidFill>
              </a:rPr>
              <a:t>Take apart Compare  Classify Examine List Distinguish Simplify Theme Conclude Motive Discover</a:t>
            </a:r>
          </a:p>
        </p:txBody>
      </p:sp>
      <p:sp>
        <p:nvSpPr>
          <p:cNvPr id="52231" name="Text Box 18"/>
          <p:cNvSpPr txBox="1">
            <a:spLocks noChangeArrowheads="1"/>
          </p:cNvSpPr>
          <p:nvPr/>
        </p:nvSpPr>
        <p:spPr bwMode="auto">
          <a:xfrm>
            <a:off x="179388" y="1628775"/>
            <a:ext cx="3024187" cy="1822450"/>
          </a:xfrm>
          <a:prstGeom prst="rect">
            <a:avLst/>
          </a:prstGeom>
          <a:solidFill>
            <a:srgbClr val="FC3C08"/>
          </a:solidFill>
          <a:ln w="9525">
            <a:noFill/>
            <a:miter lim="800000"/>
            <a:headEnd/>
            <a:tailEnd/>
          </a:ln>
        </p:spPr>
        <p:txBody>
          <a:bodyPr>
            <a:spAutoFit/>
          </a:bodyPr>
          <a:lstStyle/>
          <a:p>
            <a:pPr>
              <a:spcBef>
                <a:spcPct val="50000"/>
              </a:spcBef>
            </a:pPr>
            <a:r>
              <a:rPr lang="en-GB" sz="1800" b="1" u="sng">
                <a:solidFill>
                  <a:schemeClr val="bg1"/>
                </a:solidFill>
              </a:rPr>
              <a:t>Evaluate (A)</a:t>
            </a:r>
          </a:p>
          <a:p>
            <a:pPr>
              <a:spcBef>
                <a:spcPct val="30000"/>
              </a:spcBef>
            </a:pPr>
            <a:r>
              <a:rPr lang="en-GB" sz="1800" b="1">
                <a:solidFill>
                  <a:schemeClr val="bg1"/>
                </a:solidFill>
              </a:rPr>
              <a:t>Judge Justify Defend Decide Agree Value Prove Check Criticise Recommend Support Test</a:t>
            </a:r>
          </a:p>
        </p:txBody>
      </p:sp>
      <p:sp>
        <p:nvSpPr>
          <p:cNvPr id="52232" name="Text Box 19"/>
          <p:cNvSpPr txBox="1">
            <a:spLocks noChangeArrowheads="1"/>
          </p:cNvSpPr>
          <p:nvPr/>
        </p:nvSpPr>
        <p:spPr bwMode="auto">
          <a:xfrm>
            <a:off x="5580063" y="1268413"/>
            <a:ext cx="3563937" cy="1878012"/>
          </a:xfrm>
          <a:prstGeom prst="rect">
            <a:avLst/>
          </a:prstGeom>
          <a:solidFill>
            <a:srgbClr val="FF0000"/>
          </a:solidFill>
          <a:ln w="9525">
            <a:noFill/>
            <a:miter lim="800000"/>
            <a:headEnd/>
            <a:tailEnd/>
          </a:ln>
        </p:spPr>
        <p:txBody>
          <a:bodyPr>
            <a:spAutoFit/>
          </a:bodyPr>
          <a:lstStyle/>
          <a:p>
            <a:pPr>
              <a:spcBef>
                <a:spcPct val="50000"/>
              </a:spcBef>
            </a:pPr>
            <a:r>
              <a:rPr lang="en-GB" sz="1800" b="1" u="sng">
                <a:solidFill>
                  <a:schemeClr val="bg1"/>
                </a:solidFill>
              </a:rPr>
              <a:t>Create (A*)</a:t>
            </a:r>
          </a:p>
          <a:p>
            <a:pPr>
              <a:spcBef>
                <a:spcPct val="50000"/>
              </a:spcBef>
            </a:pPr>
            <a:r>
              <a:rPr lang="en-GB" sz="1800" b="1">
                <a:solidFill>
                  <a:schemeClr val="bg1"/>
                </a:solidFill>
              </a:rPr>
              <a:t>Combine construct Develop Imagine Design Change Improve Discuss Create Invent Suppose Put together Make up Synthesise </a:t>
            </a:r>
          </a:p>
        </p:txBody>
      </p:sp>
      <p:pic>
        <p:nvPicPr>
          <p:cNvPr id="52233" name="Picture 20" descr="FHS School Logo Badge"/>
          <p:cNvPicPr>
            <a:picLocks noChangeAspect="1" noChangeArrowheads="1"/>
          </p:cNvPicPr>
          <p:nvPr/>
        </p:nvPicPr>
        <p:blipFill>
          <a:blip r:embed="rId4">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1941"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2</a:t>
            </a:r>
          </a:p>
        </p:txBody>
      </p:sp>
      <p:sp>
        <p:nvSpPr>
          <p:cNvPr id="52235"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spcBef>
                <a:spcPct val="50000"/>
              </a:spcBef>
            </a:pPr>
            <a:r>
              <a:rPr lang="en-GB" sz="1800" b="1" u="sng">
                <a:solidFill>
                  <a:schemeClr val="bg1"/>
                </a:solidFill>
              </a:rPr>
              <a:t>Keywords:</a:t>
            </a:r>
          </a:p>
          <a:p>
            <a:pPr>
              <a:spcBef>
                <a:spcPct val="50000"/>
              </a:spcBef>
            </a:pPr>
            <a:endParaRPr lang="en-GB" sz="1800" b="1">
              <a:solidFill>
                <a:schemeClr val="bg1"/>
              </a:solidFill>
            </a:endParaRPr>
          </a:p>
          <a:p>
            <a:pPr>
              <a:spcBef>
                <a:spcPct val="50000"/>
              </a:spcBef>
            </a:pP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1941">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4"/>
          <p:cNvSpPr>
            <a:spLocks noGrp="1"/>
          </p:cNvSpPr>
          <p:nvPr>
            <p:ph type="dt" sz="quarter" idx="11"/>
          </p:nvPr>
        </p:nvSpPr>
        <p:spPr>
          <a:noFill/>
        </p:spPr>
        <p:txBody>
          <a:bodyPr/>
          <a:lstStyle/>
          <a:p>
            <a:fld id="{DD9487FF-F2C0-4E93-AD03-9D82F280F5E9}" type="datetime10">
              <a:rPr lang="en-GB" smtClean="0"/>
              <a:pPr/>
              <a:t>15:09</a:t>
            </a:fld>
            <a:endParaRPr lang="en-GB" smtClean="0"/>
          </a:p>
        </p:txBody>
      </p:sp>
      <p:sp>
        <p:nvSpPr>
          <p:cNvPr id="54274"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14357" name="Group 21"/>
          <p:cNvGraphicFramePr>
            <a:graphicFrameLocks noGrp="1"/>
          </p:cNvGraphicFramePr>
          <p:nvPr>
            <p:ph idx="1"/>
          </p:nvPr>
        </p:nvGraphicFramePr>
        <p:xfrm>
          <a:off x="468313" y="3141663"/>
          <a:ext cx="8229600" cy="2768600"/>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charset="0"/>
                        </a:rPr>
                        <a:t>Learning Outcome 2: </a:t>
                      </a:r>
                      <a:r>
                        <a:rPr lang="en-US" sz="1800" kern="1200" dirty="0" smtClean="0">
                          <a:solidFill>
                            <a:schemeClr val="tx1"/>
                          </a:solidFill>
                          <a:latin typeface="+mn-lt"/>
                          <a:ea typeface="+mn-ea"/>
                          <a:cs typeface="+mn-cs"/>
                        </a:rPr>
                        <a:t>To be able to discuss and justify properties of air as used in different insulators. </a:t>
                      </a:r>
                      <a:endParaRPr kumimoji="0" lang="en-GB" sz="2000" b="0" i="0" u="none" strike="noStrike" cap="none" normalizeH="0" baseline="0" dirty="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How can I improve on Learning Outcome 2?</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54289"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spcBef>
                <a:spcPct val="50000"/>
              </a:spcBef>
            </a:pPr>
            <a:r>
              <a:rPr lang="en-GB" sz="2800"/>
              <a:t>Go back to your Learning Outcome grid and fill out the ‘How I did’ and the ‘Targets’ column.</a:t>
            </a:r>
          </a:p>
        </p:txBody>
      </p:sp>
      <p:pic>
        <p:nvPicPr>
          <p:cNvPr id="54290" name="Picture 20"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4"/>
          <p:cNvSpPr>
            <a:spLocks noGrp="1"/>
          </p:cNvSpPr>
          <p:nvPr>
            <p:ph type="dt" sz="quarter" idx="11"/>
          </p:nvPr>
        </p:nvSpPr>
        <p:spPr>
          <a:noFill/>
        </p:spPr>
        <p:txBody>
          <a:bodyPr/>
          <a:lstStyle/>
          <a:p>
            <a:fld id="{F5A71771-4E82-4781-9FFC-7ACFFC736C49}" type="datetime10">
              <a:rPr lang="en-GB" smtClean="0"/>
              <a:pPr/>
              <a:t>15:09</a:t>
            </a:fld>
            <a:endParaRPr lang="en-GB" smtClean="0"/>
          </a:p>
        </p:txBody>
      </p:sp>
      <p:sp>
        <p:nvSpPr>
          <p:cNvPr id="56322"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56323" name="Rectangle 3"/>
          <p:cNvSpPr>
            <a:spLocks noGrp="1" noChangeArrowheads="1"/>
          </p:cNvSpPr>
          <p:nvPr>
            <p:ph type="body" idx="1"/>
          </p:nvPr>
        </p:nvSpPr>
        <p:spPr>
          <a:ln>
            <a:solidFill>
              <a:srgbClr val="33CC33"/>
            </a:solidFill>
          </a:ln>
        </p:spPr>
        <p:txBody>
          <a:bodyPr/>
          <a:lstStyle/>
          <a:p>
            <a:pPr eaLnBrk="1" hangingPunct="1"/>
            <a:r>
              <a:rPr lang="en-GB" b="1" smtClean="0"/>
              <a:t>Visual: pupils watch a clip to understand the concept of pay back time</a:t>
            </a:r>
          </a:p>
          <a:p>
            <a:pPr eaLnBrk="1" hangingPunct="1"/>
            <a:r>
              <a:rPr lang="en-GB" b="1" smtClean="0"/>
              <a:t>Audio:</a:t>
            </a:r>
          </a:p>
          <a:p>
            <a:pPr eaLnBrk="1" hangingPunct="1"/>
            <a:endParaRPr lang="en-GB" smtClean="0">
              <a:solidFill>
                <a:srgbClr val="FFCC00"/>
              </a:solidFill>
            </a:endParaRPr>
          </a:p>
        </p:txBody>
      </p:sp>
      <p:pic>
        <p:nvPicPr>
          <p:cNvPr id="56324" name="Picture 5"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4"/>
          <p:cNvSpPr>
            <a:spLocks noGrp="1"/>
          </p:cNvSpPr>
          <p:nvPr>
            <p:ph type="dt" sz="quarter" idx="11"/>
          </p:nvPr>
        </p:nvSpPr>
        <p:spPr>
          <a:noFill/>
        </p:spPr>
        <p:txBody>
          <a:bodyPr/>
          <a:lstStyle/>
          <a:p>
            <a:fld id="{6BC554C6-E18C-4759-B2C4-51B5146C69E6}" type="datetime10">
              <a:rPr lang="en-GB" smtClean="0"/>
              <a:pPr/>
              <a:t>15:09</a:t>
            </a:fld>
            <a:endParaRPr lang="en-GB" smtClean="0"/>
          </a:p>
        </p:txBody>
      </p:sp>
      <p:sp>
        <p:nvSpPr>
          <p:cNvPr id="58370" name="Rectangle 2"/>
          <p:cNvSpPr>
            <a:spLocks noGrp="1" noChangeArrowheads="1"/>
          </p:cNvSpPr>
          <p:nvPr>
            <p:ph type="title"/>
          </p:nvPr>
        </p:nvSpPr>
        <p:spPr>
          <a:xfrm>
            <a:off x="0" y="0"/>
            <a:ext cx="9144000" cy="1125538"/>
          </a:xfrm>
          <a:solidFill>
            <a:srgbClr val="00FF00"/>
          </a:solidFill>
        </p:spPr>
        <p:txBody>
          <a:bodyPr/>
          <a:lstStyle/>
          <a:p>
            <a:pPr eaLnBrk="1" hangingPunct="1"/>
            <a:r>
              <a:rPr lang="en-GB" sz="3200" b="1" smtClean="0">
                <a:solidFill>
                  <a:schemeClr val="tx1"/>
                </a:solidFill>
              </a:rPr>
              <a:t>Learning Activities for Outcome 3 </a:t>
            </a:r>
          </a:p>
        </p:txBody>
      </p:sp>
      <p:sp>
        <p:nvSpPr>
          <p:cNvPr id="58371" name="Rectangle 3"/>
          <p:cNvSpPr>
            <a:spLocks noGrp="1" noChangeArrowheads="1"/>
          </p:cNvSpPr>
          <p:nvPr>
            <p:ph type="body" idx="1"/>
          </p:nvPr>
        </p:nvSpPr>
        <p:spPr>
          <a:xfrm>
            <a:off x="0" y="1196975"/>
            <a:ext cx="9144000" cy="5661025"/>
          </a:xfrm>
          <a:ln>
            <a:solidFill>
              <a:srgbClr val="00FF00"/>
            </a:solidFill>
          </a:ln>
        </p:spPr>
        <p:txBody>
          <a:bodyPr/>
          <a:lstStyle/>
          <a:p>
            <a:pPr eaLnBrk="1" hangingPunct="1"/>
            <a:endParaRPr lang="en-GB" sz="1800" smtClean="0">
              <a:solidFill>
                <a:srgbClr val="66FFFF"/>
              </a:solidFill>
            </a:endParaRPr>
          </a:p>
          <a:p>
            <a:pPr algn="ctr" eaLnBrk="1" hangingPunct="1">
              <a:buFontTx/>
              <a:buNone/>
            </a:pPr>
            <a:endParaRPr lang="en-GB" sz="5400" smtClean="0">
              <a:solidFill>
                <a:srgbClr val="FFFF00"/>
              </a:solidFill>
            </a:endParaRPr>
          </a:p>
          <a:p>
            <a:pPr eaLnBrk="1" hangingPunct="1"/>
            <a:endParaRPr lang="en-GB" sz="5400" smtClean="0">
              <a:solidFill>
                <a:srgbClr val="66FFFF"/>
              </a:solidFill>
            </a:endParaRPr>
          </a:p>
          <a:p>
            <a:pPr eaLnBrk="1" hangingPunct="1">
              <a:buFontTx/>
              <a:buNone/>
            </a:pPr>
            <a:endParaRPr lang="en-GB" smtClean="0">
              <a:solidFill>
                <a:srgbClr val="33CC33"/>
              </a:solidFill>
            </a:endParaRPr>
          </a:p>
        </p:txBody>
      </p:sp>
      <p:pic>
        <p:nvPicPr>
          <p:cNvPr id="58372" name="Picture 6"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Date Placeholder 3"/>
          <p:cNvSpPr>
            <a:spLocks noGrp="1"/>
          </p:cNvSpPr>
          <p:nvPr>
            <p:ph type="dt" sz="quarter" idx="10"/>
          </p:nvPr>
        </p:nvSpPr>
        <p:spPr>
          <a:noFill/>
        </p:spPr>
        <p:txBody>
          <a:bodyPr/>
          <a:lstStyle/>
          <a:p>
            <a:fld id="{66CCDDF5-29CE-47F3-8D11-AEE802FC8041}" type="datetime10">
              <a:rPr lang="en-GB" smtClean="0"/>
              <a:pPr/>
              <a:t>15:09</a:t>
            </a:fld>
            <a:endParaRPr lang="en-GB" smtClean="0"/>
          </a:p>
        </p:txBody>
      </p:sp>
      <p:grpSp>
        <p:nvGrpSpPr>
          <p:cNvPr id="60418" name="Group 2"/>
          <p:cNvGrpSpPr>
            <a:grpSpLocks/>
          </p:cNvGrpSpPr>
          <p:nvPr/>
        </p:nvGrpSpPr>
        <p:grpSpPr bwMode="auto">
          <a:xfrm>
            <a:off x="3348038" y="188913"/>
            <a:ext cx="2016125" cy="6669087"/>
            <a:chOff x="2109" y="119"/>
            <a:chExt cx="1270" cy="4201"/>
          </a:xfrm>
        </p:grpSpPr>
        <p:sp>
          <p:nvSpPr>
            <p:cNvPr id="60428"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US"/>
            </a:p>
          </p:txBody>
        </p:sp>
        <p:sp>
          <p:nvSpPr>
            <p:cNvPr id="60429"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r>
                <a:rPr lang="en-GB" sz="1800" b="1">
                  <a:solidFill>
                    <a:schemeClr val="bg1"/>
                  </a:solidFill>
                </a:rPr>
                <a:t>Create</a:t>
              </a:r>
            </a:p>
          </p:txBody>
        </p:sp>
        <p:sp>
          <p:nvSpPr>
            <p:cNvPr id="60430"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r>
                <a:rPr lang="en-GB" sz="1800" b="1">
                  <a:solidFill>
                    <a:schemeClr val="bg1"/>
                  </a:solidFill>
                </a:rPr>
                <a:t>Evaluate</a:t>
              </a:r>
            </a:p>
          </p:txBody>
        </p:sp>
        <p:sp>
          <p:nvSpPr>
            <p:cNvPr id="60431"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r>
                <a:rPr lang="en-GB" sz="1800" b="1">
                  <a:solidFill>
                    <a:schemeClr val="bg1"/>
                  </a:solidFill>
                </a:rPr>
                <a:t>Analyse</a:t>
              </a:r>
            </a:p>
          </p:txBody>
        </p:sp>
        <p:sp>
          <p:nvSpPr>
            <p:cNvPr id="60432"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r>
                <a:rPr lang="en-GB" sz="1800" b="1">
                  <a:solidFill>
                    <a:schemeClr val="bg1"/>
                  </a:solidFill>
                </a:rPr>
                <a:t>Apply</a:t>
              </a:r>
            </a:p>
          </p:txBody>
        </p:sp>
        <p:sp>
          <p:nvSpPr>
            <p:cNvPr id="60433"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r>
                <a:rPr lang="en-GB" sz="1800" b="1">
                  <a:solidFill>
                    <a:schemeClr val="bg1"/>
                  </a:solidFill>
                </a:rPr>
                <a:t>Understand</a:t>
              </a:r>
            </a:p>
          </p:txBody>
        </p:sp>
        <p:sp>
          <p:nvSpPr>
            <p:cNvPr id="60434"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r>
                <a:rPr lang="en-GB" sz="1800" b="1">
                  <a:solidFill>
                    <a:schemeClr val="bg1"/>
                  </a:solidFill>
                </a:rPr>
                <a:t>Remember</a:t>
              </a:r>
            </a:p>
          </p:txBody>
        </p:sp>
        <p:sp>
          <p:nvSpPr>
            <p:cNvPr id="60435"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US"/>
            </a:p>
          </p:txBody>
        </p:sp>
        <p:sp>
          <p:nvSpPr>
            <p:cNvPr id="60436"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US"/>
            </a:p>
          </p:txBody>
        </p:sp>
        <p:sp>
          <p:nvSpPr>
            <p:cNvPr id="60437"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US"/>
            </a:p>
          </p:txBody>
        </p:sp>
        <p:pic>
          <p:nvPicPr>
            <p:cNvPr id="60438" name="Picture 13" descr="MC910216361[1]"/>
            <p:cNvPicPr>
              <a:picLocks noChangeAspect="1" noChangeArrowheads="1"/>
            </p:cNvPicPr>
            <p:nvPr/>
          </p:nvPicPr>
          <p:blipFill>
            <a:blip r:embed="rId3"/>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60419" name="Text Box 14"/>
          <p:cNvSpPr txBox="1">
            <a:spLocks noChangeArrowheads="1"/>
          </p:cNvSpPr>
          <p:nvPr/>
        </p:nvSpPr>
        <p:spPr bwMode="auto">
          <a:xfrm>
            <a:off x="179388" y="3573463"/>
            <a:ext cx="3024187" cy="1547812"/>
          </a:xfrm>
          <a:prstGeom prst="rect">
            <a:avLst/>
          </a:prstGeom>
          <a:solidFill>
            <a:srgbClr val="FFCC00"/>
          </a:solidFill>
          <a:ln w="9525">
            <a:noFill/>
            <a:miter lim="800000"/>
            <a:headEnd/>
            <a:tailEnd/>
          </a:ln>
        </p:spPr>
        <p:txBody>
          <a:bodyPr>
            <a:spAutoFit/>
          </a:bodyPr>
          <a:lstStyle/>
          <a:p>
            <a:pPr>
              <a:spcBef>
                <a:spcPct val="50000"/>
              </a:spcBef>
            </a:pPr>
            <a:r>
              <a:rPr lang="en-GB" sz="1800" b="1" u="sng">
                <a:solidFill>
                  <a:schemeClr val="bg1"/>
                </a:solidFill>
              </a:rPr>
              <a:t>Apply (C)</a:t>
            </a:r>
          </a:p>
          <a:p>
            <a:pPr>
              <a:spcBef>
                <a:spcPct val="30000"/>
              </a:spcBef>
            </a:pPr>
            <a:r>
              <a:rPr lang="en-GB" sz="1800" b="1">
                <a:solidFill>
                  <a:schemeClr val="bg1"/>
                </a:solidFill>
              </a:rPr>
              <a:t>Use Build Execute Develop Construct Identify Plan Select Solve Organise Apply Model</a:t>
            </a:r>
          </a:p>
        </p:txBody>
      </p:sp>
      <p:sp>
        <p:nvSpPr>
          <p:cNvPr id="60420" name="Text Box 15"/>
          <p:cNvSpPr txBox="1">
            <a:spLocks noChangeArrowheads="1"/>
          </p:cNvSpPr>
          <p:nvPr/>
        </p:nvSpPr>
        <p:spPr bwMode="auto">
          <a:xfrm>
            <a:off x="5580063" y="5035550"/>
            <a:ext cx="3563937" cy="1822450"/>
          </a:xfrm>
          <a:prstGeom prst="rect">
            <a:avLst/>
          </a:prstGeom>
          <a:solidFill>
            <a:srgbClr val="FFFF00"/>
          </a:solidFill>
          <a:ln w="9525">
            <a:noFill/>
            <a:miter lim="800000"/>
            <a:headEnd/>
            <a:tailEnd/>
          </a:ln>
        </p:spPr>
        <p:txBody>
          <a:bodyPr>
            <a:spAutoFit/>
          </a:bodyPr>
          <a:lstStyle/>
          <a:p>
            <a:pPr>
              <a:spcBef>
                <a:spcPct val="50000"/>
              </a:spcBef>
            </a:pPr>
            <a:r>
              <a:rPr lang="en-GB" sz="1800" b="1" u="sng">
                <a:solidFill>
                  <a:schemeClr val="bg1"/>
                </a:solidFill>
              </a:rPr>
              <a:t>Understand (D)</a:t>
            </a:r>
          </a:p>
          <a:p>
            <a:pPr>
              <a:spcBef>
                <a:spcPct val="30000"/>
              </a:spcBef>
            </a:pPr>
            <a:r>
              <a:rPr lang="en-GB" sz="1800" b="1">
                <a:solidFill>
                  <a:schemeClr val="bg1"/>
                </a:solidFill>
              </a:rPr>
              <a:t>Explain what when where how Rephrase Demonstrate Summarise Contrast Show Predict Compare Clarify Illustrate Categorise</a:t>
            </a:r>
          </a:p>
        </p:txBody>
      </p:sp>
      <p:sp>
        <p:nvSpPr>
          <p:cNvPr id="60421" name="Text Box 16"/>
          <p:cNvSpPr txBox="1">
            <a:spLocks noChangeArrowheads="1"/>
          </p:cNvSpPr>
          <p:nvPr/>
        </p:nvSpPr>
        <p:spPr bwMode="auto">
          <a:xfrm>
            <a:off x="179388" y="5310188"/>
            <a:ext cx="3024187" cy="1547812"/>
          </a:xfrm>
          <a:prstGeom prst="rect">
            <a:avLst/>
          </a:prstGeom>
          <a:solidFill>
            <a:srgbClr val="FFFF66"/>
          </a:solidFill>
          <a:ln w="9525">
            <a:noFill/>
            <a:miter lim="800000"/>
            <a:headEnd/>
            <a:tailEnd/>
          </a:ln>
        </p:spPr>
        <p:txBody>
          <a:bodyPr>
            <a:spAutoFit/>
          </a:bodyPr>
          <a:lstStyle/>
          <a:p>
            <a:pPr>
              <a:spcBef>
                <a:spcPct val="50000"/>
              </a:spcBef>
            </a:pPr>
            <a:r>
              <a:rPr lang="en-GB" sz="1800" b="1" u="sng">
                <a:solidFill>
                  <a:schemeClr val="bg1"/>
                </a:solidFill>
              </a:rPr>
              <a:t>Remember (E)</a:t>
            </a:r>
          </a:p>
          <a:p>
            <a:pPr>
              <a:spcBef>
                <a:spcPct val="30000"/>
              </a:spcBef>
            </a:pPr>
            <a:r>
              <a:rPr lang="en-GB" sz="1800" b="1">
                <a:solidFill>
                  <a:schemeClr val="bg1"/>
                </a:solidFill>
              </a:rPr>
              <a:t>Who What When Where Why Which How Match Define List Choose Name Spell Tell Describe</a:t>
            </a:r>
          </a:p>
        </p:txBody>
      </p:sp>
      <p:sp>
        <p:nvSpPr>
          <p:cNvPr id="60422" name="Text Box 17"/>
          <p:cNvSpPr txBox="1">
            <a:spLocks noChangeArrowheads="1"/>
          </p:cNvSpPr>
          <p:nvPr/>
        </p:nvSpPr>
        <p:spPr bwMode="auto">
          <a:xfrm>
            <a:off x="5580063" y="3213100"/>
            <a:ext cx="3563937" cy="1603375"/>
          </a:xfrm>
          <a:prstGeom prst="rect">
            <a:avLst/>
          </a:prstGeom>
          <a:solidFill>
            <a:srgbClr val="FF9900"/>
          </a:solidFill>
          <a:ln w="9525">
            <a:noFill/>
            <a:miter lim="800000"/>
            <a:headEnd/>
            <a:tailEnd/>
          </a:ln>
        </p:spPr>
        <p:txBody>
          <a:bodyPr>
            <a:spAutoFit/>
          </a:bodyPr>
          <a:lstStyle/>
          <a:p>
            <a:pPr>
              <a:spcBef>
                <a:spcPct val="50000"/>
              </a:spcBef>
            </a:pPr>
            <a:r>
              <a:rPr lang="en-GB" sz="1800" b="1" u="sng">
                <a:solidFill>
                  <a:schemeClr val="bg1"/>
                </a:solidFill>
              </a:rPr>
              <a:t>Analyse (B)</a:t>
            </a:r>
          </a:p>
          <a:p>
            <a:pPr>
              <a:spcBef>
                <a:spcPct val="50000"/>
              </a:spcBef>
            </a:pPr>
            <a:r>
              <a:rPr lang="en-GB" sz="1800" b="1">
                <a:solidFill>
                  <a:schemeClr val="bg1"/>
                </a:solidFill>
              </a:rPr>
              <a:t>Take apart Compare  Classify Examine List Distinguish Simplify Theme Conclude Motive Discover</a:t>
            </a:r>
          </a:p>
        </p:txBody>
      </p:sp>
      <p:sp>
        <p:nvSpPr>
          <p:cNvPr id="60423" name="Text Box 18"/>
          <p:cNvSpPr txBox="1">
            <a:spLocks noChangeArrowheads="1"/>
          </p:cNvSpPr>
          <p:nvPr/>
        </p:nvSpPr>
        <p:spPr bwMode="auto">
          <a:xfrm>
            <a:off x="179388" y="1628775"/>
            <a:ext cx="3024187" cy="1822450"/>
          </a:xfrm>
          <a:prstGeom prst="rect">
            <a:avLst/>
          </a:prstGeom>
          <a:solidFill>
            <a:srgbClr val="FC3C08"/>
          </a:solidFill>
          <a:ln w="9525">
            <a:noFill/>
            <a:miter lim="800000"/>
            <a:headEnd/>
            <a:tailEnd/>
          </a:ln>
        </p:spPr>
        <p:txBody>
          <a:bodyPr>
            <a:spAutoFit/>
          </a:bodyPr>
          <a:lstStyle/>
          <a:p>
            <a:pPr>
              <a:spcBef>
                <a:spcPct val="50000"/>
              </a:spcBef>
            </a:pPr>
            <a:r>
              <a:rPr lang="en-GB" sz="1800" b="1" u="sng">
                <a:solidFill>
                  <a:schemeClr val="bg1"/>
                </a:solidFill>
              </a:rPr>
              <a:t>Evaluate (A)</a:t>
            </a:r>
          </a:p>
          <a:p>
            <a:pPr>
              <a:spcBef>
                <a:spcPct val="30000"/>
              </a:spcBef>
            </a:pPr>
            <a:r>
              <a:rPr lang="en-GB" sz="1800" b="1">
                <a:solidFill>
                  <a:schemeClr val="bg1"/>
                </a:solidFill>
              </a:rPr>
              <a:t>Judge Justify Defend Decide Agree Value Prove Check Criticise Recommend Support Test</a:t>
            </a:r>
          </a:p>
        </p:txBody>
      </p:sp>
      <p:sp>
        <p:nvSpPr>
          <p:cNvPr id="60424" name="Text Box 19"/>
          <p:cNvSpPr txBox="1">
            <a:spLocks noChangeArrowheads="1"/>
          </p:cNvSpPr>
          <p:nvPr/>
        </p:nvSpPr>
        <p:spPr bwMode="auto">
          <a:xfrm>
            <a:off x="5580063" y="1268413"/>
            <a:ext cx="3563937" cy="1878012"/>
          </a:xfrm>
          <a:prstGeom prst="rect">
            <a:avLst/>
          </a:prstGeom>
          <a:solidFill>
            <a:srgbClr val="FF0000"/>
          </a:solidFill>
          <a:ln w="9525">
            <a:noFill/>
            <a:miter lim="800000"/>
            <a:headEnd/>
            <a:tailEnd/>
          </a:ln>
        </p:spPr>
        <p:txBody>
          <a:bodyPr>
            <a:spAutoFit/>
          </a:bodyPr>
          <a:lstStyle/>
          <a:p>
            <a:pPr>
              <a:spcBef>
                <a:spcPct val="50000"/>
              </a:spcBef>
            </a:pPr>
            <a:r>
              <a:rPr lang="en-GB" sz="1800" b="1" u="sng">
                <a:solidFill>
                  <a:schemeClr val="bg1"/>
                </a:solidFill>
              </a:rPr>
              <a:t>Create (A*)</a:t>
            </a:r>
          </a:p>
          <a:p>
            <a:pPr>
              <a:spcBef>
                <a:spcPct val="50000"/>
              </a:spcBef>
            </a:pPr>
            <a:r>
              <a:rPr lang="en-GB" sz="1800" b="1">
                <a:solidFill>
                  <a:schemeClr val="bg1"/>
                </a:solidFill>
              </a:rPr>
              <a:t>Combine construct Develop Imagine Design Change Improve Discuss Create Invent Suppose Put together Make up Synthesise </a:t>
            </a:r>
          </a:p>
        </p:txBody>
      </p:sp>
      <p:pic>
        <p:nvPicPr>
          <p:cNvPr id="60425" name="Picture 20" descr="FHS School Logo Badge"/>
          <p:cNvPicPr>
            <a:picLocks noChangeAspect="1" noChangeArrowheads="1"/>
          </p:cNvPicPr>
          <p:nvPr/>
        </p:nvPicPr>
        <p:blipFill>
          <a:blip r:embed="rId4">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69653"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3</a:t>
            </a:r>
          </a:p>
        </p:txBody>
      </p:sp>
      <p:sp>
        <p:nvSpPr>
          <p:cNvPr id="60427"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spcBef>
                <a:spcPct val="50000"/>
              </a:spcBef>
            </a:pPr>
            <a:r>
              <a:rPr lang="en-GB" sz="1800" b="1" u="sng">
                <a:solidFill>
                  <a:schemeClr val="bg1"/>
                </a:solidFill>
              </a:rPr>
              <a:t>Keywords:</a:t>
            </a:r>
          </a:p>
          <a:p>
            <a:pPr>
              <a:spcBef>
                <a:spcPct val="50000"/>
              </a:spcBef>
            </a:pPr>
            <a:endParaRPr lang="en-GB" sz="1800" b="1">
              <a:solidFill>
                <a:schemeClr val="bg1"/>
              </a:solidFill>
            </a:endParaRPr>
          </a:p>
          <a:p>
            <a:pPr>
              <a:spcBef>
                <a:spcPct val="50000"/>
              </a:spcBef>
            </a:pP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69653">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ctrTitle"/>
          </p:nvPr>
        </p:nvSpPr>
        <p:spPr>
          <a:xfrm>
            <a:off x="685800" y="0"/>
            <a:ext cx="7772400" cy="1143000"/>
          </a:xfrm>
        </p:spPr>
        <p:txBody>
          <a:bodyPr/>
          <a:lstStyle/>
          <a:p>
            <a:pPr eaLnBrk="1" hangingPunct="1"/>
            <a:r>
              <a:rPr lang="en-US" smtClean="0"/>
              <a:t>Comparison of different types of insulations</a:t>
            </a:r>
          </a:p>
        </p:txBody>
      </p:sp>
      <p:sp>
        <p:nvSpPr>
          <p:cNvPr id="62466" name="Subtitle 2"/>
          <p:cNvSpPr>
            <a:spLocks noGrp="1"/>
          </p:cNvSpPr>
          <p:nvPr>
            <p:ph type="subTitle" idx="1"/>
          </p:nvPr>
        </p:nvSpPr>
        <p:spPr>
          <a:xfrm>
            <a:off x="357188" y="1643063"/>
            <a:ext cx="8786812" cy="4786312"/>
          </a:xfrm>
        </p:spPr>
        <p:txBody>
          <a:bodyPr/>
          <a:lstStyle/>
          <a:p>
            <a:pPr eaLnBrk="1" hangingPunct="1"/>
            <a:r>
              <a:rPr lang="en-US" smtClean="0">
                <a:hlinkClick r:id="rId2"/>
              </a:rPr>
              <a:t>cavity wall</a:t>
            </a:r>
            <a:r>
              <a:rPr lang="en-US" smtClean="0"/>
              <a:t> insulation might cost £600</a:t>
            </a:r>
            <a:br>
              <a:rPr lang="en-US" smtClean="0"/>
            </a:br>
            <a:r>
              <a:rPr lang="en-US" smtClean="0"/>
              <a:t>and provide an annual saving of £60.</a:t>
            </a:r>
            <a:br>
              <a:rPr lang="en-US" smtClean="0"/>
            </a:br>
            <a:r>
              <a:rPr lang="en-US" smtClean="0"/>
              <a:t>At this rate, it will be 10 years before any money is saved.</a:t>
            </a:r>
            <a:br>
              <a:rPr lang="en-US" smtClean="0"/>
            </a:br>
            <a:r>
              <a:rPr lang="en-US" smtClean="0"/>
              <a:t>The amount of time before money is saved is called the pay-back time.</a:t>
            </a:r>
            <a:br>
              <a:rPr lang="en-US" smtClean="0"/>
            </a:br>
            <a:r>
              <a:rPr lang="en-US" smtClean="0"/>
              <a:t>After 10 years there is a real saving of £60 per year.</a:t>
            </a:r>
          </a:p>
        </p:txBody>
      </p:sp>
      <p:sp>
        <p:nvSpPr>
          <p:cNvPr id="62467" name="Date Placeholder 3"/>
          <p:cNvSpPr>
            <a:spLocks noGrp="1"/>
          </p:cNvSpPr>
          <p:nvPr>
            <p:ph type="dt" sz="quarter" idx="10"/>
          </p:nvPr>
        </p:nvSpPr>
        <p:spPr>
          <a:noFill/>
        </p:spPr>
        <p:txBody>
          <a:bodyPr/>
          <a:lstStyle/>
          <a:p>
            <a:fld id="{256D972C-E9F7-4323-91D8-649309EF7A67}" type="datetime10">
              <a:rPr lang="en-GB" smtClean="0"/>
              <a:pPr/>
              <a:t>15:09</a:t>
            </a:fld>
            <a:endParaRPr lang="en-GB"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endParaRPr lang="en-US" smtClean="0"/>
          </a:p>
        </p:txBody>
      </p:sp>
      <p:sp>
        <p:nvSpPr>
          <p:cNvPr id="63490" name="Content Placeholder 2"/>
          <p:cNvSpPr>
            <a:spLocks noGrp="1"/>
          </p:cNvSpPr>
          <p:nvPr>
            <p:ph idx="1"/>
          </p:nvPr>
        </p:nvSpPr>
        <p:spPr>
          <a:xfrm>
            <a:off x="0" y="1600200"/>
            <a:ext cx="9144000" cy="5043488"/>
          </a:xfrm>
        </p:spPr>
        <p:txBody>
          <a:bodyPr/>
          <a:lstStyle/>
          <a:p>
            <a:pPr eaLnBrk="1" hangingPunct="1"/>
            <a:r>
              <a:rPr lang="en-US" smtClean="0">
                <a:hlinkClick r:id="rId2"/>
              </a:rPr>
              <a:t>Draught proofing</a:t>
            </a:r>
            <a:r>
              <a:rPr lang="en-US" smtClean="0"/>
              <a:t> is relatively inexpensive.</a:t>
            </a:r>
            <a:br>
              <a:rPr lang="en-US" smtClean="0"/>
            </a:br>
            <a:r>
              <a:rPr lang="en-US" smtClean="0"/>
              <a:t>The initial cost may be £50 with an annual saving of £50.</a:t>
            </a:r>
            <a:br>
              <a:rPr lang="en-US" smtClean="0"/>
            </a:br>
            <a:r>
              <a:rPr lang="en-US" smtClean="0"/>
              <a:t>The pay-back time is just one year because</a:t>
            </a:r>
            <a:br>
              <a:rPr lang="en-US" smtClean="0"/>
            </a:br>
            <a:r>
              <a:rPr lang="en-US" smtClean="0"/>
              <a:t>the saving in the first year pays for the draught proofing.</a:t>
            </a:r>
            <a:br>
              <a:rPr lang="en-US" smtClean="0"/>
            </a:br>
            <a:r>
              <a:rPr lang="en-US" smtClean="0"/>
              <a:t>After 10 years there is a saving of (10 x 50) - 50 pounds</a:t>
            </a:r>
            <a:br>
              <a:rPr lang="en-US" smtClean="0"/>
            </a:br>
            <a:r>
              <a:rPr lang="en-US" smtClean="0"/>
              <a:t>(10 years savings minus the initial cost)</a:t>
            </a:r>
            <a:br>
              <a:rPr lang="en-US" smtClean="0"/>
            </a:br>
            <a:r>
              <a:rPr lang="en-US" smtClean="0"/>
              <a:t>(10 x 50) - 50 = £450.</a:t>
            </a:r>
          </a:p>
        </p:txBody>
      </p:sp>
      <p:sp>
        <p:nvSpPr>
          <p:cNvPr id="63491" name="Date Placeholder 3"/>
          <p:cNvSpPr>
            <a:spLocks noGrp="1"/>
          </p:cNvSpPr>
          <p:nvPr>
            <p:ph type="dt" sz="quarter" idx="10"/>
          </p:nvPr>
        </p:nvSpPr>
        <p:spPr>
          <a:noFill/>
        </p:spPr>
        <p:txBody>
          <a:bodyPr/>
          <a:lstStyle/>
          <a:p>
            <a:fld id="{E189E438-045D-49DC-97F0-7E0F73359560}" type="datetime10">
              <a:rPr lang="en-GB" smtClean="0"/>
              <a:pPr/>
              <a:t>15:09</a:t>
            </a:fld>
            <a:endParaRPr lang="en-GB"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4"/>
          <p:cNvSpPr>
            <a:spLocks noGrp="1"/>
          </p:cNvSpPr>
          <p:nvPr>
            <p:ph type="dt" sz="quarter" idx="11"/>
          </p:nvPr>
        </p:nvSpPr>
        <p:spPr>
          <a:noFill/>
        </p:spPr>
        <p:txBody>
          <a:bodyPr/>
          <a:lstStyle/>
          <a:p>
            <a:fld id="{71F660E1-79DC-49DD-A144-172761C4D28C}" type="datetime10">
              <a:rPr lang="en-GB" smtClean="0"/>
              <a:pPr/>
              <a:t>15:09</a:t>
            </a:fld>
            <a:endParaRPr lang="en-GB" smtClean="0"/>
          </a:p>
        </p:txBody>
      </p:sp>
      <p:sp>
        <p:nvSpPr>
          <p:cNvPr id="30722"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000" b="1" smtClean="0">
                <a:solidFill>
                  <a:schemeClr val="bg1"/>
                </a:solidFill>
              </a:rPr>
              <a:t>Syllabus/Unit: code:P1 Energy for the Home</a:t>
            </a:r>
            <a:br>
              <a:rPr lang="en-GB" sz="2000" b="1" smtClean="0">
                <a:solidFill>
                  <a:schemeClr val="bg1"/>
                </a:solidFill>
              </a:rPr>
            </a:br>
            <a:r>
              <a:rPr lang="en-GB" sz="2000" b="1" smtClean="0">
                <a:solidFill>
                  <a:schemeClr val="bg1"/>
                </a:solidFill>
              </a:rPr>
              <a:t>Lesson number: 7</a:t>
            </a:r>
            <a:br>
              <a:rPr lang="en-GB" sz="2000" b="1" smtClean="0">
                <a:solidFill>
                  <a:schemeClr val="bg1"/>
                </a:solidFill>
              </a:rPr>
            </a:br>
            <a:r>
              <a:rPr lang="en-GB" sz="2000" b="1" smtClean="0">
                <a:solidFill>
                  <a:schemeClr val="bg1"/>
                </a:solidFill>
              </a:rPr>
              <a:t>Lesson Title:: Keeping Houses Warm  and Payback Time</a:t>
            </a:r>
          </a:p>
        </p:txBody>
      </p:sp>
      <p:graphicFrame>
        <p:nvGraphicFramePr>
          <p:cNvPr id="30755" name="Group 35"/>
          <p:cNvGraphicFramePr>
            <a:graphicFrameLocks noGrp="1"/>
          </p:cNvGraphicFramePr>
          <p:nvPr/>
        </p:nvGraphicFramePr>
        <p:xfrm>
          <a:off x="0" y="1601788"/>
          <a:ext cx="9144000" cy="4941887"/>
        </p:xfrm>
        <a:graphic>
          <a:graphicData uri="http://schemas.openxmlformats.org/drawingml/2006/table">
            <a:tbl>
              <a:tblPr/>
              <a:tblGrid>
                <a:gridCol w="4210050"/>
                <a:gridCol w="2320925"/>
                <a:gridCol w="2613025"/>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347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Learning Outcome 1: </a:t>
                      </a:r>
                      <a:r>
                        <a:rPr kumimoji="0" lang="en-GB" sz="2000" b="0" i="0" u="none" strike="noStrike" cap="none" normalizeH="0" baseline="0" smtClean="0">
                          <a:ln>
                            <a:noFill/>
                          </a:ln>
                          <a:solidFill>
                            <a:schemeClr val="tx1"/>
                          </a:solidFill>
                          <a:effectLst/>
                          <a:latin typeface="Arial" charset="0"/>
                        </a:rPr>
                        <a:t>To be able to </a:t>
                      </a:r>
                      <a:r>
                        <a:rPr kumimoji="0" lang="en-US" sz="2000" b="0" i="0" u="none" strike="noStrike" cap="none" normalizeH="0" baseline="0" smtClean="0">
                          <a:ln>
                            <a:noFill/>
                          </a:ln>
                          <a:solidFill>
                            <a:schemeClr val="tx1"/>
                          </a:solidFill>
                          <a:effectLst/>
                          <a:latin typeface="Arial" charset="0"/>
                        </a:rPr>
                        <a:t>Recognize that many insulation materials contain air</a:t>
                      </a:r>
                      <a:endParaRPr kumimoji="0" lang="en-GB" sz="2000" b="0" i="0" u="none" strike="noStrike" cap="none" normalizeH="0" baseline="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417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Learning Outcome 2:  to </a:t>
                      </a:r>
                      <a:r>
                        <a:rPr kumimoji="0" lang="en-US" sz="2000" b="0" i="0" u="none" strike="noStrike" cap="none" normalizeH="0" baseline="0" smtClean="0">
                          <a:ln>
                            <a:noFill/>
                          </a:ln>
                          <a:solidFill>
                            <a:schemeClr val="tx1"/>
                          </a:solidFill>
                          <a:effectLst/>
                          <a:latin typeface="Arial" charset="0"/>
                        </a:rPr>
                        <a:t>be able to discuss properties of air as used in different insulators. </a:t>
                      </a:r>
                      <a:endParaRPr kumimoji="0" lang="en-GB" sz="2000" b="0" i="0" u="none" strike="noStrike" cap="none" normalizeH="0" baseline="0" smtClean="0">
                        <a:ln>
                          <a:noFill/>
                        </a:ln>
                        <a:solidFill>
                          <a:srgbClr val="FFCC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Learning Outcome 3: </a:t>
                      </a:r>
                      <a:r>
                        <a:rPr kumimoji="0" lang="en-GB" sz="20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chemeClr val="tx1"/>
                          </a:solidFill>
                          <a:effectLst/>
                          <a:latin typeface="Arial" charset="0"/>
                        </a:rPr>
                        <a:t>Interpret data and calculate cost savings of different energy saving strategies: payback time</a:t>
                      </a:r>
                      <a:endParaRPr kumimoji="0" lang="en-GB" sz="2000" b="0" i="0" u="none" strike="noStrike" cap="none" normalizeH="0" baseline="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0745" name="Text Box 162"/>
          <p:cNvSpPr txBox="1">
            <a:spLocks noChangeArrowheads="1"/>
          </p:cNvSpPr>
          <p:nvPr/>
        </p:nvSpPr>
        <p:spPr bwMode="auto">
          <a:xfrm>
            <a:off x="6659563" y="2154238"/>
            <a:ext cx="2305050" cy="2843212"/>
          </a:xfrm>
          <a:prstGeom prst="rect">
            <a:avLst/>
          </a:prstGeom>
          <a:solidFill>
            <a:schemeClr val="hlink"/>
          </a:solidFill>
          <a:ln w="9525">
            <a:noFill/>
            <a:miter lim="800000"/>
            <a:headEnd/>
            <a:tailEnd/>
          </a:ln>
        </p:spPr>
        <p:txBody>
          <a:bodyPr>
            <a:spAutoFit/>
          </a:bodyPr>
          <a:lstStyle/>
          <a:p>
            <a:pPr>
              <a:spcBef>
                <a:spcPct val="50000"/>
              </a:spcBef>
            </a:pPr>
            <a:r>
              <a:rPr lang="en-GB" sz="2000" b="1" u="sng">
                <a:solidFill>
                  <a:schemeClr val="bg1"/>
                </a:solidFill>
              </a:rPr>
              <a:t>Connector: </a:t>
            </a:r>
            <a:endParaRPr lang="en-GB" sz="2000" b="1">
              <a:solidFill>
                <a:schemeClr val="bg1"/>
              </a:solidFill>
            </a:endParaRPr>
          </a:p>
          <a:p>
            <a:pPr>
              <a:lnSpc>
                <a:spcPct val="90000"/>
              </a:lnSpc>
              <a:spcBef>
                <a:spcPct val="20000"/>
              </a:spcBef>
              <a:buFontTx/>
              <a:buChar char="•"/>
            </a:pPr>
            <a:r>
              <a:rPr lang="en-US">
                <a:solidFill>
                  <a:schemeClr val="bg1"/>
                </a:solidFill>
              </a:rPr>
              <a:t>suggest ways in which energy can be lost from a house and how to</a:t>
            </a:r>
          </a:p>
          <a:p>
            <a:pPr>
              <a:lnSpc>
                <a:spcPct val="90000"/>
              </a:lnSpc>
              <a:spcBef>
                <a:spcPct val="20000"/>
              </a:spcBef>
              <a:buFontTx/>
              <a:buChar char="•"/>
            </a:pPr>
            <a:r>
              <a:rPr lang="en-US">
                <a:solidFill>
                  <a:schemeClr val="bg1"/>
                </a:solidFill>
              </a:rPr>
              <a:t>reduce energy loss.</a:t>
            </a:r>
          </a:p>
        </p:txBody>
      </p:sp>
      <p:pic>
        <p:nvPicPr>
          <p:cNvPr id="30746" name="Picture 190"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ctrTitle"/>
          </p:nvPr>
        </p:nvSpPr>
        <p:spPr/>
        <p:txBody>
          <a:bodyPr/>
          <a:lstStyle/>
          <a:p>
            <a:pPr eaLnBrk="1" hangingPunct="1"/>
            <a:r>
              <a:rPr lang="en-US" smtClean="0"/>
              <a:t>Payback time</a:t>
            </a:r>
          </a:p>
        </p:txBody>
      </p:sp>
      <p:sp>
        <p:nvSpPr>
          <p:cNvPr id="64514" name="Subtitle 2"/>
          <p:cNvSpPr>
            <a:spLocks noGrp="1"/>
          </p:cNvSpPr>
          <p:nvPr>
            <p:ph type="subTitle" idx="1"/>
          </p:nvPr>
        </p:nvSpPr>
        <p:spPr>
          <a:xfrm>
            <a:off x="1371600" y="3886200"/>
            <a:ext cx="7486650" cy="1752600"/>
          </a:xfrm>
        </p:spPr>
        <p:txBody>
          <a:bodyPr/>
          <a:lstStyle/>
          <a:p>
            <a:pPr eaLnBrk="1" hangingPunct="1"/>
            <a:r>
              <a:rPr lang="en-GB" b="1" smtClean="0"/>
              <a:t>Payback time =     Cost to install</a:t>
            </a:r>
            <a:endParaRPr lang="en-US" smtClean="0"/>
          </a:p>
          <a:p>
            <a:pPr eaLnBrk="1" hangingPunct="1"/>
            <a:r>
              <a:rPr lang="en-GB" b="1" smtClean="0"/>
              <a:t>			__________________          </a:t>
            </a:r>
          </a:p>
          <a:p>
            <a:pPr eaLnBrk="1" hangingPunct="1"/>
            <a:r>
              <a:rPr lang="en-GB" b="1" smtClean="0"/>
              <a:t>                                 Saving per year</a:t>
            </a:r>
            <a:endParaRPr lang="en-US" smtClean="0"/>
          </a:p>
          <a:p>
            <a:pPr eaLnBrk="1" hangingPunct="1"/>
            <a:endParaRPr lang="en-US" smtClean="0"/>
          </a:p>
        </p:txBody>
      </p:sp>
      <p:sp>
        <p:nvSpPr>
          <p:cNvPr id="64515" name="Date Placeholder 3"/>
          <p:cNvSpPr>
            <a:spLocks noGrp="1"/>
          </p:cNvSpPr>
          <p:nvPr>
            <p:ph type="dt" sz="quarter" idx="10"/>
          </p:nvPr>
        </p:nvSpPr>
        <p:spPr>
          <a:noFill/>
        </p:spPr>
        <p:txBody>
          <a:bodyPr/>
          <a:lstStyle/>
          <a:p>
            <a:fld id="{AEAF2FA3-95CC-436A-9644-D6960987E5A4}" type="datetime10">
              <a:rPr lang="en-GB" smtClean="0"/>
              <a:pPr/>
              <a:t>15:09</a:t>
            </a:fld>
            <a:endParaRPr lang="en-GB"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endParaRPr lang="en-US" smtClean="0"/>
          </a:p>
        </p:txBody>
      </p:sp>
      <p:sp>
        <p:nvSpPr>
          <p:cNvPr id="65538" name="Date Placeholder 3"/>
          <p:cNvSpPr>
            <a:spLocks noGrp="1"/>
          </p:cNvSpPr>
          <p:nvPr>
            <p:ph type="dt" sz="quarter" idx="10"/>
          </p:nvPr>
        </p:nvSpPr>
        <p:spPr>
          <a:noFill/>
        </p:spPr>
        <p:txBody>
          <a:bodyPr/>
          <a:lstStyle/>
          <a:p>
            <a:fld id="{A4549E29-2338-4B7F-A3D4-A721BEEC52DD}" type="datetime10">
              <a:rPr lang="en-GB" smtClean="0"/>
              <a:pPr/>
              <a:t>15:09</a:t>
            </a:fld>
            <a:endParaRPr lang="en-GB" smtClean="0"/>
          </a:p>
        </p:txBody>
      </p:sp>
      <p:pic>
        <p:nvPicPr>
          <p:cNvPr id="65539" name="Picture 2"/>
          <p:cNvPicPr>
            <a:picLocks noGrp="1" noChangeAspect="1" noChangeArrowheads="1"/>
          </p:cNvPicPr>
          <p:nvPr>
            <p:ph idx="1"/>
          </p:nvPr>
        </p:nvPicPr>
        <p:blipFill>
          <a:blip r:embed="rId2"/>
          <a:srcRect l="26563" t="33977" r="26563" b="25880"/>
          <a:stretch>
            <a:fillRect/>
          </a:stretch>
        </p:blipFill>
        <p:spPr>
          <a:xfrm>
            <a:off x="285750" y="642938"/>
            <a:ext cx="8501063" cy="58578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GB" smtClean="0"/>
              <a:t>Extension</a:t>
            </a:r>
          </a:p>
        </p:txBody>
      </p:sp>
      <p:pic>
        <p:nvPicPr>
          <p:cNvPr id="66562" name="Picture 3"/>
          <p:cNvPicPr>
            <a:picLocks noChangeAspect="1" noChangeArrowheads="1"/>
          </p:cNvPicPr>
          <p:nvPr>
            <p:ph type="body" idx="1"/>
          </p:nvPr>
        </p:nvPicPr>
        <p:blipFill>
          <a:blip r:embed="rId2"/>
          <a:srcRect l="10629" t="26096" r="10629" b="19818"/>
          <a:stretch>
            <a:fillRect/>
          </a:stretch>
        </p:blipFill>
        <p:spPr>
          <a:xfrm>
            <a:off x="0" y="1196975"/>
            <a:ext cx="9144000" cy="45370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GB" smtClean="0"/>
              <a:t>Answers</a:t>
            </a:r>
          </a:p>
        </p:txBody>
      </p:sp>
      <p:pic>
        <p:nvPicPr>
          <p:cNvPr id="67586" name="Picture 3"/>
          <p:cNvPicPr>
            <a:picLocks noChangeAspect="1" noChangeArrowheads="1"/>
          </p:cNvPicPr>
          <p:nvPr>
            <p:ph type="body" idx="1"/>
          </p:nvPr>
        </p:nvPicPr>
        <p:blipFill>
          <a:blip r:embed="rId2"/>
          <a:srcRect l="11497" t="16556" r="9741" b="35742"/>
          <a:stretch>
            <a:fillRect/>
          </a:stretch>
        </p:blipFill>
        <p:spPr>
          <a:xfrm>
            <a:off x="0" y="1412875"/>
            <a:ext cx="9144000" cy="38750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Date Placeholder 4"/>
          <p:cNvSpPr>
            <a:spLocks noGrp="1"/>
          </p:cNvSpPr>
          <p:nvPr>
            <p:ph type="dt" sz="quarter" idx="11"/>
          </p:nvPr>
        </p:nvSpPr>
        <p:spPr>
          <a:noFill/>
        </p:spPr>
        <p:txBody>
          <a:bodyPr/>
          <a:lstStyle/>
          <a:p>
            <a:fld id="{CCACF95B-D250-4517-AEE8-CC32FE1617C0}" type="datetime10">
              <a:rPr lang="en-GB" smtClean="0"/>
              <a:pPr/>
              <a:t>15:09</a:t>
            </a:fld>
            <a:endParaRPr lang="en-GB" smtClean="0"/>
          </a:p>
        </p:txBody>
      </p:sp>
      <p:sp>
        <p:nvSpPr>
          <p:cNvPr id="6861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8452" name="Group 20"/>
          <p:cNvGraphicFramePr>
            <a:graphicFrameLocks noGrp="1"/>
          </p:cNvGraphicFramePr>
          <p:nvPr>
            <p:ph idx="1"/>
          </p:nvPr>
        </p:nvGraphicFramePr>
        <p:xfrm>
          <a:off x="468313" y="3141663"/>
          <a:ext cx="8229600" cy="3135312"/>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Learning Outcome 3: </a:t>
                      </a:r>
                      <a:r>
                        <a:rPr lang="en-GB" sz="2000" kern="1200" dirty="0" smtClean="0">
                          <a:solidFill>
                            <a:schemeClr val="tx1"/>
                          </a:solidFill>
                          <a:latin typeface="+mn-lt"/>
                          <a:ea typeface="+mn-ea"/>
                          <a:cs typeface="+mn-cs"/>
                        </a:rPr>
                        <a:t>: </a:t>
                      </a:r>
                      <a:r>
                        <a:rPr lang="en-US" sz="2000" kern="1200" dirty="0" smtClean="0">
                          <a:solidFill>
                            <a:schemeClr val="tx1"/>
                          </a:solidFill>
                          <a:latin typeface="+mn-lt"/>
                          <a:ea typeface="+mn-ea"/>
                          <a:cs typeface="+mn-cs"/>
                        </a:rPr>
                        <a:t>Interpret data and calculate cost savings of different energy saving strategies: payback time</a:t>
                      </a: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How can I improve on Learning Outcome 3?</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68625"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spcBef>
                <a:spcPct val="50000"/>
              </a:spcBef>
            </a:pPr>
            <a:r>
              <a:rPr lang="en-GB" sz="2800"/>
              <a:t>Go back to your Learning Outcome grid and fill out the ‘How I did’ and the ‘Targets’ column.</a:t>
            </a:r>
          </a:p>
        </p:txBody>
      </p:sp>
      <p:pic>
        <p:nvPicPr>
          <p:cNvPr id="68626" name="Picture 19"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Date Placeholder 4"/>
          <p:cNvSpPr>
            <a:spLocks noGrp="1"/>
          </p:cNvSpPr>
          <p:nvPr>
            <p:ph type="dt" sz="quarter" idx="11"/>
          </p:nvPr>
        </p:nvSpPr>
        <p:spPr>
          <a:noFill/>
        </p:spPr>
        <p:txBody>
          <a:bodyPr/>
          <a:lstStyle/>
          <a:p>
            <a:fld id="{43719C1F-2AE7-4386-802A-902E981D2350}" type="datetime10">
              <a:rPr lang="en-GB" smtClean="0"/>
              <a:pPr/>
              <a:t>15:09</a:t>
            </a:fld>
            <a:endParaRPr lang="en-GB" smtClean="0"/>
          </a:p>
        </p:txBody>
      </p:sp>
      <p:sp>
        <p:nvSpPr>
          <p:cNvPr id="70658"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 for Remembering</a:t>
            </a:r>
          </a:p>
        </p:txBody>
      </p:sp>
      <p:sp>
        <p:nvSpPr>
          <p:cNvPr id="70659"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r>
              <a:rPr lang="en-GB" sz="2800" smtClean="0">
                <a:solidFill>
                  <a:srgbClr val="FF99CC"/>
                </a:solidFill>
              </a:rPr>
              <a:t>Stand up if you have met all three lesson outcomes?</a:t>
            </a:r>
          </a:p>
          <a:p>
            <a:pPr eaLnBrk="1" hangingPunct="1"/>
            <a:r>
              <a:rPr lang="en-GB" sz="2800" smtClean="0">
                <a:solidFill>
                  <a:srgbClr val="FF99CC"/>
                </a:solidFill>
              </a:rPr>
              <a:t>If not what do you need to do next in order to meet the outcome? Record this in your diary as part of your homework.</a:t>
            </a:r>
          </a:p>
          <a:p>
            <a:pPr eaLnBrk="1" hangingPunct="1"/>
            <a:r>
              <a:rPr lang="en-GB" sz="2800" smtClean="0">
                <a:solidFill>
                  <a:srgbClr val="FF99CC"/>
                </a:solidFill>
              </a:rPr>
              <a:t>Is there any part of the lesson you think you need to go over again next lesson?</a:t>
            </a:r>
          </a:p>
          <a:p>
            <a:pPr eaLnBrk="1" hangingPunct="1"/>
            <a:r>
              <a:rPr lang="en-GB" sz="2800" smtClean="0">
                <a:solidFill>
                  <a:srgbClr val="FF99CC"/>
                </a:solidFill>
              </a:rPr>
              <a:t>Tell the person next to you three things you have learnt this lesson.</a:t>
            </a:r>
          </a:p>
          <a:p>
            <a:pPr eaLnBrk="1" hangingPunct="1"/>
            <a:r>
              <a:rPr lang="en-GB" sz="2800" smtClean="0">
                <a:solidFill>
                  <a:srgbClr val="FF99CC"/>
                </a:solidFill>
              </a:rPr>
              <a:t>How will you remember this for your exam?</a:t>
            </a:r>
          </a:p>
        </p:txBody>
      </p:sp>
      <p:pic>
        <p:nvPicPr>
          <p:cNvPr id="70660" name="Picture 5"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4"/>
          <p:cNvSpPr>
            <a:spLocks noGrp="1"/>
          </p:cNvSpPr>
          <p:nvPr>
            <p:ph type="dt" sz="quarter" idx="11"/>
          </p:nvPr>
        </p:nvSpPr>
        <p:spPr>
          <a:noFill/>
        </p:spPr>
        <p:txBody>
          <a:bodyPr/>
          <a:lstStyle/>
          <a:p>
            <a:fld id="{8F9F6FA2-260C-4926-8F13-93DDFB14CF35}" type="datetime10">
              <a:rPr lang="en-GB" smtClean="0"/>
              <a:pPr/>
              <a:t>15:09</a:t>
            </a:fld>
            <a:endParaRPr lang="en-GB" smtClean="0"/>
          </a:p>
        </p:txBody>
      </p:sp>
      <p:sp>
        <p:nvSpPr>
          <p:cNvPr id="32770"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32771" name="Rectangle 3"/>
          <p:cNvSpPr>
            <a:spLocks noGrp="1" noChangeArrowheads="1"/>
          </p:cNvSpPr>
          <p:nvPr>
            <p:ph type="body" idx="1"/>
          </p:nvPr>
        </p:nvSpPr>
        <p:spPr>
          <a:xfrm>
            <a:off x="468313" y="1557338"/>
            <a:ext cx="8229600" cy="5300662"/>
          </a:xfrm>
          <a:ln>
            <a:solidFill>
              <a:srgbClr val="FF99CC"/>
            </a:solidFill>
          </a:ln>
        </p:spPr>
        <p:txBody>
          <a:bodyPr/>
          <a:lstStyle/>
          <a:p>
            <a:pPr eaLnBrk="1" hangingPunct="1">
              <a:lnSpc>
                <a:spcPct val="90000"/>
              </a:lnSpc>
            </a:pPr>
            <a:r>
              <a:rPr lang="en-GB" sz="2800" smtClean="0">
                <a:solidFill>
                  <a:srgbClr val="FF99CC"/>
                </a:solidFill>
              </a:rPr>
              <a:t>Extended Learning task: </a:t>
            </a:r>
            <a:r>
              <a:rPr lang="en-GB" sz="2800" smtClean="0"/>
              <a:t>Pupils find the different insulating methods used at their homes, and take digital photographs and do a presentation for the class—only insulating pictures and not their homes.</a:t>
            </a:r>
            <a:endParaRPr lang="en-GB" sz="2800" smtClean="0">
              <a:solidFill>
                <a:srgbClr val="FF99CC"/>
              </a:solidFill>
            </a:endParaRPr>
          </a:p>
          <a:p>
            <a:pPr eaLnBrk="1" hangingPunct="1">
              <a:lnSpc>
                <a:spcPct val="90000"/>
              </a:lnSpc>
            </a:pPr>
            <a:r>
              <a:rPr lang="en-GB" sz="2800" smtClean="0">
                <a:solidFill>
                  <a:srgbClr val="FF99CC"/>
                </a:solidFill>
              </a:rPr>
              <a:t>Due date:</a:t>
            </a:r>
          </a:p>
          <a:p>
            <a:pPr eaLnBrk="1" hangingPunct="1">
              <a:lnSpc>
                <a:spcPct val="90000"/>
              </a:lnSpc>
              <a:buFontTx/>
              <a:buNone/>
            </a:pPr>
            <a:endParaRPr lang="en-GB" sz="2800" smtClean="0">
              <a:solidFill>
                <a:srgbClr val="FF99CC"/>
              </a:solidFill>
            </a:endParaRPr>
          </a:p>
          <a:p>
            <a:pPr eaLnBrk="1" hangingPunct="1">
              <a:lnSpc>
                <a:spcPct val="90000"/>
              </a:lnSpc>
            </a:pPr>
            <a:r>
              <a:rPr lang="en-GB" sz="2400" smtClean="0">
                <a:solidFill>
                  <a:srgbClr val="FF99CC"/>
                </a:solidFill>
              </a:rPr>
              <a:t>Criteria for </a:t>
            </a:r>
            <a:r>
              <a:rPr lang="en-GB" sz="2400" smtClean="0">
                <a:solidFill>
                  <a:srgbClr val="FF3300"/>
                </a:solidFill>
              </a:rPr>
              <a:t>Grade C</a:t>
            </a:r>
            <a:r>
              <a:rPr lang="en-GB" sz="2400" smtClean="0">
                <a:solidFill>
                  <a:srgbClr val="FF99CC"/>
                </a:solidFill>
              </a:rPr>
              <a:t>:</a:t>
            </a:r>
          </a:p>
          <a:p>
            <a:pPr eaLnBrk="1" hangingPunct="1">
              <a:lnSpc>
                <a:spcPct val="90000"/>
              </a:lnSpc>
            </a:pPr>
            <a:r>
              <a:rPr lang="en-GB" sz="2400" smtClean="0">
                <a:solidFill>
                  <a:srgbClr val="FF3300"/>
                </a:solidFill>
              </a:rPr>
              <a:t>Basic description, basic detail.</a:t>
            </a:r>
          </a:p>
          <a:p>
            <a:pPr eaLnBrk="1" hangingPunct="1">
              <a:lnSpc>
                <a:spcPct val="90000"/>
              </a:lnSpc>
            </a:pPr>
            <a:r>
              <a:rPr lang="en-GB" sz="2400" smtClean="0">
                <a:solidFill>
                  <a:srgbClr val="FF99CC"/>
                </a:solidFill>
              </a:rPr>
              <a:t>Criteria for </a:t>
            </a:r>
            <a:r>
              <a:rPr lang="en-GB" sz="2400" smtClean="0">
                <a:solidFill>
                  <a:srgbClr val="FFCC00"/>
                </a:solidFill>
              </a:rPr>
              <a:t>Grade B</a:t>
            </a:r>
            <a:r>
              <a:rPr lang="en-GB" sz="2400" smtClean="0">
                <a:solidFill>
                  <a:srgbClr val="FF99CC"/>
                </a:solidFill>
              </a:rPr>
              <a:t>:</a:t>
            </a:r>
          </a:p>
          <a:p>
            <a:pPr eaLnBrk="1" hangingPunct="1">
              <a:lnSpc>
                <a:spcPct val="90000"/>
              </a:lnSpc>
            </a:pPr>
            <a:r>
              <a:rPr lang="en-GB" sz="2400" smtClean="0">
                <a:solidFill>
                  <a:schemeClr val="folHlink"/>
                </a:solidFill>
              </a:rPr>
              <a:t>Description with explanation and good level of detail.</a:t>
            </a:r>
          </a:p>
          <a:p>
            <a:pPr eaLnBrk="1" hangingPunct="1">
              <a:lnSpc>
                <a:spcPct val="90000"/>
              </a:lnSpc>
            </a:pPr>
            <a:r>
              <a:rPr lang="en-GB" sz="2400" smtClean="0">
                <a:solidFill>
                  <a:srgbClr val="FF99CC"/>
                </a:solidFill>
              </a:rPr>
              <a:t>Criteria for </a:t>
            </a:r>
            <a:r>
              <a:rPr lang="en-GB" sz="2400" smtClean="0">
                <a:solidFill>
                  <a:srgbClr val="33CC33"/>
                </a:solidFill>
              </a:rPr>
              <a:t>Grade A</a:t>
            </a:r>
            <a:r>
              <a:rPr lang="en-GB" sz="2400" smtClean="0">
                <a:solidFill>
                  <a:srgbClr val="FF99CC"/>
                </a:solidFill>
              </a:rPr>
              <a:t>:</a:t>
            </a:r>
          </a:p>
          <a:p>
            <a:pPr eaLnBrk="1" hangingPunct="1">
              <a:lnSpc>
                <a:spcPct val="90000"/>
              </a:lnSpc>
            </a:pPr>
            <a:r>
              <a:rPr lang="en-GB" sz="2400" smtClean="0">
                <a:solidFill>
                  <a:srgbClr val="99FF99"/>
                </a:solidFill>
              </a:rPr>
              <a:t>Detailed description and in depth detailed explanation using examples to highlight points made.</a:t>
            </a:r>
          </a:p>
        </p:txBody>
      </p:sp>
      <p:pic>
        <p:nvPicPr>
          <p:cNvPr id="32772" name="Picture 4"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4"/>
          <p:cNvSpPr>
            <a:spLocks noGrp="1"/>
          </p:cNvSpPr>
          <p:nvPr>
            <p:ph type="dt" sz="quarter" idx="11"/>
          </p:nvPr>
        </p:nvSpPr>
        <p:spPr>
          <a:noFill/>
        </p:spPr>
        <p:txBody>
          <a:bodyPr/>
          <a:lstStyle/>
          <a:p>
            <a:fld id="{A38A2365-4E8A-4FFD-B7A2-221247CD60CF}" type="datetime10">
              <a:rPr lang="en-GB" smtClean="0"/>
              <a:pPr/>
              <a:t>15:09</a:t>
            </a:fld>
            <a:endParaRPr lang="en-GB" smtClean="0"/>
          </a:p>
        </p:txBody>
      </p:sp>
      <p:sp>
        <p:nvSpPr>
          <p:cNvPr id="34818"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34819" name="Rectangle 3"/>
          <p:cNvSpPr>
            <a:spLocks noGrp="1" noChangeArrowheads="1"/>
          </p:cNvSpPr>
          <p:nvPr>
            <p:ph type="body" idx="1"/>
          </p:nvPr>
        </p:nvSpPr>
        <p:spPr>
          <a:xfrm>
            <a:off x="0" y="1916113"/>
            <a:ext cx="5795963" cy="4941887"/>
          </a:xfrm>
          <a:solidFill>
            <a:srgbClr val="0000FF"/>
          </a:solidFill>
        </p:spPr>
        <p:txBody>
          <a:bodyPr/>
          <a:lstStyle/>
          <a:p>
            <a:pPr eaLnBrk="1" hangingPunct="1">
              <a:lnSpc>
                <a:spcPct val="80000"/>
              </a:lnSpc>
              <a:buFontTx/>
              <a:buNone/>
            </a:pPr>
            <a:endParaRPr lang="en-GB" sz="1800" b="1" smtClean="0">
              <a:solidFill>
                <a:schemeClr val="bg1"/>
              </a:solidFill>
            </a:endParaRPr>
          </a:p>
          <a:p>
            <a:pPr eaLnBrk="1" hangingPunct="1">
              <a:lnSpc>
                <a:spcPct val="80000"/>
              </a:lnSpc>
            </a:pPr>
            <a:r>
              <a:rPr lang="en-GB" sz="1800" b="1" smtClean="0"/>
              <a:t>What skills will you be developing this lesson?</a:t>
            </a:r>
          </a:p>
          <a:p>
            <a:pPr eaLnBrk="1" hangingPunct="1">
              <a:lnSpc>
                <a:spcPct val="80000"/>
              </a:lnSpc>
            </a:pPr>
            <a:endParaRPr lang="en-GB" sz="1800" b="1" smtClean="0"/>
          </a:p>
          <a:p>
            <a:pPr eaLnBrk="1" hangingPunct="1">
              <a:lnSpc>
                <a:spcPct val="80000"/>
              </a:lnSpc>
            </a:pPr>
            <a:r>
              <a:rPr lang="en-GB" sz="1800" b="1" i="1" smtClean="0"/>
              <a:t>HSW- by planning and carrying out an investigation/ Interpreting data/ evaluating an experiment</a:t>
            </a:r>
          </a:p>
          <a:p>
            <a:pPr eaLnBrk="1" hangingPunct="1">
              <a:lnSpc>
                <a:spcPct val="80000"/>
              </a:lnSpc>
            </a:pPr>
            <a:r>
              <a:rPr lang="en-GB" sz="1800" b="1" i="1" smtClean="0"/>
              <a:t>ICT- through using laptops</a:t>
            </a:r>
          </a:p>
          <a:p>
            <a:pPr eaLnBrk="1" hangingPunct="1">
              <a:lnSpc>
                <a:spcPct val="80000"/>
              </a:lnSpc>
            </a:pPr>
            <a:r>
              <a:rPr lang="en-GB" sz="1800" b="1" i="1" smtClean="0"/>
              <a:t>Numeracy- by using formulae in calculations</a:t>
            </a:r>
          </a:p>
          <a:p>
            <a:pPr eaLnBrk="1" hangingPunct="1">
              <a:lnSpc>
                <a:spcPct val="80000"/>
              </a:lnSpc>
            </a:pPr>
            <a:r>
              <a:rPr lang="en-GB" sz="1800" b="1" i="1" smtClean="0"/>
              <a:t>Literacy- by writing explanations using correctly spelt keywords and good grammar.  </a:t>
            </a:r>
          </a:p>
          <a:p>
            <a:pPr eaLnBrk="1" hangingPunct="1">
              <a:lnSpc>
                <a:spcPct val="80000"/>
              </a:lnSpc>
            </a:pPr>
            <a:r>
              <a:rPr lang="en-GB" sz="1800" b="1" i="1" smtClean="0"/>
              <a:t>Team work- during a practical investigation</a:t>
            </a:r>
          </a:p>
          <a:p>
            <a:pPr eaLnBrk="1" hangingPunct="1">
              <a:lnSpc>
                <a:spcPct val="80000"/>
              </a:lnSpc>
            </a:pPr>
            <a:r>
              <a:rPr lang="en-GB" sz="1800" b="1" i="1" smtClean="0"/>
              <a:t>Self management- by completing an individual assignment by …..</a:t>
            </a:r>
          </a:p>
          <a:p>
            <a:pPr eaLnBrk="1" hangingPunct="1">
              <a:lnSpc>
                <a:spcPct val="80000"/>
              </a:lnSpc>
            </a:pPr>
            <a:r>
              <a:rPr lang="en-GB" sz="1800" b="1" i="1" smtClean="0"/>
              <a:t>Creative thinking- by designing a ……………….</a:t>
            </a:r>
          </a:p>
          <a:p>
            <a:pPr eaLnBrk="1" hangingPunct="1">
              <a:lnSpc>
                <a:spcPct val="80000"/>
              </a:lnSpc>
            </a:pPr>
            <a:r>
              <a:rPr lang="en-GB" sz="1800" b="1" i="1" smtClean="0"/>
              <a:t>Independent enquiry- by researching the internet</a:t>
            </a:r>
          </a:p>
          <a:p>
            <a:pPr eaLnBrk="1" hangingPunct="1">
              <a:lnSpc>
                <a:spcPct val="80000"/>
              </a:lnSpc>
            </a:pPr>
            <a:r>
              <a:rPr lang="en-GB" sz="1800" b="1" i="1" smtClean="0"/>
              <a:t>Participation- during a practical activity</a:t>
            </a:r>
          </a:p>
          <a:p>
            <a:pPr eaLnBrk="1" hangingPunct="1">
              <a:lnSpc>
                <a:spcPct val="80000"/>
              </a:lnSpc>
            </a:pPr>
            <a:r>
              <a:rPr lang="en-GB" sz="1800" b="1" i="1" smtClean="0"/>
              <a:t>Reflection- through self and peer assessment of each outcome</a:t>
            </a:r>
          </a:p>
          <a:p>
            <a:pPr eaLnBrk="1" hangingPunct="1">
              <a:lnSpc>
                <a:spcPct val="80000"/>
              </a:lnSpc>
            </a:pPr>
            <a:endParaRPr lang="en-GB" sz="1800" b="1" i="1" smtClean="0"/>
          </a:p>
        </p:txBody>
      </p:sp>
      <p:pic>
        <p:nvPicPr>
          <p:cNvPr id="34820" name="Picture 4"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34821" name="Text Box 5"/>
          <p:cNvSpPr txBox="1">
            <a:spLocks noChangeArrowheads="1"/>
          </p:cNvSpPr>
          <p:nvPr/>
        </p:nvSpPr>
        <p:spPr bwMode="auto">
          <a:xfrm>
            <a:off x="395288" y="1196975"/>
            <a:ext cx="2249487" cy="457200"/>
          </a:xfrm>
          <a:prstGeom prst="rect">
            <a:avLst/>
          </a:prstGeom>
          <a:solidFill>
            <a:srgbClr val="99FF99"/>
          </a:solidFill>
          <a:ln w="9525">
            <a:noFill/>
            <a:miter lim="800000"/>
            <a:headEnd/>
            <a:tailEnd/>
          </a:ln>
        </p:spPr>
        <p:txBody>
          <a:bodyPr wrap="none">
            <a:spAutoFit/>
          </a:bodyPr>
          <a:lstStyle/>
          <a:p>
            <a:r>
              <a:rPr lang="en-GB" b="1"/>
              <a:t>Key Question:</a:t>
            </a:r>
          </a:p>
        </p:txBody>
      </p:sp>
      <p:sp>
        <p:nvSpPr>
          <p:cNvPr id="34822" name="Text Box 6"/>
          <p:cNvSpPr txBox="1">
            <a:spLocks noChangeArrowheads="1"/>
          </p:cNvSpPr>
          <p:nvPr/>
        </p:nvSpPr>
        <p:spPr bwMode="auto">
          <a:xfrm>
            <a:off x="3059113" y="981075"/>
            <a:ext cx="3384550" cy="433388"/>
          </a:xfrm>
          <a:prstGeom prst="rect">
            <a:avLst/>
          </a:prstGeom>
          <a:solidFill>
            <a:srgbClr val="9966FF"/>
          </a:solidFill>
          <a:ln w="9525">
            <a:noFill/>
            <a:miter lim="800000"/>
            <a:headEnd/>
            <a:tailEnd/>
          </a:ln>
        </p:spPr>
        <p:txBody>
          <a:bodyPr>
            <a:spAutoFit/>
          </a:bodyPr>
          <a:lstStyle/>
          <a:p>
            <a:pPr>
              <a:lnSpc>
                <a:spcPct val="80000"/>
              </a:lnSpc>
              <a:spcBef>
                <a:spcPct val="20000"/>
              </a:spcBef>
              <a:buFontTx/>
              <a:buChar char="•"/>
            </a:pPr>
            <a:r>
              <a:rPr lang="en-GB" sz="2800"/>
              <a:t>Video clip/Demo:</a:t>
            </a:r>
          </a:p>
        </p:txBody>
      </p:sp>
      <p:sp>
        <p:nvSpPr>
          <p:cNvPr id="34823" name="Text Box 7"/>
          <p:cNvSpPr txBox="1">
            <a:spLocks noChangeArrowheads="1"/>
          </p:cNvSpPr>
          <p:nvPr/>
        </p:nvSpPr>
        <p:spPr bwMode="auto">
          <a:xfrm>
            <a:off x="5940425" y="5373688"/>
            <a:ext cx="3203575" cy="1201737"/>
          </a:xfrm>
          <a:prstGeom prst="rect">
            <a:avLst/>
          </a:prstGeom>
          <a:solidFill>
            <a:srgbClr val="FF3300"/>
          </a:solidFill>
          <a:ln w="9525">
            <a:noFill/>
            <a:miter lim="800000"/>
            <a:headEnd/>
            <a:tailEnd/>
          </a:ln>
        </p:spPr>
        <p:txBody>
          <a:bodyPr>
            <a:spAutoFit/>
          </a:bodyPr>
          <a:lstStyle/>
          <a:p>
            <a:pPr>
              <a:lnSpc>
                <a:spcPct val="80000"/>
              </a:lnSpc>
              <a:spcBef>
                <a:spcPct val="20000"/>
              </a:spcBef>
              <a:buFontTx/>
              <a:buChar char="•"/>
            </a:pPr>
            <a:r>
              <a:rPr lang="en-GB" sz="2800"/>
              <a:t>Quick Discussion:</a:t>
            </a:r>
          </a:p>
          <a:p>
            <a:pPr>
              <a:lnSpc>
                <a:spcPct val="80000"/>
              </a:lnSpc>
              <a:spcBef>
                <a:spcPct val="20000"/>
              </a:spcBef>
              <a:buFontTx/>
              <a:buChar char="•"/>
            </a:pPr>
            <a:r>
              <a:rPr lang="en-GB" sz="2800"/>
              <a:t>What do you already know?</a:t>
            </a:r>
          </a:p>
        </p:txBody>
      </p:sp>
      <p:sp>
        <p:nvSpPr>
          <p:cNvPr id="34824" name="Text Box 8"/>
          <p:cNvSpPr txBox="1">
            <a:spLocks noChangeArrowheads="1"/>
          </p:cNvSpPr>
          <p:nvPr/>
        </p:nvSpPr>
        <p:spPr bwMode="auto">
          <a:xfrm>
            <a:off x="6838950" y="1052513"/>
            <a:ext cx="2305050" cy="3122612"/>
          </a:xfrm>
          <a:prstGeom prst="rect">
            <a:avLst/>
          </a:prstGeom>
          <a:solidFill>
            <a:srgbClr val="CC3399"/>
          </a:solidFill>
          <a:ln w="9525">
            <a:noFill/>
            <a:miter lim="800000"/>
            <a:headEnd/>
            <a:tailEnd/>
          </a:ln>
        </p:spPr>
        <p:txBody>
          <a:bodyPr>
            <a:spAutoFit/>
          </a:bodyPr>
          <a:lstStyle/>
          <a:p>
            <a:pPr>
              <a:lnSpc>
                <a:spcPct val="80000"/>
              </a:lnSpc>
              <a:spcBef>
                <a:spcPct val="20000"/>
              </a:spcBef>
              <a:buFontTx/>
              <a:buChar char="•"/>
            </a:pPr>
            <a:r>
              <a:rPr lang="en-GB" sz="2800"/>
              <a:t>How is this lesson relevant to every day life? (WRL/CIT/SMSC)</a:t>
            </a:r>
          </a:p>
          <a:p>
            <a:pPr>
              <a:spcBef>
                <a:spcPct val="50000"/>
              </a:spcBef>
            </a:pPr>
            <a:endParaRPr lang="en-GB" sz="2800"/>
          </a:p>
        </p:txBody>
      </p:sp>
      <p:sp>
        <p:nvSpPr>
          <p:cNvPr id="34825" name="Text Box 9"/>
          <p:cNvSpPr txBox="1">
            <a:spLocks noChangeArrowheads="1"/>
          </p:cNvSpPr>
          <p:nvPr/>
        </p:nvSpPr>
        <p:spPr bwMode="auto">
          <a:xfrm>
            <a:off x="5867400" y="4076700"/>
            <a:ext cx="3276600" cy="1006475"/>
          </a:xfrm>
          <a:prstGeom prst="rect">
            <a:avLst/>
          </a:prstGeom>
          <a:solidFill>
            <a:srgbClr val="FFCC00"/>
          </a:solidFill>
          <a:ln w="9525">
            <a:noFill/>
            <a:miter lim="800000"/>
            <a:headEnd/>
            <a:tailEnd/>
          </a:ln>
        </p:spPr>
        <p:txBody>
          <a:bodyPr>
            <a:spAutoFit/>
          </a:bodyPr>
          <a:lstStyle/>
          <a:p>
            <a:pPr>
              <a:spcBef>
                <a:spcPct val="50000"/>
              </a:spcBef>
            </a:pPr>
            <a:r>
              <a:rPr lang="en-GB" sz="2000" b="1">
                <a:solidFill>
                  <a:schemeClr val="bg1"/>
                </a:solidFill>
              </a:rPr>
              <a:t>Where does this lesson fit in to the rest of the topic?</a:t>
            </a:r>
          </a:p>
        </p:txBody>
      </p:sp>
    </p:spTree>
  </p:cSld>
  <p:clrMapOvr>
    <a:masterClrMapping/>
  </p:clrMapOvr>
  <p:transition spd="med" advClick="0" advTm="1200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e Placeholder 4"/>
          <p:cNvSpPr>
            <a:spLocks noGrp="1"/>
          </p:cNvSpPr>
          <p:nvPr>
            <p:ph type="dt" sz="quarter" idx="11"/>
          </p:nvPr>
        </p:nvSpPr>
        <p:spPr>
          <a:noFill/>
        </p:spPr>
        <p:txBody>
          <a:bodyPr/>
          <a:lstStyle/>
          <a:p>
            <a:fld id="{CF8AD295-6723-45D6-828E-3BE2FCF5BAA6}" type="datetime10">
              <a:rPr lang="en-GB" smtClean="0"/>
              <a:pPr/>
              <a:t>15:09</a:t>
            </a:fld>
            <a:endParaRPr lang="en-GB" smtClean="0"/>
          </a:p>
        </p:txBody>
      </p:sp>
      <p:sp>
        <p:nvSpPr>
          <p:cNvPr id="36866"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smtClean="0"/>
              <a:t>Keywords:</a:t>
            </a:r>
          </a:p>
        </p:txBody>
      </p:sp>
      <p:sp>
        <p:nvSpPr>
          <p:cNvPr id="36867" name="Rectangle 3"/>
          <p:cNvSpPr>
            <a:spLocks noGrp="1" noChangeArrowheads="1"/>
          </p:cNvSpPr>
          <p:nvPr>
            <p:ph type="body" idx="1"/>
          </p:nvPr>
        </p:nvSpPr>
        <p:spPr/>
        <p:txBody>
          <a:bodyPr/>
          <a:lstStyle/>
          <a:p>
            <a:pPr eaLnBrk="1" hangingPunct="1"/>
            <a:r>
              <a:rPr lang="en-GB" smtClean="0"/>
              <a:t>Create sentences that correctly use the keywords below.   </a:t>
            </a:r>
          </a:p>
          <a:p>
            <a:pPr eaLnBrk="1" hangingPunct="1"/>
            <a:r>
              <a:rPr lang="en-US" smtClean="0"/>
              <a:t>fiberglass</a:t>
            </a:r>
          </a:p>
          <a:p>
            <a:pPr eaLnBrk="1" hangingPunct="1"/>
            <a:r>
              <a:rPr lang="en-US" smtClean="0"/>
              <a:t>insulation </a:t>
            </a:r>
          </a:p>
          <a:p>
            <a:pPr eaLnBrk="1" hangingPunct="1"/>
            <a:r>
              <a:rPr lang="en-US" smtClean="0"/>
              <a:t>insulator </a:t>
            </a:r>
          </a:p>
          <a:p>
            <a:pPr eaLnBrk="1" hangingPunct="1"/>
            <a:r>
              <a:rPr lang="en-US" smtClean="0"/>
              <a:t>payback time</a:t>
            </a:r>
          </a:p>
          <a:p>
            <a:pPr eaLnBrk="1" hangingPunct="1"/>
            <a:r>
              <a:rPr lang="en-US" smtClean="0"/>
              <a:t>Cost effective</a:t>
            </a:r>
            <a:endParaRPr lang="en-GB" smtClean="0"/>
          </a:p>
        </p:txBody>
      </p:sp>
      <p:sp>
        <p:nvSpPr>
          <p:cNvPr id="36868" name="Text Box 4"/>
          <p:cNvSpPr txBox="1">
            <a:spLocks noChangeArrowheads="1"/>
          </p:cNvSpPr>
          <p:nvPr/>
        </p:nvSpPr>
        <p:spPr bwMode="auto">
          <a:xfrm>
            <a:off x="5867400" y="2349500"/>
            <a:ext cx="2808288" cy="2282825"/>
          </a:xfrm>
          <a:prstGeom prst="rect">
            <a:avLst/>
          </a:prstGeom>
          <a:solidFill>
            <a:srgbClr val="FFCC00"/>
          </a:solidFill>
          <a:ln w="9525">
            <a:noFill/>
            <a:miter lim="800000"/>
            <a:headEnd/>
            <a:tailEnd/>
          </a:ln>
        </p:spPr>
        <p:txBody>
          <a:bodyPr>
            <a:spAutoFit/>
          </a:bodyPr>
          <a:lstStyle/>
          <a:p>
            <a:pPr>
              <a:spcBef>
                <a:spcPct val="50000"/>
              </a:spcBef>
            </a:pPr>
            <a:r>
              <a:rPr lang="en-GB" b="1">
                <a:solidFill>
                  <a:schemeClr val="bg1"/>
                </a:solidFill>
              </a:rPr>
              <a:t>Put your hand up if there is any key word from the list that you don’t know the meaning of.</a:t>
            </a:r>
          </a:p>
        </p:txBody>
      </p:sp>
      <p:pic>
        <p:nvPicPr>
          <p:cNvPr id="36869" name="Picture 6"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e Placeholder 4"/>
          <p:cNvSpPr>
            <a:spLocks noGrp="1"/>
          </p:cNvSpPr>
          <p:nvPr>
            <p:ph type="dt" sz="quarter" idx="11"/>
          </p:nvPr>
        </p:nvSpPr>
        <p:spPr>
          <a:noFill/>
        </p:spPr>
        <p:txBody>
          <a:bodyPr/>
          <a:lstStyle/>
          <a:p>
            <a:fld id="{ABB90DB9-2508-4CF2-BFD0-20B5938092ED}" type="datetime10">
              <a:rPr lang="en-GB" smtClean="0"/>
              <a:pPr/>
              <a:t>15:09</a:t>
            </a:fld>
            <a:endParaRPr lang="en-GB" smtClean="0"/>
          </a:p>
        </p:txBody>
      </p:sp>
      <p:sp>
        <p:nvSpPr>
          <p:cNvPr id="38914"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8915" name="Rectangle 3"/>
          <p:cNvSpPr>
            <a:spLocks noGrp="1" noChangeArrowheads="1"/>
          </p:cNvSpPr>
          <p:nvPr>
            <p:ph type="body" idx="1"/>
          </p:nvPr>
        </p:nvSpPr>
        <p:spPr>
          <a:ln>
            <a:solidFill>
              <a:srgbClr val="66FFFF"/>
            </a:solidFill>
          </a:ln>
        </p:spPr>
        <p:txBody>
          <a:bodyPr/>
          <a:lstStyle/>
          <a:p>
            <a:pPr eaLnBrk="1" hangingPunct="1"/>
            <a:r>
              <a:rPr lang="en-GB" b="1" smtClean="0"/>
              <a:t>Visual: pupils watch the experiment Audio: Pupils view the experiment and suggest methods to improve the experiment and also predict the outcome of the experiment</a:t>
            </a:r>
          </a:p>
          <a:p>
            <a:pPr eaLnBrk="1" hangingPunct="1"/>
            <a:r>
              <a:rPr lang="en-GB" b="1" smtClean="0"/>
              <a:t>Kinaesthetic: pupils work in groups and discuss various methods of insulation and present to the whole group.</a:t>
            </a:r>
          </a:p>
          <a:p>
            <a:pPr eaLnBrk="1" hangingPunct="1"/>
            <a:endParaRPr lang="en-GB" b="1" smtClean="0"/>
          </a:p>
        </p:txBody>
      </p:sp>
      <p:pic>
        <p:nvPicPr>
          <p:cNvPr id="38916" name="Picture 4"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ate Placeholder 4"/>
          <p:cNvSpPr>
            <a:spLocks noGrp="1"/>
          </p:cNvSpPr>
          <p:nvPr>
            <p:ph type="dt" sz="quarter" idx="11"/>
          </p:nvPr>
        </p:nvSpPr>
        <p:spPr>
          <a:noFill/>
        </p:spPr>
        <p:txBody>
          <a:bodyPr/>
          <a:lstStyle/>
          <a:p>
            <a:fld id="{F147B61E-1E66-457F-8EE6-06407E0263EE}" type="datetime10">
              <a:rPr lang="en-GB" smtClean="0"/>
              <a:pPr/>
              <a:t>15:09</a:t>
            </a:fld>
            <a:endParaRPr lang="en-GB" smtClean="0"/>
          </a:p>
        </p:txBody>
      </p:sp>
      <p:sp>
        <p:nvSpPr>
          <p:cNvPr id="40962"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smtClean="0">
                <a:solidFill>
                  <a:schemeClr val="tx1"/>
                </a:solidFill>
              </a:rPr>
              <a:t>Learning Activities for Outcome 1</a:t>
            </a:r>
            <a:endParaRPr lang="en-GB" sz="3600" smtClean="0">
              <a:solidFill>
                <a:schemeClr val="tx1"/>
              </a:solidFill>
            </a:endParaRPr>
          </a:p>
        </p:txBody>
      </p:sp>
      <p:pic>
        <p:nvPicPr>
          <p:cNvPr id="40963" name="Picture 5"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7524750" y="0"/>
            <a:ext cx="1368425" cy="1081088"/>
          </a:xfrm>
          <a:prstGeom prst="rect">
            <a:avLst/>
          </a:prstGeom>
          <a:noFill/>
          <a:ln w="9525">
            <a:noFill/>
            <a:miter lim="800000"/>
            <a:headEnd/>
            <a:tailEnd/>
          </a:ln>
        </p:spPr>
      </p:pic>
      <p:sp>
        <p:nvSpPr>
          <p:cNvPr id="40964" name="Rectangle 8"/>
          <p:cNvSpPr>
            <a:spLocks noGrp="1" noChangeArrowheads="1"/>
          </p:cNvSpPr>
          <p:nvPr>
            <p:ph type="body" idx="1"/>
          </p:nvPr>
        </p:nvSpPr>
        <p:spPr>
          <a:xfrm>
            <a:off x="0" y="1268413"/>
            <a:ext cx="9144000" cy="5589587"/>
          </a:xfrm>
          <a:ln>
            <a:solidFill>
              <a:srgbClr val="00FF00"/>
            </a:solidFill>
          </a:ln>
        </p:spPr>
        <p:txBody>
          <a:bodyPr/>
          <a:lstStyle/>
          <a:p>
            <a:pPr eaLnBrk="1" hangingPunct="1"/>
            <a:endParaRPr lang="en-GB" sz="1800" smtClean="0">
              <a:solidFill>
                <a:srgbClr val="66FFFF"/>
              </a:solidFill>
            </a:endParaRPr>
          </a:p>
          <a:p>
            <a:pPr eaLnBrk="1" hangingPunct="1"/>
            <a:endParaRPr lang="en-GB" sz="5400" smtClean="0">
              <a:solidFill>
                <a:srgbClr val="66FFFF"/>
              </a:solidFill>
            </a:endParaRPr>
          </a:p>
          <a:p>
            <a:pPr eaLnBrk="1" hangingPunct="1">
              <a:buFontTx/>
              <a:buNone/>
            </a:pPr>
            <a:endParaRPr lang="en-GB" smtClean="0">
              <a:solidFill>
                <a:srgbClr val="33CC33"/>
              </a:solidFill>
            </a:endParaRPr>
          </a:p>
        </p:txBody>
      </p:sp>
      <p:sp>
        <p:nvSpPr>
          <p:cNvPr id="40965" name="Rectangle 5"/>
          <p:cNvSpPr>
            <a:spLocks noChangeArrowheads="1"/>
          </p:cNvSpPr>
          <p:nvPr/>
        </p:nvSpPr>
        <p:spPr bwMode="auto">
          <a:xfrm>
            <a:off x="214313" y="1357313"/>
            <a:ext cx="8643937" cy="5016500"/>
          </a:xfrm>
          <a:prstGeom prst="rect">
            <a:avLst/>
          </a:prstGeom>
          <a:noFill/>
          <a:ln w="9525">
            <a:noFill/>
            <a:miter lim="800000"/>
            <a:headEnd/>
            <a:tailEnd/>
          </a:ln>
        </p:spPr>
        <p:txBody>
          <a:bodyPr>
            <a:spAutoFit/>
          </a:bodyPr>
          <a:lstStyle/>
          <a:p>
            <a:pPr>
              <a:lnSpc>
                <a:spcPct val="90000"/>
              </a:lnSpc>
              <a:spcBef>
                <a:spcPct val="20000"/>
              </a:spcBef>
              <a:buFontTx/>
              <a:buChar char="•"/>
            </a:pPr>
            <a:r>
              <a:rPr lang="en-GB" sz="3200"/>
              <a:t>Class demonstration that air is a bad conductor of heat</a:t>
            </a:r>
          </a:p>
          <a:p>
            <a:pPr>
              <a:lnSpc>
                <a:spcPct val="90000"/>
              </a:lnSpc>
              <a:spcBef>
                <a:spcPct val="20000"/>
              </a:spcBef>
              <a:buFontTx/>
              <a:buChar char="•"/>
            </a:pPr>
            <a:r>
              <a:rPr lang="en-GB" sz="3200"/>
              <a:t>Measure the  temperature on the outside of similar cans of hot water surrounded by  compressed and air-filled insulating material.</a:t>
            </a:r>
          </a:p>
          <a:p>
            <a:pPr>
              <a:lnSpc>
                <a:spcPct val="90000"/>
              </a:lnSpc>
              <a:spcBef>
                <a:spcPct val="20000"/>
              </a:spcBef>
              <a:buFontTx/>
              <a:buChar char="•"/>
            </a:pPr>
            <a:r>
              <a:rPr lang="en-GB" sz="3200"/>
              <a:t> student questions</a:t>
            </a:r>
          </a:p>
          <a:p>
            <a:pPr>
              <a:lnSpc>
                <a:spcPct val="90000"/>
              </a:lnSpc>
              <a:spcBef>
                <a:spcPct val="20000"/>
              </a:spcBef>
              <a:buFontTx/>
              <a:buChar char="•"/>
            </a:pPr>
            <a:r>
              <a:rPr lang="en-GB" sz="3200"/>
              <a:t>1- How is it old duvets are not as warm as new once</a:t>
            </a:r>
          </a:p>
          <a:p>
            <a:pPr>
              <a:lnSpc>
                <a:spcPct val="90000"/>
              </a:lnSpc>
              <a:spcBef>
                <a:spcPct val="20000"/>
              </a:spcBef>
              <a:buFontTx/>
              <a:buChar char="•"/>
            </a:pPr>
            <a:r>
              <a:rPr lang="en-GB" sz="3200"/>
              <a:t>2- why do birds fluff of feathers in winter</a:t>
            </a:r>
          </a:p>
          <a:p>
            <a:pPr>
              <a:lnSpc>
                <a:spcPct val="90000"/>
              </a:lnSpc>
              <a:spcBef>
                <a:spcPct val="20000"/>
              </a:spcBef>
              <a:buFontTx/>
              <a:buChar char="•"/>
            </a:pPr>
            <a:r>
              <a:rPr lang="en-GB" sz="3200"/>
              <a:t>3- how does the inside on an iglu stay warm?</a:t>
            </a:r>
            <a:endParaRPr lang="en-US" sz="3200"/>
          </a:p>
        </p:txBody>
      </p:sp>
    </p:spTree>
  </p:cSld>
  <p:clrMapOvr>
    <a:masterClrMapping/>
  </p:clrMapOvr>
  <p:transition spd="med" advClick="0" advTm="12000">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ate Placeholder 4"/>
          <p:cNvSpPr>
            <a:spLocks noGrp="1"/>
          </p:cNvSpPr>
          <p:nvPr>
            <p:ph type="dt" sz="quarter" idx="11"/>
          </p:nvPr>
        </p:nvSpPr>
        <p:spPr>
          <a:noFill/>
        </p:spPr>
        <p:txBody>
          <a:bodyPr/>
          <a:lstStyle/>
          <a:p>
            <a:fld id="{F844CED1-1678-4230-AE4A-9F10829544C3}" type="datetime10">
              <a:rPr lang="en-GB" smtClean="0"/>
              <a:pPr/>
              <a:t>15:09</a:t>
            </a:fld>
            <a:endParaRPr lang="en-GB" smtClean="0"/>
          </a:p>
        </p:txBody>
      </p:sp>
      <p:grpSp>
        <p:nvGrpSpPr>
          <p:cNvPr id="43010" name="Group 2"/>
          <p:cNvGrpSpPr>
            <a:grpSpLocks/>
          </p:cNvGrpSpPr>
          <p:nvPr/>
        </p:nvGrpSpPr>
        <p:grpSpPr bwMode="auto">
          <a:xfrm>
            <a:off x="3348038" y="188913"/>
            <a:ext cx="2016125" cy="6669087"/>
            <a:chOff x="2109" y="119"/>
            <a:chExt cx="1270" cy="4201"/>
          </a:xfrm>
        </p:grpSpPr>
        <p:sp>
          <p:nvSpPr>
            <p:cNvPr id="43020"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US"/>
            </a:p>
          </p:txBody>
        </p:sp>
        <p:sp>
          <p:nvSpPr>
            <p:cNvPr id="43021"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r>
                <a:rPr lang="en-GB" sz="1800" b="1">
                  <a:solidFill>
                    <a:schemeClr val="bg1"/>
                  </a:solidFill>
                </a:rPr>
                <a:t>Create</a:t>
              </a:r>
            </a:p>
          </p:txBody>
        </p:sp>
        <p:sp>
          <p:nvSpPr>
            <p:cNvPr id="43022"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r>
                <a:rPr lang="en-GB" sz="1800" b="1">
                  <a:solidFill>
                    <a:schemeClr val="bg1"/>
                  </a:solidFill>
                </a:rPr>
                <a:t>Evaluate</a:t>
              </a:r>
            </a:p>
          </p:txBody>
        </p:sp>
        <p:sp>
          <p:nvSpPr>
            <p:cNvPr id="43023"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r>
                <a:rPr lang="en-GB" sz="1800" b="1">
                  <a:solidFill>
                    <a:schemeClr val="bg1"/>
                  </a:solidFill>
                </a:rPr>
                <a:t>Analyse</a:t>
              </a:r>
            </a:p>
          </p:txBody>
        </p:sp>
        <p:sp>
          <p:nvSpPr>
            <p:cNvPr id="43024"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r>
                <a:rPr lang="en-GB" sz="1800" b="1">
                  <a:solidFill>
                    <a:schemeClr val="bg1"/>
                  </a:solidFill>
                </a:rPr>
                <a:t>Apply</a:t>
              </a:r>
            </a:p>
          </p:txBody>
        </p:sp>
        <p:sp>
          <p:nvSpPr>
            <p:cNvPr id="43025"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r>
                <a:rPr lang="en-GB" sz="1800" b="1">
                  <a:solidFill>
                    <a:schemeClr val="bg1"/>
                  </a:solidFill>
                </a:rPr>
                <a:t>Understand</a:t>
              </a:r>
            </a:p>
          </p:txBody>
        </p:sp>
        <p:sp>
          <p:nvSpPr>
            <p:cNvPr id="43026"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r>
                <a:rPr lang="en-GB" sz="1800" b="1">
                  <a:solidFill>
                    <a:schemeClr val="bg1"/>
                  </a:solidFill>
                </a:rPr>
                <a:t>Remember</a:t>
              </a:r>
            </a:p>
          </p:txBody>
        </p:sp>
        <p:sp>
          <p:nvSpPr>
            <p:cNvPr id="43027"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US"/>
            </a:p>
          </p:txBody>
        </p:sp>
        <p:sp>
          <p:nvSpPr>
            <p:cNvPr id="43028"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US"/>
            </a:p>
          </p:txBody>
        </p:sp>
        <p:sp>
          <p:nvSpPr>
            <p:cNvPr id="43029"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US"/>
            </a:p>
          </p:txBody>
        </p:sp>
        <p:pic>
          <p:nvPicPr>
            <p:cNvPr id="43030" name="Picture 13" descr="MC910216361[1]"/>
            <p:cNvPicPr>
              <a:picLocks noChangeAspect="1" noChangeArrowheads="1"/>
            </p:cNvPicPr>
            <p:nvPr/>
          </p:nvPicPr>
          <p:blipFill>
            <a:blip r:embed="rId3"/>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3011" name="Text Box 14"/>
          <p:cNvSpPr txBox="1">
            <a:spLocks noChangeArrowheads="1"/>
          </p:cNvSpPr>
          <p:nvPr/>
        </p:nvSpPr>
        <p:spPr bwMode="auto">
          <a:xfrm>
            <a:off x="179388" y="3573463"/>
            <a:ext cx="3024187" cy="1547812"/>
          </a:xfrm>
          <a:prstGeom prst="rect">
            <a:avLst/>
          </a:prstGeom>
          <a:solidFill>
            <a:srgbClr val="FFCC00"/>
          </a:solidFill>
          <a:ln w="9525">
            <a:noFill/>
            <a:miter lim="800000"/>
            <a:headEnd/>
            <a:tailEnd/>
          </a:ln>
        </p:spPr>
        <p:txBody>
          <a:bodyPr>
            <a:spAutoFit/>
          </a:bodyPr>
          <a:lstStyle/>
          <a:p>
            <a:pPr>
              <a:spcBef>
                <a:spcPct val="50000"/>
              </a:spcBef>
            </a:pPr>
            <a:r>
              <a:rPr lang="en-GB" sz="1800" b="1" u="sng">
                <a:solidFill>
                  <a:schemeClr val="bg1"/>
                </a:solidFill>
              </a:rPr>
              <a:t>Apply (C)</a:t>
            </a:r>
          </a:p>
          <a:p>
            <a:pPr>
              <a:spcBef>
                <a:spcPct val="30000"/>
              </a:spcBef>
            </a:pPr>
            <a:r>
              <a:rPr lang="en-GB" sz="1800" b="1">
                <a:solidFill>
                  <a:schemeClr val="bg1"/>
                </a:solidFill>
              </a:rPr>
              <a:t>Use Build Execute Develop Construct Identify Plan Select Solve Organise Apply Model</a:t>
            </a:r>
          </a:p>
        </p:txBody>
      </p:sp>
      <p:sp>
        <p:nvSpPr>
          <p:cNvPr id="43012" name="Text Box 15"/>
          <p:cNvSpPr txBox="1">
            <a:spLocks noChangeArrowheads="1"/>
          </p:cNvSpPr>
          <p:nvPr/>
        </p:nvSpPr>
        <p:spPr bwMode="auto">
          <a:xfrm>
            <a:off x="5580063" y="5035550"/>
            <a:ext cx="3563937" cy="1822450"/>
          </a:xfrm>
          <a:prstGeom prst="rect">
            <a:avLst/>
          </a:prstGeom>
          <a:solidFill>
            <a:srgbClr val="FFFF00"/>
          </a:solidFill>
          <a:ln w="9525">
            <a:noFill/>
            <a:miter lim="800000"/>
            <a:headEnd/>
            <a:tailEnd/>
          </a:ln>
        </p:spPr>
        <p:txBody>
          <a:bodyPr>
            <a:spAutoFit/>
          </a:bodyPr>
          <a:lstStyle/>
          <a:p>
            <a:pPr>
              <a:spcBef>
                <a:spcPct val="50000"/>
              </a:spcBef>
            </a:pPr>
            <a:r>
              <a:rPr lang="en-GB" sz="1800" b="1" u="sng">
                <a:solidFill>
                  <a:schemeClr val="bg1"/>
                </a:solidFill>
              </a:rPr>
              <a:t>Understand (D)</a:t>
            </a:r>
          </a:p>
          <a:p>
            <a:pPr>
              <a:spcBef>
                <a:spcPct val="30000"/>
              </a:spcBef>
            </a:pPr>
            <a:r>
              <a:rPr lang="en-GB" sz="1800" b="1">
                <a:solidFill>
                  <a:schemeClr val="bg1"/>
                </a:solidFill>
              </a:rPr>
              <a:t>Explain what when where how Rephrase Demonstrate Summarise Contrast Show Predict Compare Clarify Illustrate Categorise</a:t>
            </a:r>
          </a:p>
        </p:txBody>
      </p:sp>
      <p:sp>
        <p:nvSpPr>
          <p:cNvPr id="43013" name="Text Box 16"/>
          <p:cNvSpPr txBox="1">
            <a:spLocks noChangeArrowheads="1"/>
          </p:cNvSpPr>
          <p:nvPr/>
        </p:nvSpPr>
        <p:spPr bwMode="auto">
          <a:xfrm>
            <a:off x="179388" y="5310188"/>
            <a:ext cx="3024187" cy="1547812"/>
          </a:xfrm>
          <a:prstGeom prst="rect">
            <a:avLst/>
          </a:prstGeom>
          <a:solidFill>
            <a:srgbClr val="FFFF66"/>
          </a:solidFill>
          <a:ln w="9525">
            <a:noFill/>
            <a:miter lim="800000"/>
            <a:headEnd/>
            <a:tailEnd/>
          </a:ln>
        </p:spPr>
        <p:txBody>
          <a:bodyPr>
            <a:spAutoFit/>
          </a:bodyPr>
          <a:lstStyle/>
          <a:p>
            <a:pPr>
              <a:spcBef>
                <a:spcPct val="50000"/>
              </a:spcBef>
            </a:pPr>
            <a:r>
              <a:rPr lang="en-GB" sz="1800" b="1" u="sng">
                <a:solidFill>
                  <a:schemeClr val="bg1"/>
                </a:solidFill>
              </a:rPr>
              <a:t>Remember (E)</a:t>
            </a:r>
          </a:p>
          <a:p>
            <a:pPr>
              <a:spcBef>
                <a:spcPct val="30000"/>
              </a:spcBef>
            </a:pPr>
            <a:r>
              <a:rPr lang="en-GB" sz="1800" b="1">
                <a:solidFill>
                  <a:schemeClr val="bg1"/>
                </a:solidFill>
              </a:rPr>
              <a:t>Who What When Where Why Which How Match Define List Choose Name Spell Tell Describe</a:t>
            </a:r>
          </a:p>
        </p:txBody>
      </p:sp>
      <p:sp>
        <p:nvSpPr>
          <p:cNvPr id="43014" name="Text Box 17"/>
          <p:cNvSpPr txBox="1">
            <a:spLocks noChangeArrowheads="1"/>
          </p:cNvSpPr>
          <p:nvPr/>
        </p:nvSpPr>
        <p:spPr bwMode="auto">
          <a:xfrm>
            <a:off x="5580063" y="3213100"/>
            <a:ext cx="3563937" cy="1603375"/>
          </a:xfrm>
          <a:prstGeom prst="rect">
            <a:avLst/>
          </a:prstGeom>
          <a:solidFill>
            <a:srgbClr val="FF9900"/>
          </a:solidFill>
          <a:ln w="9525">
            <a:noFill/>
            <a:miter lim="800000"/>
            <a:headEnd/>
            <a:tailEnd/>
          </a:ln>
        </p:spPr>
        <p:txBody>
          <a:bodyPr>
            <a:spAutoFit/>
          </a:bodyPr>
          <a:lstStyle/>
          <a:p>
            <a:pPr>
              <a:spcBef>
                <a:spcPct val="50000"/>
              </a:spcBef>
            </a:pPr>
            <a:r>
              <a:rPr lang="en-GB" sz="1800" b="1" u="sng">
                <a:solidFill>
                  <a:schemeClr val="bg1"/>
                </a:solidFill>
              </a:rPr>
              <a:t>Analyse (B)</a:t>
            </a:r>
          </a:p>
          <a:p>
            <a:pPr>
              <a:spcBef>
                <a:spcPct val="50000"/>
              </a:spcBef>
            </a:pPr>
            <a:r>
              <a:rPr lang="en-GB" sz="1800" b="1">
                <a:solidFill>
                  <a:schemeClr val="bg1"/>
                </a:solidFill>
              </a:rPr>
              <a:t>Take apart Compare  Classify Examine List Distinguish Simplify Theme Conclude Motive Discover</a:t>
            </a:r>
          </a:p>
        </p:txBody>
      </p:sp>
      <p:sp>
        <p:nvSpPr>
          <p:cNvPr id="43015" name="Text Box 18"/>
          <p:cNvSpPr txBox="1">
            <a:spLocks noChangeArrowheads="1"/>
          </p:cNvSpPr>
          <p:nvPr/>
        </p:nvSpPr>
        <p:spPr bwMode="auto">
          <a:xfrm>
            <a:off x="179388" y="1628775"/>
            <a:ext cx="3024187" cy="1822450"/>
          </a:xfrm>
          <a:prstGeom prst="rect">
            <a:avLst/>
          </a:prstGeom>
          <a:solidFill>
            <a:srgbClr val="FC3C08"/>
          </a:solidFill>
          <a:ln w="9525">
            <a:noFill/>
            <a:miter lim="800000"/>
            <a:headEnd/>
            <a:tailEnd/>
          </a:ln>
        </p:spPr>
        <p:txBody>
          <a:bodyPr>
            <a:spAutoFit/>
          </a:bodyPr>
          <a:lstStyle/>
          <a:p>
            <a:pPr>
              <a:spcBef>
                <a:spcPct val="50000"/>
              </a:spcBef>
            </a:pPr>
            <a:r>
              <a:rPr lang="en-GB" sz="1800" b="1" u="sng">
                <a:solidFill>
                  <a:schemeClr val="bg1"/>
                </a:solidFill>
              </a:rPr>
              <a:t>Evaluate (A)</a:t>
            </a:r>
          </a:p>
          <a:p>
            <a:pPr>
              <a:spcBef>
                <a:spcPct val="30000"/>
              </a:spcBef>
            </a:pPr>
            <a:r>
              <a:rPr lang="en-GB" sz="1800" b="1">
                <a:solidFill>
                  <a:schemeClr val="bg1"/>
                </a:solidFill>
              </a:rPr>
              <a:t>Judge Justify Defend Decide Agree Value Prove Check Criticise Recommend Support Test</a:t>
            </a:r>
          </a:p>
        </p:txBody>
      </p:sp>
      <p:sp>
        <p:nvSpPr>
          <p:cNvPr id="43016" name="Text Box 19"/>
          <p:cNvSpPr txBox="1">
            <a:spLocks noChangeArrowheads="1"/>
          </p:cNvSpPr>
          <p:nvPr/>
        </p:nvSpPr>
        <p:spPr bwMode="auto">
          <a:xfrm>
            <a:off x="5580063" y="1268413"/>
            <a:ext cx="3563937" cy="1878012"/>
          </a:xfrm>
          <a:prstGeom prst="rect">
            <a:avLst/>
          </a:prstGeom>
          <a:solidFill>
            <a:srgbClr val="FF0000"/>
          </a:solidFill>
          <a:ln w="9525">
            <a:noFill/>
            <a:miter lim="800000"/>
            <a:headEnd/>
            <a:tailEnd/>
          </a:ln>
        </p:spPr>
        <p:txBody>
          <a:bodyPr>
            <a:spAutoFit/>
          </a:bodyPr>
          <a:lstStyle/>
          <a:p>
            <a:pPr>
              <a:spcBef>
                <a:spcPct val="50000"/>
              </a:spcBef>
            </a:pPr>
            <a:r>
              <a:rPr lang="en-GB" sz="1800" b="1" u="sng">
                <a:solidFill>
                  <a:schemeClr val="bg1"/>
                </a:solidFill>
              </a:rPr>
              <a:t>Create (A*)</a:t>
            </a:r>
          </a:p>
          <a:p>
            <a:pPr>
              <a:spcBef>
                <a:spcPct val="50000"/>
              </a:spcBef>
            </a:pPr>
            <a:r>
              <a:rPr lang="en-GB" sz="1800" b="1">
                <a:solidFill>
                  <a:schemeClr val="bg1"/>
                </a:solidFill>
              </a:rPr>
              <a:t>Combine construct Develop Imagine Design Change Improve Discuss Create Invent Suppose Put together Make up Synthesise </a:t>
            </a:r>
          </a:p>
        </p:txBody>
      </p:sp>
      <p:pic>
        <p:nvPicPr>
          <p:cNvPr id="43017" name="Picture 20" descr="FHS School Logo Badge"/>
          <p:cNvPicPr>
            <a:picLocks noChangeAspect="1" noChangeArrowheads="1"/>
          </p:cNvPicPr>
          <p:nvPr/>
        </p:nvPicPr>
        <p:blipFill>
          <a:blip r:embed="rId4">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3989"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1</a:t>
            </a:r>
          </a:p>
        </p:txBody>
      </p:sp>
      <p:sp>
        <p:nvSpPr>
          <p:cNvPr id="43019"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spcBef>
                <a:spcPct val="50000"/>
              </a:spcBef>
            </a:pPr>
            <a:r>
              <a:rPr lang="en-GB" sz="1800" b="1" u="sng">
                <a:solidFill>
                  <a:schemeClr val="bg1"/>
                </a:solidFill>
              </a:rPr>
              <a:t>Keywords:</a:t>
            </a:r>
          </a:p>
          <a:p>
            <a:pPr>
              <a:spcBef>
                <a:spcPct val="50000"/>
              </a:spcBef>
            </a:pPr>
            <a:endParaRPr lang="en-GB" sz="1800" b="1">
              <a:solidFill>
                <a:schemeClr val="bg1"/>
              </a:solidFill>
            </a:endParaRPr>
          </a:p>
          <a:p>
            <a:pPr>
              <a:spcBef>
                <a:spcPct val="50000"/>
              </a:spcBef>
            </a:pPr>
            <a:endParaRPr lang="en-GB" sz="1800"/>
          </a:p>
        </p:txBody>
      </p:sp>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3989">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Date Placeholder 4"/>
          <p:cNvSpPr>
            <a:spLocks noGrp="1"/>
          </p:cNvSpPr>
          <p:nvPr>
            <p:ph type="dt" sz="quarter" idx="11"/>
          </p:nvPr>
        </p:nvSpPr>
        <p:spPr>
          <a:noFill/>
        </p:spPr>
        <p:txBody>
          <a:bodyPr/>
          <a:lstStyle/>
          <a:p>
            <a:fld id="{C23F1002-A662-4148-B21E-38EF231EECDE}" type="datetime10">
              <a:rPr lang="en-GB" smtClean="0"/>
              <a:pPr/>
              <a:t>15:09</a:t>
            </a:fld>
            <a:endParaRPr lang="en-GB" smtClean="0"/>
          </a:p>
        </p:txBody>
      </p:sp>
      <p:sp>
        <p:nvSpPr>
          <p:cNvPr id="45058"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7203" name="Group 35"/>
          <p:cNvGraphicFramePr>
            <a:graphicFrameLocks noGrp="1"/>
          </p:cNvGraphicFramePr>
          <p:nvPr>
            <p:ph idx="1"/>
          </p:nvPr>
        </p:nvGraphicFramePr>
        <p:xfrm>
          <a:off x="468313" y="3141663"/>
          <a:ext cx="8229600" cy="3195637"/>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r>
                        <a:rPr lang="en-GB" sz="2000" kern="1200" dirty="0" smtClean="0">
                          <a:solidFill>
                            <a:schemeClr val="tx1"/>
                          </a:solidFill>
                          <a:latin typeface="+mn-lt"/>
                          <a:ea typeface="+mn-ea"/>
                          <a:cs typeface="+mn-cs"/>
                        </a:rPr>
                        <a:t>To be able to </a:t>
                      </a:r>
                      <a:r>
                        <a:rPr lang="en-US" sz="2000" kern="1200" dirty="0" smtClean="0">
                          <a:solidFill>
                            <a:schemeClr val="tx1"/>
                          </a:solidFill>
                          <a:latin typeface="+mn-lt"/>
                          <a:ea typeface="+mn-ea"/>
                          <a:cs typeface="+mn-cs"/>
                        </a:rPr>
                        <a:t>recognize that many insulation materials contain air</a:t>
                      </a: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How can I improve on Learning Outcome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5073"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spcBef>
                <a:spcPct val="50000"/>
              </a:spcBef>
            </a:pPr>
            <a:r>
              <a:rPr lang="en-GB" sz="2800"/>
              <a:t>Go back to your Learning Outcome grid and fill out the ‘How I did’ and the ‘Targets’ column.</a:t>
            </a:r>
          </a:p>
        </p:txBody>
      </p:sp>
      <p:pic>
        <p:nvPicPr>
          <p:cNvPr id="45074" name="Picture 33" descr="FHS School Logo Badge"/>
          <p:cNvPicPr>
            <a:picLocks noChangeAspect="1" noChangeArrowheads="1"/>
          </p:cNvPicPr>
          <p:nvPr/>
        </p:nvPicPr>
        <p:blipFill>
          <a:blip r:embed="rId3">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1734</TotalTime>
  <Words>8447</Words>
  <Application>Microsoft PowerPoint</Application>
  <PresentationFormat>On-screen Show (4:3)</PresentationFormat>
  <Paragraphs>839</Paragraphs>
  <Slides>25</Slides>
  <Notes>18</Notes>
  <HiddenSlides>0</HiddenSlides>
  <MMClips>0</MMClips>
  <ScaleCrop>false</ScaleCrop>
  <HeadingPairs>
    <vt:vector size="6" baseType="variant">
      <vt:variant>
        <vt:lpstr>Fonts Used</vt:lpstr>
      </vt:variant>
      <vt:variant>
        <vt:i4>2</vt:i4>
      </vt:variant>
      <vt:variant>
        <vt:lpstr>Design Template</vt:lpstr>
      </vt:variant>
      <vt:variant>
        <vt:i4>2</vt:i4>
      </vt:variant>
      <vt:variant>
        <vt:lpstr>Slide Titles</vt:lpstr>
      </vt:variant>
      <vt:variant>
        <vt:i4>25</vt:i4>
      </vt:variant>
    </vt:vector>
  </HeadingPairs>
  <TitlesOfParts>
    <vt:vector size="29" baseType="lpstr">
      <vt:lpstr>Arial</vt:lpstr>
      <vt:lpstr>Wingdings</vt:lpstr>
      <vt:lpstr>1_Default Design</vt:lpstr>
      <vt:lpstr>Default Design</vt:lpstr>
      <vt:lpstr> Lesson title:……………………….  Learning objectives: 1) 2) 3) Resources/Equipment (e- learning): 1) 2) </vt:lpstr>
      <vt:lpstr>Syllabus/Unit: code:P1 Energy for the Home Lesson number: 7 Lesson Title:: Keeping Houses Warm  and Payback Time</vt:lpstr>
      <vt:lpstr>Extended Learning</vt:lpstr>
      <vt:lpstr>BIG picture</vt:lpstr>
      <vt:lpstr>Keywords:</vt:lpstr>
      <vt:lpstr>New  Information for Learning Outcome 1</vt:lpstr>
      <vt:lpstr>Learning Activities for Outcome 1</vt:lpstr>
      <vt:lpstr>Demonstrate your Learning for Outcome 1</vt:lpstr>
      <vt:lpstr>Learning Outcome 1: Review</vt:lpstr>
      <vt:lpstr>New  Information for Learning Outcome 2</vt:lpstr>
      <vt:lpstr>Slide 11</vt:lpstr>
      <vt:lpstr>Learning Activities for Outcome 2</vt:lpstr>
      <vt:lpstr>Demonstrate your Learning for Outcome 2</vt:lpstr>
      <vt:lpstr>Learning Outcome 2: Review</vt:lpstr>
      <vt:lpstr>New  Information for Learning Outcome 3</vt:lpstr>
      <vt:lpstr>Learning Activities for Outcome 3 </vt:lpstr>
      <vt:lpstr>Demonstrate your Learning for Outcome 3</vt:lpstr>
      <vt:lpstr>Comparison of different types of insulations</vt:lpstr>
      <vt:lpstr>Slide 19</vt:lpstr>
      <vt:lpstr>Payback time</vt:lpstr>
      <vt:lpstr>Slide 21</vt:lpstr>
      <vt:lpstr>Extension</vt:lpstr>
      <vt:lpstr>Answers</vt:lpstr>
      <vt:lpstr>Learning Outcome 3: Review</vt:lpstr>
      <vt:lpstr>Review for Remembering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rseward</cp:lastModifiedBy>
  <cp:revision>112</cp:revision>
  <dcterms:created xsi:type="dcterms:W3CDTF">2002-02-17T22:22:16Z</dcterms:created>
  <dcterms:modified xsi:type="dcterms:W3CDTF">2011-04-27T14:09:45Z</dcterms:modified>
</cp:coreProperties>
</file>