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Default Extension="wav" ContentType="audio/wav"/>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27"/>
  </p:notesMasterIdLst>
  <p:handoutMasterIdLst>
    <p:handoutMasterId r:id="rId28"/>
  </p:handoutMasterIdLst>
  <p:sldIdLst>
    <p:sldId id="275" r:id="rId3"/>
    <p:sldId id="256" r:id="rId4"/>
    <p:sldId id="273" r:id="rId5"/>
    <p:sldId id="257" r:id="rId6"/>
    <p:sldId id="272" r:id="rId7"/>
    <p:sldId id="258" r:id="rId8"/>
    <p:sldId id="259" r:id="rId9"/>
    <p:sldId id="286" r:id="rId10"/>
    <p:sldId id="260" r:id="rId11"/>
    <p:sldId id="263" r:id="rId12"/>
    <p:sldId id="289" r:id="rId13"/>
    <p:sldId id="264" r:id="rId14"/>
    <p:sldId id="285" r:id="rId15"/>
    <p:sldId id="266" r:id="rId16"/>
    <p:sldId id="267" r:id="rId17"/>
    <p:sldId id="268" r:id="rId18"/>
    <p:sldId id="292" r:id="rId19"/>
    <p:sldId id="279" r:id="rId20"/>
    <p:sldId id="287" r:id="rId21"/>
    <p:sldId id="288" r:id="rId22"/>
    <p:sldId id="290" r:id="rId23"/>
    <p:sldId id="291" r:id="rId24"/>
    <p:sldId id="270" r:id="rId25"/>
    <p:sldId id="262" r:id="rId26"/>
  </p:sldIdLst>
  <p:sldSz cx="9144000" cy="6858000" type="screen4x3"/>
  <p:notesSz cx="6794500" cy="9906000"/>
  <p:defaultTextStyle>
    <a:defPPr>
      <a:defRPr lang="en-GB"/>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acher" initials="t"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FF0000"/>
    <a:srgbClr val="99FF99"/>
    <a:srgbClr val="FF99CC"/>
    <a:srgbClr val="33CC33"/>
    <a:srgbClr val="FFCC00"/>
    <a:srgbClr val="0000FF"/>
    <a:srgbClr val="CC33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69" autoAdjust="0"/>
    <p:restoredTop sz="87331" autoAdjust="0"/>
  </p:normalViewPr>
  <p:slideViewPr>
    <p:cSldViewPr>
      <p:cViewPr varScale="1">
        <p:scale>
          <a:sx n="65" d="100"/>
          <a:sy n="65" d="100"/>
        </p:scale>
        <p:origin x="-58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90" y="-90"/>
      </p:cViewPr>
      <p:guideLst>
        <p:guide orient="horz" pos="3120"/>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1-04T00:43:18.625" idx="7">
    <p:pos x="10" y="10"/>
    <p:text>By having to complete the mini review of ‘How I did’ and the ‘targets’ columns, pupils get used to doing regular self/peer assessment and become better at it. I usually give guidance or suggested targets so pupils don’t come up with vague things like ‘write neater’. The Target should address the problem that prevented them from meeting the learning outcome. Pupils should get into the regular habit of meeting their targets for homework so all learning outcomes are met by the end of the unit of work and there are no gaps left in the pupils’ understanding. This information should also be used to inform planning.</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vl1pPr>
          </a:lstStyle>
          <a:p>
            <a:pPr>
              <a:defRPr/>
            </a:pPr>
            <a:r>
              <a:rPr lang="en-GB"/>
              <a:t>Nadia Habraszewski</a:t>
            </a:r>
          </a:p>
        </p:txBody>
      </p:sp>
      <p:sp>
        <p:nvSpPr>
          <p:cNvPr id="55299" name="Rectangle 3"/>
          <p:cNvSpPr>
            <a:spLocks noGrp="1" noChangeArrowheads="1"/>
          </p:cNvSpPr>
          <p:nvPr>
            <p:ph type="dt" sz="quarter" idx="1"/>
          </p:nvPr>
        </p:nvSpPr>
        <p:spPr bwMode="auto">
          <a:xfrm>
            <a:off x="384810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vl1pPr>
          </a:lstStyle>
          <a:p>
            <a:pPr>
              <a:defRPr/>
            </a:pPr>
            <a:r>
              <a:rPr lang="en-GB"/>
              <a:t>HQFT Scaffold</a:t>
            </a:r>
          </a:p>
        </p:txBody>
      </p:sp>
      <p:sp>
        <p:nvSpPr>
          <p:cNvPr id="55300" name="Rectangle 4"/>
          <p:cNvSpPr>
            <a:spLocks noGrp="1" noChangeArrowheads="1"/>
          </p:cNvSpPr>
          <p:nvPr>
            <p:ph type="ftr" sz="quarter" idx="2"/>
          </p:nvPr>
        </p:nvSpPr>
        <p:spPr bwMode="auto">
          <a:xfrm>
            <a:off x="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vl1pPr>
          </a:lstStyle>
          <a:p>
            <a:pPr>
              <a:defRPr/>
            </a:pPr>
            <a:r>
              <a:rPr lang="en-GB"/>
              <a:t>Featherstone High School</a:t>
            </a:r>
          </a:p>
        </p:txBody>
      </p:sp>
      <p:sp>
        <p:nvSpPr>
          <p:cNvPr id="55301" name="Rectangle 5"/>
          <p:cNvSpPr>
            <a:spLocks noGrp="1" noChangeArrowheads="1"/>
          </p:cNvSpPr>
          <p:nvPr>
            <p:ph type="sldNum" sz="quarter" idx="3"/>
          </p:nvPr>
        </p:nvSpPr>
        <p:spPr bwMode="auto">
          <a:xfrm>
            <a:off x="384810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vl1pPr>
          </a:lstStyle>
          <a:p>
            <a:pPr>
              <a:defRPr/>
            </a:pPr>
            <a:fld id="{27C0C3D6-9ED9-41F6-B60C-D03BAC1420C8}"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vl1pPr>
          </a:lstStyle>
          <a:p>
            <a:pPr>
              <a:defRPr/>
            </a:pPr>
            <a:r>
              <a:rPr lang="en-GB"/>
              <a:t>Nadia Habraszewski</a:t>
            </a:r>
          </a:p>
        </p:txBody>
      </p:sp>
      <p:sp>
        <p:nvSpPr>
          <p:cNvPr id="19459" name="Rectangle 3"/>
          <p:cNvSpPr>
            <a:spLocks noGrp="1" noChangeArrowheads="1"/>
          </p:cNvSpPr>
          <p:nvPr>
            <p:ph type="dt" idx="1"/>
          </p:nvPr>
        </p:nvSpPr>
        <p:spPr bwMode="auto">
          <a:xfrm>
            <a:off x="3848100" y="0"/>
            <a:ext cx="294481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vl1pPr>
          </a:lstStyle>
          <a:p>
            <a:pPr>
              <a:defRPr/>
            </a:pPr>
            <a:r>
              <a:rPr lang="en-GB"/>
              <a:t>HQFT Scaffold</a:t>
            </a:r>
          </a:p>
        </p:txBody>
      </p:sp>
      <p:sp>
        <p:nvSpPr>
          <p:cNvPr id="26628"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9462" name="Rectangle 6"/>
          <p:cNvSpPr>
            <a:spLocks noGrp="1" noChangeArrowheads="1"/>
          </p:cNvSpPr>
          <p:nvPr>
            <p:ph type="ftr" sz="quarter" idx="4"/>
          </p:nvPr>
        </p:nvSpPr>
        <p:spPr bwMode="auto">
          <a:xfrm>
            <a:off x="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vl1pPr>
          </a:lstStyle>
          <a:p>
            <a:pPr>
              <a:defRPr/>
            </a:pPr>
            <a:r>
              <a:rPr lang="en-GB"/>
              <a:t>Featherstone High School</a:t>
            </a:r>
          </a:p>
        </p:txBody>
      </p:sp>
      <p:sp>
        <p:nvSpPr>
          <p:cNvPr id="19463" name="Rectangle 7"/>
          <p:cNvSpPr>
            <a:spLocks noGrp="1" noChangeArrowheads="1"/>
          </p:cNvSpPr>
          <p:nvPr>
            <p:ph type="sldNum" sz="quarter" idx="5"/>
          </p:nvPr>
        </p:nvSpPr>
        <p:spPr bwMode="auto">
          <a:xfrm>
            <a:off x="3848100" y="9409113"/>
            <a:ext cx="294481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vl1pPr>
          </a:lstStyle>
          <a:p>
            <a:pPr>
              <a:defRPr/>
            </a:pPr>
            <a:fld id="{C6DD1C87-23E9-41E8-89C6-99A6D196627D}" type="slidenum">
              <a:rPr lang="en-GB"/>
              <a:pPr>
                <a:defRPr/>
              </a:pPr>
              <a:t>‹#›</a:t>
            </a:fld>
            <a:endParaRPr lang="en-GB"/>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www.teacherled.com/2008/03/03/letter-dice/" TargetMode="External"/><Relationship Id="rId13" Type="http://schemas.openxmlformats.org/officeDocument/2006/relationships/hyperlink" Target="http://www.woodlands-junior.kent.sch.uk/maths/countdown/" TargetMode="External"/><Relationship Id="rId3" Type="http://schemas.openxmlformats.org/officeDocument/2006/relationships/hyperlink" Target="http://www.bigbrownenvelope.co.uk/" TargetMode="External"/><Relationship Id="rId7" Type="http://schemas.openxmlformats.org/officeDocument/2006/relationships/hyperlink" Target="http://www.teacherled.com/2008/01/28/bingo/" TargetMode="External"/><Relationship Id="rId12" Type="http://schemas.openxmlformats.org/officeDocument/2006/relationships/hyperlink" Target="http://www.taskmagic.co.uk/" TargetMode="External"/><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http://www.teacherled.com/2008/03/26/letter-quiz/" TargetMode="External"/><Relationship Id="rId11" Type="http://schemas.openxmlformats.org/officeDocument/2006/relationships/hyperlink" Target="http://www.fieryideas.com/freebies.php" TargetMode="External"/><Relationship Id="rId5" Type="http://schemas.openxmlformats.org/officeDocument/2006/relationships/hyperlink" Target="http://www.primaryresources.co.uk/" TargetMode="External"/><Relationship Id="rId10" Type="http://schemas.openxmlformats.org/officeDocument/2006/relationships/hyperlink" Target="http://www.teacherled.com/2008/01/28/stage-cross/" TargetMode="External"/><Relationship Id="rId4" Type="http://schemas.openxmlformats.org/officeDocument/2006/relationships/hyperlink" Target="http://www.teachers-direct.co.uk/resources/quiz-busters/subjects/ks2.aspx" TargetMode="External"/><Relationship Id="rId9" Type="http://schemas.openxmlformats.org/officeDocument/2006/relationships/hyperlink" Target="http://www.teacherled.com/2008/01/28/keyword-jumble/"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hdr" sz="quarter"/>
          </p:nvPr>
        </p:nvSpPr>
        <p:spPr>
          <a:noFill/>
        </p:spPr>
        <p:txBody>
          <a:bodyPr/>
          <a:lstStyle/>
          <a:p>
            <a:r>
              <a:rPr lang="en-GB" smtClean="0"/>
              <a:t>Nadia Habraszewski</a:t>
            </a:r>
          </a:p>
        </p:txBody>
      </p:sp>
      <p:sp>
        <p:nvSpPr>
          <p:cNvPr id="29698" name="Rectangle 3"/>
          <p:cNvSpPr>
            <a:spLocks noGrp="1" noChangeArrowheads="1"/>
          </p:cNvSpPr>
          <p:nvPr>
            <p:ph type="dt" sz="quarter" idx="1"/>
          </p:nvPr>
        </p:nvSpPr>
        <p:spPr>
          <a:noFill/>
        </p:spPr>
        <p:txBody>
          <a:bodyPr/>
          <a:lstStyle/>
          <a:p>
            <a:r>
              <a:rPr lang="en-GB" smtClean="0"/>
              <a:t>HQFT Scaffold</a:t>
            </a:r>
          </a:p>
        </p:txBody>
      </p:sp>
      <p:sp>
        <p:nvSpPr>
          <p:cNvPr id="29699" name="Rectangle 6"/>
          <p:cNvSpPr>
            <a:spLocks noGrp="1" noChangeArrowheads="1"/>
          </p:cNvSpPr>
          <p:nvPr>
            <p:ph type="ftr" sz="quarter" idx="4"/>
          </p:nvPr>
        </p:nvSpPr>
        <p:spPr>
          <a:noFill/>
        </p:spPr>
        <p:txBody>
          <a:bodyPr/>
          <a:lstStyle/>
          <a:p>
            <a:r>
              <a:rPr lang="en-GB" smtClean="0"/>
              <a:t>Featherstone High School</a:t>
            </a:r>
          </a:p>
        </p:txBody>
      </p:sp>
      <p:sp>
        <p:nvSpPr>
          <p:cNvPr id="29700" name="Rectangle 7"/>
          <p:cNvSpPr>
            <a:spLocks noGrp="1" noChangeArrowheads="1"/>
          </p:cNvSpPr>
          <p:nvPr>
            <p:ph type="sldNum" sz="quarter" idx="5"/>
          </p:nvPr>
        </p:nvSpPr>
        <p:spPr>
          <a:noFill/>
        </p:spPr>
        <p:txBody>
          <a:bodyPr/>
          <a:lstStyle/>
          <a:p>
            <a:fld id="{AFA86C70-98F2-4786-B973-5EEC03E5CADC}" type="slidenum">
              <a:rPr lang="en-GB" smtClean="0"/>
              <a:pPr/>
              <a:t>1</a:t>
            </a:fld>
            <a:endParaRPr lang="en-GB" smtClean="0"/>
          </a:p>
        </p:txBody>
      </p:sp>
      <p:sp>
        <p:nvSpPr>
          <p:cNvPr id="29701" name="Rectangle 2"/>
          <p:cNvSpPr>
            <a:spLocks noGrp="1" noRot="1" noChangeAspect="1" noChangeArrowheads="1" noTextEdit="1"/>
          </p:cNvSpPr>
          <p:nvPr>
            <p:ph type="sldImg"/>
          </p:nvPr>
        </p:nvSpPr>
        <p:spPr>
          <a:ln/>
        </p:spPr>
      </p:sp>
      <p:sp>
        <p:nvSpPr>
          <p:cNvPr id="29702" name="Rectangle 3"/>
          <p:cNvSpPr>
            <a:spLocks noGrp="1" noChangeArrowheads="1"/>
          </p:cNvSpPr>
          <p:nvPr>
            <p:ph type="body" idx="1"/>
          </p:nvPr>
        </p:nvSpPr>
        <p:spPr>
          <a:noFill/>
          <a:ln/>
        </p:spPr>
        <p:txBody>
          <a:bodyPr/>
          <a:lstStyle/>
          <a:p>
            <a:pPr eaLnBrk="1" hangingPunct="1">
              <a:lnSpc>
                <a:spcPct val="80000"/>
              </a:lnSpc>
            </a:pPr>
            <a:r>
              <a:rPr lang="en-GB" smtClean="0"/>
              <a:t>This slide is purely for teacher use before the lesson and should not be displayed during the lesson. It has been designed to contain information on the key resources needed for the lesson including any ICT requirements, the role of the TA/LSA and any extra provision needed for particular pupils with SEN, or EAL so that this can be organised in advance. </a:t>
            </a:r>
          </a:p>
          <a:p>
            <a:pPr eaLnBrk="1" hangingPunct="1">
              <a:lnSpc>
                <a:spcPct val="80000"/>
              </a:lnSpc>
            </a:pPr>
            <a:r>
              <a:rPr lang="en-GB" smtClean="0"/>
              <a:t>The lesson Powerpoint should be mapped into the existing Scheme of Work to ensure that they both tally with one another and sensitive information regarding pupils’ SEN/EAL codes which clearly should not be revealed to the rest of the class but can be included on a printed copy of the Powerpoint presentation given to an observer.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hdr" sz="quarter"/>
          </p:nvPr>
        </p:nvSpPr>
        <p:spPr>
          <a:noFill/>
        </p:spPr>
        <p:txBody>
          <a:bodyPr/>
          <a:lstStyle/>
          <a:p>
            <a:r>
              <a:rPr lang="en-GB" smtClean="0"/>
              <a:t>Nadia Habraszewski</a:t>
            </a:r>
          </a:p>
        </p:txBody>
      </p:sp>
      <p:sp>
        <p:nvSpPr>
          <p:cNvPr id="48130" name="Rectangle 3"/>
          <p:cNvSpPr>
            <a:spLocks noGrp="1" noChangeArrowheads="1"/>
          </p:cNvSpPr>
          <p:nvPr>
            <p:ph type="dt" sz="quarter" idx="1"/>
          </p:nvPr>
        </p:nvSpPr>
        <p:spPr>
          <a:noFill/>
        </p:spPr>
        <p:txBody>
          <a:bodyPr/>
          <a:lstStyle/>
          <a:p>
            <a:r>
              <a:rPr lang="en-GB" smtClean="0"/>
              <a:t>HQFT Scaffold</a:t>
            </a:r>
          </a:p>
        </p:txBody>
      </p:sp>
      <p:sp>
        <p:nvSpPr>
          <p:cNvPr id="48131" name="Rectangle 6"/>
          <p:cNvSpPr>
            <a:spLocks noGrp="1" noChangeArrowheads="1"/>
          </p:cNvSpPr>
          <p:nvPr>
            <p:ph type="ftr" sz="quarter" idx="4"/>
          </p:nvPr>
        </p:nvSpPr>
        <p:spPr>
          <a:noFill/>
        </p:spPr>
        <p:txBody>
          <a:bodyPr/>
          <a:lstStyle/>
          <a:p>
            <a:r>
              <a:rPr lang="en-GB" smtClean="0"/>
              <a:t>Featherstone High School</a:t>
            </a:r>
          </a:p>
        </p:txBody>
      </p:sp>
      <p:sp>
        <p:nvSpPr>
          <p:cNvPr id="48132" name="Rectangle 7"/>
          <p:cNvSpPr>
            <a:spLocks noGrp="1" noChangeArrowheads="1"/>
          </p:cNvSpPr>
          <p:nvPr>
            <p:ph type="sldNum" sz="quarter" idx="5"/>
          </p:nvPr>
        </p:nvSpPr>
        <p:spPr>
          <a:noFill/>
        </p:spPr>
        <p:txBody>
          <a:bodyPr/>
          <a:lstStyle/>
          <a:p>
            <a:fld id="{A7A4AA29-2A32-4745-8AE2-E411634789E3}" type="slidenum">
              <a:rPr lang="en-GB" smtClean="0"/>
              <a:pPr/>
              <a:t>10</a:t>
            </a:fld>
            <a:endParaRPr lang="en-GB" smtClean="0"/>
          </a:p>
        </p:txBody>
      </p:sp>
      <p:sp>
        <p:nvSpPr>
          <p:cNvPr id="48133" name="Rectangle 2"/>
          <p:cNvSpPr>
            <a:spLocks noGrp="1" noRot="1" noChangeAspect="1" noChangeArrowheads="1" noTextEdit="1"/>
          </p:cNvSpPr>
          <p:nvPr>
            <p:ph type="sldImg"/>
          </p:nvPr>
        </p:nvSpPr>
        <p:spPr>
          <a:ln/>
        </p:spPr>
      </p:sp>
      <p:sp>
        <p:nvSpPr>
          <p:cNvPr id="4813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hdr" sz="quarter"/>
          </p:nvPr>
        </p:nvSpPr>
        <p:spPr>
          <a:noFill/>
        </p:spPr>
        <p:txBody>
          <a:bodyPr/>
          <a:lstStyle/>
          <a:p>
            <a:r>
              <a:rPr lang="en-GB" smtClean="0"/>
              <a:t>Nadia Habraszewski</a:t>
            </a:r>
          </a:p>
        </p:txBody>
      </p:sp>
      <p:sp>
        <p:nvSpPr>
          <p:cNvPr id="51202" name="Rectangle 3"/>
          <p:cNvSpPr>
            <a:spLocks noGrp="1" noChangeArrowheads="1"/>
          </p:cNvSpPr>
          <p:nvPr>
            <p:ph type="dt" sz="quarter" idx="1"/>
          </p:nvPr>
        </p:nvSpPr>
        <p:spPr>
          <a:noFill/>
        </p:spPr>
        <p:txBody>
          <a:bodyPr/>
          <a:lstStyle/>
          <a:p>
            <a:r>
              <a:rPr lang="en-GB" smtClean="0"/>
              <a:t>HQFT Scaffold</a:t>
            </a:r>
          </a:p>
        </p:txBody>
      </p:sp>
      <p:sp>
        <p:nvSpPr>
          <p:cNvPr id="51203" name="Rectangle 6"/>
          <p:cNvSpPr>
            <a:spLocks noGrp="1" noChangeArrowheads="1"/>
          </p:cNvSpPr>
          <p:nvPr>
            <p:ph type="ftr" sz="quarter" idx="4"/>
          </p:nvPr>
        </p:nvSpPr>
        <p:spPr>
          <a:noFill/>
        </p:spPr>
        <p:txBody>
          <a:bodyPr/>
          <a:lstStyle/>
          <a:p>
            <a:r>
              <a:rPr lang="en-GB" smtClean="0"/>
              <a:t>Featherstone High School</a:t>
            </a:r>
          </a:p>
        </p:txBody>
      </p:sp>
      <p:sp>
        <p:nvSpPr>
          <p:cNvPr id="51204" name="Rectangle 7"/>
          <p:cNvSpPr>
            <a:spLocks noGrp="1" noChangeArrowheads="1"/>
          </p:cNvSpPr>
          <p:nvPr>
            <p:ph type="sldNum" sz="quarter" idx="5"/>
          </p:nvPr>
        </p:nvSpPr>
        <p:spPr>
          <a:noFill/>
        </p:spPr>
        <p:txBody>
          <a:bodyPr/>
          <a:lstStyle/>
          <a:p>
            <a:fld id="{852AB77A-1F9E-43B3-8E71-440E1AA7087A}" type="slidenum">
              <a:rPr lang="en-GB" smtClean="0"/>
              <a:pPr/>
              <a:t>12</a:t>
            </a:fld>
            <a:endParaRPr lang="en-GB" smtClean="0"/>
          </a:p>
        </p:txBody>
      </p:sp>
      <p:sp>
        <p:nvSpPr>
          <p:cNvPr id="51205" name="Rectangle 2"/>
          <p:cNvSpPr>
            <a:spLocks noGrp="1" noRot="1" noChangeAspect="1" noChangeArrowheads="1" noTextEdit="1"/>
          </p:cNvSpPr>
          <p:nvPr>
            <p:ph type="sldImg"/>
          </p:nvPr>
        </p:nvSpPr>
        <p:spPr>
          <a:ln/>
        </p:spPr>
      </p:sp>
      <p:sp>
        <p:nvSpPr>
          <p:cNvPr id="51206" name="Rectangle 3"/>
          <p:cNvSpPr>
            <a:spLocks noGrp="1" noChangeArrowheads="1"/>
          </p:cNvSpPr>
          <p:nvPr>
            <p:ph type="body" idx="1"/>
          </p:nvPr>
        </p:nvSpPr>
        <p:spPr>
          <a:noFill/>
          <a:ln/>
        </p:spPr>
        <p:txBody>
          <a:bodyPr/>
          <a:lstStyle/>
          <a:p>
            <a:pPr algn="ctr" eaLnBrk="1" hangingPunct="1"/>
            <a:r>
              <a:rPr lang="en-GB" sz="2400" b="1" smtClean="0">
                <a:solidFill>
                  <a:srgbClr val="FFFF00"/>
                </a:solidFill>
              </a:rPr>
              <a:t>Select slide(s) from Learning Activities Slide Bank</a:t>
            </a:r>
          </a:p>
          <a:p>
            <a:pPr algn="ctr" eaLnBrk="1" hangingPunct="1"/>
            <a:r>
              <a:rPr lang="en-GB" sz="2400" b="1" smtClean="0">
                <a:solidFill>
                  <a:srgbClr val="FFFF00"/>
                </a:solidFill>
              </a:rPr>
              <a:t>and insert after this slide</a:t>
            </a:r>
          </a:p>
          <a:p>
            <a:pPr eaLnBrk="1" hangingPunct="1"/>
            <a:endParaRPr lang="en-GB" b="1" smtClean="0"/>
          </a:p>
          <a:p>
            <a:pPr eaLnBrk="1" hangingPunct="1"/>
            <a:r>
              <a:rPr lang="en-GB" b="1" smtClean="0"/>
              <a:t>Learning Activities should be based around the PLTS, functional skills and multiple intelligences</a:t>
            </a:r>
          </a:p>
          <a:p>
            <a:pPr eaLnBrk="1" hangingPunct="1"/>
            <a:r>
              <a:rPr lang="en-GB" b="1" smtClean="0"/>
              <a:t>PLTS:</a:t>
            </a:r>
          </a:p>
          <a:p>
            <a:pPr eaLnBrk="1" hangingPunct="1"/>
            <a:r>
              <a:rPr lang="en-GB" b="1" smtClean="0"/>
              <a:t>Independent enquiry tasks:</a:t>
            </a:r>
          </a:p>
          <a:p>
            <a:pPr eaLnBrk="1" hangingPunct="1"/>
            <a:r>
              <a:rPr lang="en-GB" smtClean="0"/>
              <a:t>• identify questions to answer and problems to resolve</a:t>
            </a:r>
          </a:p>
          <a:p>
            <a:pPr eaLnBrk="1" hangingPunct="1"/>
            <a:r>
              <a:rPr lang="en-GB" smtClean="0"/>
              <a:t>• plan and carry out research, appreciating the consequences of decisions</a:t>
            </a:r>
          </a:p>
          <a:p>
            <a:pPr eaLnBrk="1" hangingPunct="1"/>
            <a:r>
              <a:rPr lang="en-GB" smtClean="0"/>
              <a:t>• explore issues, events or problems from different perspectives</a:t>
            </a:r>
          </a:p>
          <a:p>
            <a:pPr eaLnBrk="1" hangingPunct="1"/>
            <a:r>
              <a:rPr lang="en-GB" smtClean="0"/>
              <a:t>• analyse and evaluate information, judging its relevance and value</a:t>
            </a:r>
          </a:p>
          <a:p>
            <a:pPr eaLnBrk="1" hangingPunct="1"/>
            <a:r>
              <a:rPr lang="en-GB" smtClean="0"/>
              <a:t>• consider the influence of circumstances, beliefs and feelings on decisions and</a:t>
            </a:r>
          </a:p>
          <a:p>
            <a:pPr eaLnBrk="1" hangingPunct="1"/>
            <a:r>
              <a:rPr lang="en-GB" smtClean="0"/>
              <a:t>events</a:t>
            </a:r>
          </a:p>
          <a:p>
            <a:pPr eaLnBrk="1" hangingPunct="1"/>
            <a:r>
              <a:rPr lang="en-GB" smtClean="0"/>
              <a:t>• support conclusions, using reasoned arguments and evidence</a:t>
            </a:r>
          </a:p>
          <a:p>
            <a:pPr eaLnBrk="1" hangingPunct="1"/>
            <a:endParaRPr lang="en-GB" smtClean="0"/>
          </a:p>
          <a:p>
            <a:pPr eaLnBrk="1" hangingPunct="1"/>
            <a:r>
              <a:rPr lang="en-GB" b="1" smtClean="0"/>
              <a:t>Creative thinking activities:</a:t>
            </a:r>
          </a:p>
          <a:p>
            <a:pPr eaLnBrk="1" hangingPunct="1">
              <a:buFontTx/>
              <a:buChar char="•"/>
            </a:pPr>
            <a:r>
              <a:rPr lang="en-GB" smtClean="0"/>
              <a:t>generate ideas and explore possibilities</a:t>
            </a:r>
          </a:p>
          <a:p>
            <a:pPr eaLnBrk="1" hangingPunct="1"/>
            <a:r>
              <a:rPr lang="en-GB" smtClean="0"/>
              <a:t>• ask questions to extend their thinking</a:t>
            </a:r>
          </a:p>
          <a:p>
            <a:pPr eaLnBrk="1" hangingPunct="1"/>
            <a:r>
              <a:rPr lang="en-GB" smtClean="0"/>
              <a:t>• connect own and others’ ideas and experiences in inventive ways</a:t>
            </a:r>
          </a:p>
          <a:p>
            <a:pPr eaLnBrk="1" hangingPunct="1"/>
            <a:r>
              <a:rPr lang="en-GB" smtClean="0"/>
              <a:t>• question own and others’ assumptions</a:t>
            </a:r>
          </a:p>
          <a:p>
            <a:pPr eaLnBrk="1" hangingPunct="1"/>
            <a:r>
              <a:rPr lang="en-GB" smtClean="0"/>
              <a:t>• try out alternatives or new solutions and follow ideas through</a:t>
            </a:r>
          </a:p>
          <a:p>
            <a:pPr eaLnBrk="1" hangingPunct="1"/>
            <a:r>
              <a:rPr lang="en-GB" smtClean="0"/>
              <a:t>• adapt ideas as circumstances change</a:t>
            </a:r>
          </a:p>
          <a:p>
            <a:pPr eaLnBrk="1" hangingPunct="1"/>
            <a:endParaRPr lang="en-GB" smtClean="0"/>
          </a:p>
          <a:p>
            <a:pPr eaLnBrk="1" hangingPunct="1"/>
            <a:r>
              <a:rPr lang="en-GB" b="1" smtClean="0"/>
              <a:t>Reflective Learning:</a:t>
            </a:r>
          </a:p>
          <a:p>
            <a:pPr eaLnBrk="1" hangingPunct="1">
              <a:buFontTx/>
              <a:buChar char="•"/>
            </a:pPr>
            <a:r>
              <a:rPr lang="en-GB" smtClean="0"/>
              <a:t>assess themselves and others, identifying opportunities and achievements</a:t>
            </a:r>
          </a:p>
          <a:p>
            <a:pPr eaLnBrk="1" hangingPunct="1"/>
            <a:r>
              <a:rPr lang="en-GB" smtClean="0"/>
              <a:t>• set goals with success criteria for their development and work</a:t>
            </a:r>
          </a:p>
          <a:p>
            <a:pPr eaLnBrk="1" hangingPunct="1"/>
            <a:r>
              <a:rPr lang="en-GB" smtClean="0"/>
              <a:t>• review progress, acting on the outcomes</a:t>
            </a:r>
          </a:p>
          <a:p>
            <a:pPr eaLnBrk="1" hangingPunct="1"/>
            <a:r>
              <a:rPr lang="en-GB" smtClean="0"/>
              <a:t>• invite feedback and deal positively with praise, setbacks and criticism</a:t>
            </a:r>
          </a:p>
          <a:p>
            <a:pPr eaLnBrk="1" hangingPunct="1"/>
            <a:r>
              <a:rPr lang="en-GB" smtClean="0"/>
              <a:t>• evaluate experiences and learning to inform future progress</a:t>
            </a:r>
          </a:p>
          <a:p>
            <a:pPr eaLnBrk="1" hangingPunct="1"/>
            <a:r>
              <a:rPr lang="en-GB" smtClean="0"/>
              <a:t>• communicate their learning in relevant ways for different audiences</a:t>
            </a:r>
          </a:p>
          <a:p>
            <a:pPr eaLnBrk="1" hangingPunct="1"/>
            <a:endParaRPr lang="en-GB" smtClean="0"/>
          </a:p>
          <a:p>
            <a:pPr eaLnBrk="1" hangingPunct="1"/>
            <a:r>
              <a:rPr lang="en-GB" b="1" smtClean="0"/>
              <a:t>Team work:</a:t>
            </a:r>
          </a:p>
          <a:p>
            <a:pPr eaLnBrk="1" hangingPunct="1"/>
            <a:r>
              <a:rPr lang="en-GB" smtClean="0"/>
              <a:t>• co-operate with others to work towards common goals</a:t>
            </a:r>
          </a:p>
          <a:p>
            <a:pPr eaLnBrk="1" hangingPunct="1"/>
            <a:r>
              <a:rPr lang="en-GB" smtClean="0"/>
              <a:t>• reach agreements, managing discussions to achieve results</a:t>
            </a:r>
          </a:p>
          <a:p>
            <a:pPr eaLnBrk="1" hangingPunct="1"/>
            <a:r>
              <a:rPr lang="en-GB" smtClean="0"/>
              <a:t>• adapt behaviour to suit different roles and situations</a:t>
            </a:r>
          </a:p>
          <a:p>
            <a:pPr eaLnBrk="1" hangingPunct="1"/>
            <a:r>
              <a:rPr lang="en-GB" smtClean="0"/>
              <a:t>• show fairness and consideration to others</a:t>
            </a:r>
          </a:p>
          <a:p>
            <a:pPr eaLnBrk="1" hangingPunct="1"/>
            <a:r>
              <a:rPr lang="en-GB" smtClean="0"/>
              <a:t>• take responsibility, showing confidence in themselves and their contribution</a:t>
            </a:r>
          </a:p>
          <a:p>
            <a:pPr eaLnBrk="1" hangingPunct="1"/>
            <a:r>
              <a:rPr lang="en-GB" smtClean="0"/>
              <a:t>• provide constructive support and feedback to others</a:t>
            </a:r>
          </a:p>
          <a:p>
            <a:pPr eaLnBrk="1" hangingPunct="1"/>
            <a:r>
              <a:rPr lang="en-GB" b="1" smtClean="0"/>
              <a:t>Self Management:</a:t>
            </a:r>
          </a:p>
          <a:p>
            <a:pPr eaLnBrk="1" hangingPunct="1"/>
            <a:r>
              <a:rPr lang="en-GB" smtClean="0"/>
              <a:t>• seek out challenges or new responsibilities and show flexibility when priorities</a:t>
            </a:r>
          </a:p>
          <a:p>
            <a:pPr eaLnBrk="1" hangingPunct="1"/>
            <a:r>
              <a:rPr lang="en-GB" smtClean="0"/>
              <a:t>change</a:t>
            </a:r>
          </a:p>
          <a:p>
            <a:pPr eaLnBrk="1" hangingPunct="1"/>
            <a:r>
              <a:rPr lang="en-GB" smtClean="0"/>
              <a:t>• work towards goals, showing initiative, commitment and perseverance</a:t>
            </a:r>
          </a:p>
          <a:p>
            <a:pPr eaLnBrk="1" hangingPunct="1"/>
            <a:r>
              <a:rPr lang="en-GB" smtClean="0"/>
              <a:t>• organise time and resources, prioritising actions</a:t>
            </a:r>
          </a:p>
          <a:p>
            <a:pPr eaLnBrk="1" hangingPunct="1"/>
            <a:r>
              <a:rPr lang="en-GB" smtClean="0"/>
              <a:t>• anticipate, take and manage risks</a:t>
            </a:r>
          </a:p>
          <a:p>
            <a:pPr eaLnBrk="1" hangingPunct="1"/>
            <a:r>
              <a:rPr lang="en-GB" smtClean="0"/>
              <a:t>• deal with competing pressures, including personal and work-related demands</a:t>
            </a:r>
          </a:p>
          <a:p>
            <a:pPr eaLnBrk="1" hangingPunct="1"/>
            <a:r>
              <a:rPr lang="en-GB" smtClean="0"/>
              <a:t>• respond positively to change, seeking advice and support when needed</a:t>
            </a:r>
          </a:p>
          <a:p>
            <a:pPr eaLnBrk="1" hangingPunct="1"/>
            <a:r>
              <a:rPr lang="en-GB" b="1" smtClean="0"/>
              <a:t>Effective participation:</a:t>
            </a:r>
          </a:p>
          <a:p>
            <a:pPr eaLnBrk="1" hangingPunct="1"/>
            <a:r>
              <a:rPr lang="en-GB" smtClean="0"/>
              <a:t>• discuss issues of concern, seeking resolution where needed</a:t>
            </a:r>
          </a:p>
          <a:p>
            <a:pPr eaLnBrk="1" hangingPunct="1"/>
            <a:r>
              <a:rPr lang="en-GB" smtClean="0"/>
              <a:t>• present a persuasive case for action</a:t>
            </a:r>
          </a:p>
          <a:p>
            <a:pPr eaLnBrk="1" hangingPunct="1"/>
            <a:r>
              <a:rPr lang="en-GB" smtClean="0"/>
              <a:t>• propose practical ways forward, breaking these down into manageable steps</a:t>
            </a:r>
          </a:p>
          <a:p>
            <a:pPr eaLnBrk="1" hangingPunct="1"/>
            <a:r>
              <a:rPr lang="en-GB" smtClean="0"/>
              <a:t>• identify improvements that would benefit others as well as themselves</a:t>
            </a:r>
          </a:p>
          <a:p>
            <a:pPr eaLnBrk="1" hangingPunct="1"/>
            <a:r>
              <a:rPr lang="en-GB" smtClean="0"/>
              <a:t>• try to influence others, negotiating and balancing diverse views to reach</a:t>
            </a:r>
          </a:p>
          <a:p>
            <a:pPr eaLnBrk="1" hangingPunct="1"/>
            <a:r>
              <a:rPr lang="en-GB" smtClean="0"/>
              <a:t>workable solutions</a:t>
            </a:r>
          </a:p>
          <a:p>
            <a:pPr eaLnBrk="1" hangingPunct="1"/>
            <a:r>
              <a:rPr lang="en-GB" smtClean="0"/>
              <a:t>• act as an advocate for views and beliefs that may differ from their own</a:t>
            </a:r>
          </a:p>
          <a:p>
            <a:pPr eaLnBrk="1" hangingPunct="1"/>
            <a:endParaRPr lang="en-GB" smtClean="0"/>
          </a:p>
          <a:p>
            <a:pPr eaLnBrk="1" hangingPunct="1"/>
            <a:endParaRPr lang="en-GB" b="1" smtClean="0"/>
          </a:p>
          <a:p>
            <a:pPr eaLnBrk="1" hangingPunct="1"/>
            <a:r>
              <a:rPr lang="en-GB" b="1" smtClean="0"/>
              <a:t>Example:</a:t>
            </a:r>
            <a:r>
              <a:rPr lang="en-GB" smtClean="0"/>
              <a:t> Plan and undertake a research project</a:t>
            </a:r>
          </a:p>
          <a:p>
            <a:pPr eaLnBrk="1" hangingPunct="1"/>
            <a:r>
              <a:rPr lang="en-GB" smtClean="0"/>
              <a:t>Working individually, students were required to plan and carry out a piece of</a:t>
            </a:r>
          </a:p>
          <a:p>
            <a:pPr eaLnBrk="1" hangingPunct="1"/>
            <a:r>
              <a:rPr lang="en-GB" smtClean="0"/>
              <a:t>research. They decided on a methodology, carried out initial desk research using</a:t>
            </a:r>
          </a:p>
          <a:p>
            <a:pPr eaLnBrk="1" hangingPunct="1"/>
            <a:r>
              <a:rPr lang="en-GB" smtClean="0"/>
              <a:t>the internet and developed a short questionnaire. They circulated the</a:t>
            </a:r>
          </a:p>
          <a:p>
            <a:pPr eaLnBrk="1" hangingPunct="1"/>
            <a:r>
              <a:rPr lang="en-GB" smtClean="0"/>
              <a:t>questionnaire to appropriate people, and analysed the responses. They produced</a:t>
            </a:r>
          </a:p>
          <a:p>
            <a:pPr eaLnBrk="1" hangingPunct="1"/>
            <a:r>
              <a:rPr lang="en-GB" smtClean="0"/>
              <a:t>a written report of the work, including their findings and recommendations and</a:t>
            </a:r>
          </a:p>
          <a:p>
            <a:pPr eaLnBrk="1" hangingPunct="1"/>
            <a:r>
              <a:rPr lang="en-GB" smtClean="0"/>
              <a:t>presented their results to a peer group. The group discussed the work and gave</a:t>
            </a:r>
          </a:p>
          <a:p>
            <a:pPr eaLnBrk="1" hangingPunct="1"/>
            <a:r>
              <a:rPr lang="en-GB" smtClean="0"/>
              <a:t>feedback on the report and presentation. Students were encouraged to reflect on</a:t>
            </a:r>
          </a:p>
          <a:p>
            <a:pPr eaLnBrk="1" hangingPunct="1"/>
            <a:r>
              <a:rPr lang="en-GB" smtClean="0"/>
              <a:t>the experience and discuss with their tutor what went well, and what they might</a:t>
            </a:r>
          </a:p>
          <a:p>
            <a:pPr eaLnBrk="1" hangingPunct="1"/>
            <a:r>
              <a:rPr lang="en-GB" smtClean="0"/>
              <a:t>do differently in future.</a:t>
            </a:r>
          </a:p>
          <a:p>
            <a:pPr eaLnBrk="1" hangingPunct="1"/>
            <a:r>
              <a:rPr lang="en-GB" smtClean="0"/>
              <a:t>This activity presents the opportunity for the development of the following PLTs:</a:t>
            </a:r>
          </a:p>
          <a:p>
            <a:pPr eaLnBrk="1" hangingPunct="1"/>
            <a:r>
              <a:rPr lang="en-GB" smtClean="0"/>
              <a:t>Independent enquirers, Creative thinkers, Reflective Learners, Self-managers.</a:t>
            </a:r>
          </a:p>
          <a:p>
            <a:pPr eaLnBrk="1" hangingPunct="1"/>
            <a:r>
              <a:rPr lang="en-GB" smtClean="0"/>
              <a:t>Aspects of Team workers and Effective participators might also be developed</a:t>
            </a:r>
          </a:p>
          <a:p>
            <a:pPr eaLnBrk="1" hangingPunct="1"/>
            <a:r>
              <a:rPr lang="en-GB" smtClean="0"/>
              <a:t>depending on the precise nature of the research project.</a:t>
            </a:r>
          </a:p>
          <a:p>
            <a:pPr eaLnBrk="1" hangingPunct="1"/>
            <a:endParaRPr lang="en-GB" smtClean="0"/>
          </a:p>
          <a:p>
            <a:pPr eaLnBrk="1" hangingPunct="1"/>
            <a:endParaRPr lang="en-GB" smtClean="0"/>
          </a:p>
          <a:p>
            <a:pPr eaLnBrk="1" hangingPunct="1"/>
            <a:endParaRPr lang="en-GB" smtClean="0"/>
          </a:p>
          <a:p>
            <a:pPr eaLnBrk="1" hangingPunct="1"/>
            <a:endParaRPr lang="en-GB" smtClean="0"/>
          </a:p>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hdr" sz="quarter"/>
          </p:nvPr>
        </p:nvSpPr>
        <p:spPr>
          <a:noFill/>
        </p:spPr>
        <p:txBody>
          <a:bodyPr/>
          <a:lstStyle/>
          <a:p>
            <a:r>
              <a:rPr lang="en-GB" smtClean="0"/>
              <a:t>Nadia Habraszewski</a:t>
            </a:r>
          </a:p>
        </p:txBody>
      </p:sp>
      <p:sp>
        <p:nvSpPr>
          <p:cNvPr id="53250" name="Rectangle 3"/>
          <p:cNvSpPr>
            <a:spLocks noGrp="1" noChangeArrowheads="1"/>
          </p:cNvSpPr>
          <p:nvPr>
            <p:ph type="dt" sz="quarter" idx="1"/>
          </p:nvPr>
        </p:nvSpPr>
        <p:spPr>
          <a:noFill/>
        </p:spPr>
        <p:txBody>
          <a:bodyPr/>
          <a:lstStyle/>
          <a:p>
            <a:r>
              <a:rPr lang="en-GB" smtClean="0"/>
              <a:t>HQFT Scaffold</a:t>
            </a:r>
          </a:p>
        </p:txBody>
      </p:sp>
      <p:sp>
        <p:nvSpPr>
          <p:cNvPr id="53251" name="Rectangle 6"/>
          <p:cNvSpPr>
            <a:spLocks noGrp="1" noChangeArrowheads="1"/>
          </p:cNvSpPr>
          <p:nvPr>
            <p:ph type="ftr" sz="quarter" idx="4"/>
          </p:nvPr>
        </p:nvSpPr>
        <p:spPr>
          <a:noFill/>
        </p:spPr>
        <p:txBody>
          <a:bodyPr/>
          <a:lstStyle/>
          <a:p>
            <a:r>
              <a:rPr lang="en-GB" smtClean="0"/>
              <a:t>Featherstone High School</a:t>
            </a:r>
          </a:p>
        </p:txBody>
      </p:sp>
      <p:sp>
        <p:nvSpPr>
          <p:cNvPr id="53252" name="Rectangle 7"/>
          <p:cNvSpPr>
            <a:spLocks noGrp="1" noChangeArrowheads="1"/>
          </p:cNvSpPr>
          <p:nvPr>
            <p:ph type="sldNum" sz="quarter" idx="5"/>
          </p:nvPr>
        </p:nvSpPr>
        <p:spPr>
          <a:noFill/>
        </p:spPr>
        <p:txBody>
          <a:bodyPr/>
          <a:lstStyle/>
          <a:p>
            <a:fld id="{D611C160-BDF6-4816-91C1-CC896F89B0F0}" type="slidenum">
              <a:rPr lang="en-GB" smtClean="0"/>
              <a:pPr/>
              <a:t>13</a:t>
            </a:fld>
            <a:endParaRPr lang="en-GB" smtClean="0"/>
          </a:p>
        </p:txBody>
      </p:sp>
      <p:sp>
        <p:nvSpPr>
          <p:cNvPr id="53253" name="Rectangle 2"/>
          <p:cNvSpPr>
            <a:spLocks noGrp="1" noRot="1" noChangeAspect="1" noChangeArrowheads="1" noTextEdit="1"/>
          </p:cNvSpPr>
          <p:nvPr>
            <p:ph type="sldImg"/>
          </p:nvPr>
        </p:nvSpPr>
        <p:spPr>
          <a:ln/>
        </p:spPr>
      </p:sp>
      <p:sp>
        <p:nvSpPr>
          <p:cNvPr id="53254" name="Rectangle 3"/>
          <p:cNvSpPr>
            <a:spLocks noGrp="1" noChangeArrowheads="1"/>
          </p:cNvSpPr>
          <p:nvPr>
            <p:ph type="body" idx="1"/>
          </p:nvPr>
        </p:nvSpPr>
        <p:spPr>
          <a:noFill/>
          <a:ln/>
        </p:spPr>
        <p:txBody>
          <a:bodyPr/>
          <a:lstStyle/>
          <a:p>
            <a:pPr eaLnBrk="1" hangingPunct="1"/>
            <a:r>
              <a:rPr lang="en-GB" smtClean="0"/>
              <a:t>1) Teacher selects at least three options from this slide (for three tier differentiation). Teacher then selects relevant prompt word for each task and deletes others. Should be a written task which can be self/peer/teacher assessed.</a:t>
            </a:r>
          </a:p>
          <a:p>
            <a:pPr eaLnBrk="1" hangingPunct="1"/>
            <a:r>
              <a:rPr lang="en-GB" smtClean="0"/>
              <a:t>2) Visual displays of thinking scaffolds to be put up in the class room which provide guidance on how to complete each option.</a:t>
            </a:r>
          </a:p>
          <a:p>
            <a:pPr eaLnBrk="1" hangingPunct="1"/>
            <a:r>
              <a:rPr lang="en-GB" smtClean="0"/>
              <a:t>3) Thinking Scaffold for each task to be made available for each pupil depending on which task they choose. </a:t>
            </a:r>
          </a:p>
          <a:p>
            <a:pPr eaLnBrk="1" hangingPunct="1"/>
            <a:r>
              <a:rPr lang="en-GB" smtClean="0"/>
              <a:t>3) Support cards eg of keywords for extra help.</a:t>
            </a:r>
          </a:p>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hdr" sz="quarter"/>
          </p:nvPr>
        </p:nvSpPr>
        <p:spPr>
          <a:noFill/>
        </p:spPr>
        <p:txBody>
          <a:bodyPr/>
          <a:lstStyle/>
          <a:p>
            <a:r>
              <a:rPr lang="en-GB" smtClean="0"/>
              <a:t>Nadia Habraszewski</a:t>
            </a:r>
          </a:p>
        </p:txBody>
      </p:sp>
      <p:sp>
        <p:nvSpPr>
          <p:cNvPr id="55298" name="Rectangle 3"/>
          <p:cNvSpPr>
            <a:spLocks noGrp="1" noChangeArrowheads="1"/>
          </p:cNvSpPr>
          <p:nvPr>
            <p:ph type="dt" sz="quarter" idx="1"/>
          </p:nvPr>
        </p:nvSpPr>
        <p:spPr>
          <a:noFill/>
        </p:spPr>
        <p:txBody>
          <a:bodyPr/>
          <a:lstStyle/>
          <a:p>
            <a:r>
              <a:rPr lang="en-GB" smtClean="0"/>
              <a:t>HQFT Scaffold</a:t>
            </a:r>
          </a:p>
        </p:txBody>
      </p:sp>
      <p:sp>
        <p:nvSpPr>
          <p:cNvPr id="55299" name="Rectangle 6"/>
          <p:cNvSpPr>
            <a:spLocks noGrp="1" noChangeArrowheads="1"/>
          </p:cNvSpPr>
          <p:nvPr>
            <p:ph type="ftr" sz="quarter" idx="4"/>
          </p:nvPr>
        </p:nvSpPr>
        <p:spPr>
          <a:noFill/>
        </p:spPr>
        <p:txBody>
          <a:bodyPr/>
          <a:lstStyle/>
          <a:p>
            <a:r>
              <a:rPr lang="en-GB" smtClean="0"/>
              <a:t>Featherstone High School</a:t>
            </a:r>
          </a:p>
        </p:txBody>
      </p:sp>
      <p:sp>
        <p:nvSpPr>
          <p:cNvPr id="55300" name="Rectangle 7"/>
          <p:cNvSpPr>
            <a:spLocks noGrp="1" noChangeArrowheads="1"/>
          </p:cNvSpPr>
          <p:nvPr>
            <p:ph type="sldNum" sz="quarter" idx="5"/>
          </p:nvPr>
        </p:nvSpPr>
        <p:spPr>
          <a:noFill/>
        </p:spPr>
        <p:txBody>
          <a:bodyPr/>
          <a:lstStyle/>
          <a:p>
            <a:fld id="{08EA3E6B-1124-4DB4-A81C-B3C035300824}" type="slidenum">
              <a:rPr lang="en-GB" smtClean="0"/>
              <a:pPr/>
              <a:t>14</a:t>
            </a:fld>
            <a:endParaRPr lang="en-GB" smtClean="0"/>
          </a:p>
        </p:txBody>
      </p:sp>
      <p:sp>
        <p:nvSpPr>
          <p:cNvPr id="55301" name="Rectangle 2"/>
          <p:cNvSpPr>
            <a:spLocks noGrp="1" noRot="1" noChangeAspect="1" noChangeArrowheads="1" noTextEdit="1"/>
          </p:cNvSpPr>
          <p:nvPr>
            <p:ph type="sldImg"/>
          </p:nvPr>
        </p:nvSpPr>
        <p:spPr>
          <a:ln/>
        </p:spPr>
      </p:sp>
      <p:sp>
        <p:nvSpPr>
          <p:cNvPr id="55302" name="Rectangle 3"/>
          <p:cNvSpPr>
            <a:spLocks noGrp="1" noChangeArrowheads="1"/>
          </p:cNvSpPr>
          <p:nvPr>
            <p:ph type="body" idx="1"/>
          </p:nvPr>
        </p:nvSpPr>
        <p:spPr>
          <a:noFill/>
          <a:ln/>
        </p:spPr>
        <p:txBody>
          <a:bodyPr/>
          <a:lstStyle/>
          <a:p>
            <a:pPr eaLnBrk="1" hangingPunct="1"/>
            <a:r>
              <a:rPr lang="en-GB" smtClean="0"/>
              <a:t>Can be done as self or peer assessment activity</a:t>
            </a:r>
          </a:p>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hdr" sz="quarter"/>
          </p:nvPr>
        </p:nvSpPr>
        <p:spPr>
          <a:noFill/>
        </p:spPr>
        <p:txBody>
          <a:bodyPr/>
          <a:lstStyle/>
          <a:p>
            <a:r>
              <a:rPr lang="en-GB" smtClean="0"/>
              <a:t>Nadia Habraszewski</a:t>
            </a:r>
          </a:p>
        </p:txBody>
      </p:sp>
      <p:sp>
        <p:nvSpPr>
          <p:cNvPr id="57346" name="Rectangle 3"/>
          <p:cNvSpPr>
            <a:spLocks noGrp="1" noChangeArrowheads="1"/>
          </p:cNvSpPr>
          <p:nvPr>
            <p:ph type="dt" sz="quarter" idx="1"/>
          </p:nvPr>
        </p:nvSpPr>
        <p:spPr>
          <a:noFill/>
        </p:spPr>
        <p:txBody>
          <a:bodyPr/>
          <a:lstStyle/>
          <a:p>
            <a:r>
              <a:rPr lang="en-GB" smtClean="0"/>
              <a:t>HQFT Scaffold</a:t>
            </a:r>
          </a:p>
        </p:txBody>
      </p:sp>
      <p:sp>
        <p:nvSpPr>
          <p:cNvPr id="57347" name="Rectangle 6"/>
          <p:cNvSpPr>
            <a:spLocks noGrp="1" noChangeArrowheads="1"/>
          </p:cNvSpPr>
          <p:nvPr>
            <p:ph type="ftr" sz="quarter" idx="4"/>
          </p:nvPr>
        </p:nvSpPr>
        <p:spPr>
          <a:noFill/>
        </p:spPr>
        <p:txBody>
          <a:bodyPr/>
          <a:lstStyle/>
          <a:p>
            <a:r>
              <a:rPr lang="en-GB" smtClean="0"/>
              <a:t>Featherstone High School</a:t>
            </a:r>
          </a:p>
        </p:txBody>
      </p:sp>
      <p:sp>
        <p:nvSpPr>
          <p:cNvPr id="57348" name="Rectangle 7"/>
          <p:cNvSpPr>
            <a:spLocks noGrp="1" noChangeArrowheads="1"/>
          </p:cNvSpPr>
          <p:nvPr>
            <p:ph type="sldNum" sz="quarter" idx="5"/>
          </p:nvPr>
        </p:nvSpPr>
        <p:spPr>
          <a:noFill/>
        </p:spPr>
        <p:txBody>
          <a:bodyPr/>
          <a:lstStyle/>
          <a:p>
            <a:fld id="{A11A248A-EF75-4372-BE40-6503FEBDF763}" type="slidenum">
              <a:rPr lang="en-GB" smtClean="0"/>
              <a:pPr/>
              <a:t>15</a:t>
            </a:fld>
            <a:endParaRPr lang="en-GB" smtClean="0"/>
          </a:p>
        </p:txBody>
      </p:sp>
      <p:sp>
        <p:nvSpPr>
          <p:cNvPr id="57349" name="Rectangle 2"/>
          <p:cNvSpPr>
            <a:spLocks noGrp="1" noRot="1" noChangeAspect="1" noChangeArrowheads="1" noTextEdit="1"/>
          </p:cNvSpPr>
          <p:nvPr>
            <p:ph type="sldImg"/>
          </p:nvPr>
        </p:nvSpPr>
        <p:spPr>
          <a:ln/>
        </p:spPr>
      </p:sp>
      <p:sp>
        <p:nvSpPr>
          <p:cNvPr id="5735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hdr" sz="quarter"/>
          </p:nvPr>
        </p:nvSpPr>
        <p:spPr>
          <a:noFill/>
        </p:spPr>
        <p:txBody>
          <a:bodyPr/>
          <a:lstStyle/>
          <a:p>
            <a:r>
              <a:rPr lang="en-GB" smtClean="0"/>
              <a:t>Nadia Habraszewski</a:t>
            </a:r>
          </a:p>
        </p:txBody>
      </p:sp>
      <p:sp>
        <p:nvSpPr>
          <p:cNvPr id="59394" name="Rectangle 3"/>
          <p:cNvSpPr>
            <a:spLocks noGrp="1" noChangeArrowheads="1"/>
          </p:cNvSpPr>
          <p:nvPr>
            <p:ph type="dt" sz="quarter" idx="1"/>
          </p:nvPr>
        </p:nvSpPr>
        <p:spPr>
          <a:noFill/>
        </p:spPr>
        <p:txBody>
          <a:bodyPr/>
          <a:lstStyle/>
          <a:p>
            <a:r>
              <a:rPr lang="en-GB" smtClean="0"/>
              <a:t>HQFT Scaffold</a:t>
            </a:r>
          </a:p>
        </p:txBody>
      </p:sp>
      <p:sp>
        <p:nvSpPr>
          <p:cNvPr id="59395" name="Rectangle 6"/>
          <p:cNvSpPr>
            <a:spLocks noGrp="1" noChangeArrowheads="1"/>
          </p:cNvSpPr>
          <p:nvPr>
            <p:ph type="ftr" sz="quarter" idx="4"/>
          </p:nvPr>
        </p:nvSpPr>
        <p:spPr>
          <a:noFill/>
        </p:spPr>
        <p:txBody>
          <a:bodyPr/>
          <a:lstStyle/>
          <a:p>
            <a:r>
              <a:rPr lang="en-GB" smtClean="0"/>
              <a:t>Featherstone High School</a:t>
            </a:r>
          </a:p>
        </p:txBody>
      </p:sp>
      <p:sp>
        <p:nvSpPr>
          <p:cNvPr id="59396" name="Rectangle 7"/>
          <p:cNvSpPr>
            <a:spLocks noGrp="1" noChangeArrowheads="1"/>
          </p:cNvSpPr>
          <p:nvPr>
            <p:ph type="sldNum" sz="quarter" idx="5"/>
          </p:nvPr>
        </p:nvSpPr>
        <p:spPr>
          <a:noFill/>
        </p:spPr>
        <p:txBody>
          <a:bodyPr/>
          <a:lstStyle/>
          <a:p>
            <a:fld id="{103966BB-EE83-402B-A0B2-37E313299B99}" type="slidenum">
              <a:rPr lang="en-GB" smtClean="0"/>
              <a:pPr/>
              <a:t>16</a:t>
            </a:fld>
            <a:endParaRPr lang="en-GB" smtClean="0"/>
          </a:p>
        </p:txBody>
      </p:sp>
      <p:sp>
        <p:nvSpPr>
          <p:cNvPr id="59397" name="Rectangle 2"/>
          <p:cNvSpPr>
            <a:spLocks noGrp="1" noRot="1" noChangeAspect="1" noChangeArrowheads="1" noTextEdit="1"/>
          </p:cNvSpPr>
          <p:nvPr>
            <p:ph type="sldImg"/>
          </p:nvPr>
        </p:nvSpPr>
        <p:spPr>
          <a:ln/>
        </p:spPr>
      </p:sp>
      <p:sp>
        <p:nvSpPr>
          <p:cNvPr id="59398" name="Rectangle 3"/>
          <p:cNvSpPr>
            <a:spLocks noGrp="1" noChangeArrowheads="1"/>
          </p:cNvSpPr>
          <p:nvPr>
            <p:ph type="body" idx="1"/>
          </p:nvPr>
        </p:nvSpPr>
        <p:spPr>
          <a:noFill/>
          <a:ln/>
        </p:spPr>
        <p:txBody>
          <a:bodyPr/>
          <a:lstStyle/>
          <a:p>
            <a:pPr algn="ctr" eaLnBrk="1" hangingPunct="1"/>
            <a:r>
              <a:rPr lang="en-GB" sz="2400" b="1" smtClean="0">
                <a:solidFill>
                  <a:srgbClr val="FFFF00"/>
                </a:solidFill>
              </a:rPr>
              <a:t>Select slide(s) from Learning Activities Slide Bank</a:t>
            </a:r>
          </a:p>
          <a:p>
            <a:pPr algn="ctr" eaLnBrk="1" hangingPunct="1"/>
            <a:r>
              <a:rPr lang="en-GB" sz="2400" b="1" smtClean="0">
                <a:solidFill>
                  <a:srgbClr val="FFFF00"/>
                </a:solidFill>
              </a:rPr>
              <a:t>and insert after this slide</a:t>
            </a:r>
            <a:endParaRPr lang="en-GB" b="1" smtClean="0"/>
          </a:p>
          <a:p>
            <a:pPr eaLnBrk="1" hangingPunct="1"/>
            <a:r>
              <a:rPr lang="en-GB" b="1" smtClean="0"/>
              <a:t>Learning Activities should be based around the PLTS, functional skills and multiple intelligences</a:t>
            </a:r>
          </a:p>
          <a:p>
            <a:pPr eaLnBrk="1" hangingPunct="1"/>
            <a:r>
              <a:rPr lang="en-GB" b="1" smtClean="0"/>
              <a:t>PLTS:</a:t>
            </a:r>
          </a:p>
          <a:p>
            <a:pPr eaLnBrk="1" hangingPunct="1"/>
            <a:r>
              <a:rPr lang="en-GB" b="1" smtClean="0"/>
              <a:t>Independent enquiry tasks:</a:t>
            </a:r>
          </a:p>
          <a:p>
            <a:pPr eaLnBrk="1" hangingPunct="1"/>
            <a:r>
              <a:rPr lang="en-GB" smtClean="0"/>
              <a:t>• identify questions to answer and problems to resolve</a:t>
            </a:r>
          </a:p>
          <a:p>
            <a:pPr eaLnBrk="1" hangingPunct="1"/>
            <a:r>
              <a:rPr lang="en-GB" smtClean="0"/>
              <a:t>• plan and carry out research, appreciating the consequences of decisions</a:t>
            </a:r>
          </a:p>
          <a:p>
            <a:pPr eaLnBrk="1" hangingPunct="1"/>
            <a:r>
              <a:rPr lang="en-GB" smtClean="0"/>
              <a:t>• explore issues, events or problems from different perspectives</a:t>
            </a:r>
          </a:p>
          <a:p>
            <a:pPr eaLnBrk="1" hangingPunct="1"/>
            <a:r>
              <a:rPr lang="en-GB" smtClean="0"/>
              <a:t>• analyse and evaluate information, judging its relevance and value</a:t>
            </a:r>
          </a:p>
          <a:p>
            <a:pPr eaLnBrk="1" hangingPunct="1"/>
            <a:r>
              <a:rPr lang="en-GB" smtClean="0"/>
              <a:t>• consider the influence of circumstances, beliefs and feelings on decisions and</a:t>
            </a:r>
          </a:p>
          <a:p>
            <a:pPr eaLnBrk="1" hangingPunct="1"/>
            <a:r>
              <a:rPr lang="en-GB" smtClean="0"/>
              <a:t>events</a:t>
            </a:r>
          </a:p>
          <a:p>
            <a:pPr eaLnBrk="1" hangingPunct="1"/>
            <a:r>
              <a:rPr lang="en-GB" smtClean="0"/>
              <a:t>• support conclusions, using reasoned arguments and evidence</a:t>
            </a:r>
          </a:p>
          <a:p>
            <a:pPr eaLnBrk="1" hangingPunct="1"/>
            <a:endParaRPr lang="en-GB" smtClean="0"/>
          </a:p>
          <a:p>
            <a:pPr eaLnBrk="1" hangingPunct="1"/>
            <a:r>
              <a:rPr lang="en-GB" b="1" smtClean="0"/>
              <a:t>Creative thinking activities:</a:t>
            </a:r>
          </a:p>
          <a:p>
            <a:pPr eaLnBrk="1" hangingPunct="1">
              <a:buFontTx/>
              <a:buChar char="•"/>
            </a:pPr>
            <a:r>
              <a:rPr lang="en-GB" smtClean="0"/>
              <a:t>generate ideas and explore possibilities</a:t>
            </a:r>
          </a:p>
          <a:p>
            <a:pPr eaLnBrk="1" hangingPunct="1"/>
            <a:r>
              <a:rPr lang="en-GB" smtClean="0"/>
              <a:t>• ask questions to extend their thinking</a:t>
            </a:r>
          </a:p>
          <a:p>
            <a:pPr eaLnBrk="1" hangingPunct="1"/>
            <a:r>
              <a:rPr lang="en-GB" smtClean="0"/>
              <a:t>• connect own and others’ ideas and experiences in inventive ways</a:t>
            </a:r>
          </a:p>
          <a:p>
            <a:pPr eaLnBrk="1" hangingPunct="1"/>
            <a:r>
              <a:rPr lang="en-GB" smtClean="0"/>
              <a:t>• question own and others’ assumptions</a:t>
            </a:r>
          </a:p>
          <a:p>
            <a:pPr eaLnBrk="1" hangingPunct="1"/>
            <a:r>
              <a:rPr lang="en-GB" smtClean="0"/>
              <a:t>• try out alternatives or new solutions and follow ideas through</a:t>
            </a:r>
          </a:p>
          <a:p>
            <a:pPr eaLnBrk="1" hangingPunct="1"/>
            <a:r>
              <a:rPr lang="en-GB" smtClean="0"/>
              <a:t>• adapt ideas as circumstances change</a:t>
            </a:r>
          </a:p>
          <a:p>
            <a:pPr eaLnBrk="1" hangingPunct="1"/>
            <a:endParaRPr lang="en-GB" smtClean="0"/>
          </a:p>
          <a:p>
            <a:pPr eaLnBrk="1" hangingPunct="1"/>
            <a:r>
              <a:rPr lang="en-GB" b="1" smtClean="0"/>
              <a:t>Reflective Learning:</a:t>
            </a:r>
          </a:p>
          <a:p>
            <a:pPr eaLnBrk="1" hangingPunct="1">
              <a:buFontTx/>
              <a:buChar char="•"/>
            </a:pPr>
            <a:r>
              <a:rPr lang="en-GB" smtClean="0"/>
              <a:t>assess themselves and others, identifying opportunities and achievements</a:t>
            </a:r>
          </a:p>
          <a:p>
            <a:pPr eaLnBrk="1" hangingPunct="1"/>
            <a:r>
              <a:rPr lang="en-GB" smtClean="0"/>
              <a:t>• set goals with success criteria for their development and work</a:t>
            </a:r>
          </a:p>
          <a:p>
            <a:pPr eaLnBrk="1" hangingPunct="1"/>
            <a:r>
              <a:rPr lang="en-GB" smtClean="0"/>
              <a:t>• review progress, acting on the outcomes</a:t>
            </a:r>
          </a:p>
          <a:p>
            <a:pPr eaLnBrk="1" hangingPunct="1"/>
            <a:r>
              <a:rPr lang="en-GB" smtClean="0"/>
              <a:t>• invite feedback and deal positively with praise, setbacks and criticism</a:t>
            </a:r>
          </a:p>
          <a:p>
            <a:pPr eaLnBrk="1" hangingPunct="1"/>
            <a:r>
              <a:rPr lang="en-GB" smtClean="0"/>
              <a:t>• evaluate experiences and learning to inform future progress</a:t>
            </a:r>
          </a:p>
          <a:p>
            <a:pPr eaLnBrk="1" hangingPunct="1"/>
            <a:r>
              <a:rPr lang="en-GB" smtClean="0"/>
              <a:t>• communicate their learning in relevant ways for different audiences</a:t>
            </a:r>
          </a:p>
          <a:p>
            <a:pPr eaLnBrk="1" hangingPunct="1"/>
            <a:endParaRPr lang="en-GB" smtClean="0"/>
          </a:p>
          <a:p>
            <a:pPr eaLnBrk="1" hangingPunct="1"/>
            <a:r>
              <a:rPr lang="en-GB" b="1" smtClean="0"/>
              <a:t>Team work:</a:t>
            </a:r>
          </a:p>
          <a:p>
            <a:pPr eaLnBrk="1" hangingPunct="1"/>
            <a:r>
              <a:rPr lang="en-GB" smtClean="0"/>
              <a:t>• co-operate with others to work towards common goals</a:t>
            </a:r>
          </a:p>
          <a:p>
            <a:pPr eaLnBrk="1" hangingPunct="1"/>
            <a:r>
              <a:rPr lang="en-GB" smtClean="0"/>
              <a:t>• reach agreements, managing discussions to achieve results</a:t>
            </a:r>
          </a:p>
          <a:p>
            <a:pPr eaLnBrk="1" hangingPunct="1"/>
            <a:r>
              <a:rPr lang="en-GB" smtClean="0"/>
              <a:t>• adapt behaviour to suit different roles and situations</a:t>
            </a:r>
          </a:p>
          <a:p>
            <a:pPr eaLnBrk="1" hangingPunct="1"/>
            <a:r>
              <a:rPr lang="en-GB" smtClean="0"/>
              <a:t>• show fairness and consideration to others</a:t>
            </a:r>
          </a:p>
          <a:p>
            <a:pPr eaLnBrk="1" hangingPunct="1"/>
            <a:r>
              <a:rPr lang="en-GB" smtClean="0"/>
              <a:t>• take responsibility, showing confidence in themselves and their contribution</a:t>
            </a:r>
          </a:p>
          <a:p>
            <a:pPr eaLnBrk="1" hangingPunct="1"/>
            <a:r>
              <a:rPr lang="en-GB" smtClean="0"/>
              <a:t>• provide constructive support and feedback to others</a:t>
            </a:r>
          </a:p>
          <a:p>
            <a:pPr eaLnBrk="1" hangingPunct="1"/>
            <a:r>
              <a:rPr lang="en-GB" b="1" smtClean="0"/>
              <a:t>Self Management:</a:t>
            </a:r>
          </a:p>
          <a:p>
            <a:pPr eaLnBrk="1" hangingPunct="1"/>
            <a:r>
              <a:rPr lang="en-GB" smtClean="0"/>
              <a:t>• seek out challenges or new responsibilities and show flexibility when priorities</a:t>
            </a:r>
          </a:p>
          <a:p>
            <a:pPr eaLnBrk="1" hangingPunct="1"/>
            <a:r>
              <a:rPr lang="en-GB" smtClean="0"/>
              <a:t>change</a:t>
            </a:r>
          </a:p>
          <a:p>
            <a:pPr eaLnBrk="1" hangingPunct="1"/>
            <a:r>
              <a:rPr lang="en-GB" smtClean="0"/>
              <a:t>• work towards goals, showing initiative, commitment and perseverance</a:t>
            </a:r>
          </a:p>
          <a:p>
            <a:pPr eaLnBrk="1" hangingPunct="1"/>
            <a:r>
              <a:rPr lang="en-GB" smtClean="0"/>
              <a:t>• organise time and resources, prioritising actions</a:t>
            </a:r>
          </a:p>
          <a:p>
            <a:pPr eaLnBrk="1" hangingPunct="1"/>
            <a:r>
              <a:rPr lang="en-GB" smtClean="0"/>
              <a:t>• anticipate, take and manage risks</a:t>
            </a:r>
          </a:p>
          <a:p>
            <a:pPr eaLnBrk="1" hangingPunct="1"/>
            <a:r>
              <a:rPr lang="en-GB" smtClean="0"/>
              <a:t>• deal with competing pressures, including personal and work-related demands</a:t>
            </a:r>
          </a:p>
          <a:p>
            <a:pPr eaLnBrk="1" hangingPunct="1"/>
            <a:r>
              <a:rPr lang="en-GB" smtClean="0"/>
              <a:t>• respond positively to change, seeking advice and support when needed</a:t>
            </a:r>
          </a:p>
          <a:p>
            <a:pPr eaLnBrk="1" hangingPunct="1"/>
            <a:r>
              <a:rPr lang="en-GB" b="1" smtClean="0"/>
              <a:t>Effective participation:</a:t>
            </a:r>
          </a:p>
          <a:p>
            <a:pPr eaLnBrk="1" hangingPunct="1"/>
            <a:r>
              <a:rPr lang="en-GB" smtClean="0"/>
              <a:t>• discuss issues of concern, seeking resolution where needed</a:t>
            </a:r>
          </a:p>
          <a:p>
            <a:pPr eaLnBrk="1" hangingPunct="1"/>
            <a:r>
              <a:rPr lang="en-GB" smtClean="0"/>
              <a:t>• present a persuasive case for action</a:t>
            </a:r>
          </a:p>
          <a:p>
            <a:pPr eaLnBrk="1" hangingPunct="1"/>
            <a:r>
              <a:rPr lang="en-GB" smtClean="0"/>
              <a:t>• propose practical ways forward, breaking these down into manageable steps</a:t>
            </a:r>
          </a:p>
          <a:p>
            <a:pPr eaLnBrk="1" hangingPunct="1"/>
            <a:r>
              <a:rPr lang="en-GB" smtClean="0"/>
              <a:t>• identify improvements that would benefit others as well as themselves</a:t>
            </a:r>
          </a:p>
          <a:p>
            <a:pPr eaLnBrk="1" hangingPunct="1"/>
            <a:r>
              <a:rPr lang="en-GB" smtClean="0"/>
              <a:t>• try to influence others, negotiating and balancing diverse views to reach</a:t>
            </a:r>
          </a:p>
          <a:p>
            <a:pPr eaLnBrk="1" hangingPunct="1"/>
            <a:r>
              <a:rPr lang="en-GB" smtClean="0"/>
              <a:t>workable solutions</a:t>
            </a:r>
          </a:p>
          <a:p>
            <a:pPr eaLnBrk="1" hangingPunct="1"/>
            <a:r>
              <a:rPr lang="en-GB" smtClean="0"/>
              <a:t>• act as an advocate for views and beliefs that may differ from their own</a:t>
            </a:r>
          </a:p>
          <a:p>
            <a:pPr eaLnBrk="1" hangingPunct="1"/>
            <a:endParaRPr lang="en-GB" smtClean="0"/>
          </a:p>
          <a:p>
            <a:pPr eaLnBrk="1" hangingPunct="1"/>
            <a:endParaRPr lang="en-GB" b="1" smtClean="0"/>
          </a:p>
          <a:p>
            <a:pPr eaLnBrk="1" hangingPunct="1"/>
            <a:r>
              <a:rPr lang="en-GB" b="1" smtClean="0"/>
              <a:t>Example:</a:t>
            </a:r>
            <a:r>
              <a:rPr lang="en-GB" smtClean="0"/>
              <a:t> Plan and undertake a research project</a:t>
            </a:r>
          </a:p>
          <a:p>
            <a:pPr eaLnBrk="1" hangingPunct="1"/>
            <a:r>
              <a:rPr lang="en-GB" smtClean="0"/>
              <a:t>Working individually, students were required to plan and carry out a piece of</a:t>
            </a:r>
          </a:p>
          <a:p>
            <a:pPr eaLnBrk="1" hangingPunct="1"/>
            <a:r>
              <a:rPr lang="en-GB" smtClean="0"/>
              <a:t>research. They decided on a methodology, carried out initial desk research using</a:t>
            </a:r>
          </a:p>
          <a:p>
            <a:pPr eaLnBrk="1" hangingPunct="1"/>
            <a:r>
              <a:rPr lang="en-GB" smtClean="0"/>
              <a:t>the internet and developed a short questionnaire. They circulated the</a:t>
            </a:r>
          </a:p>
          <a:p>
            <a:pPr eaLnBrk="1" hangingPunct="1"/>
            <a:r>
              <a:rPr lang="en-GB" smtClean="0"/>
              <a:t>questionnaire to appropriate people, and analysed the responses. They produced</a:t>
            </a:r>
          </a:p>
          <a:p>
            <a:pPr eaLnBrk="1" hangingPunct="1"/>
            <a:r>
              <a:rPr lang="en-GB" smtClean="0"/>
              <a:t>a written report of the work, including their findings and recommendations and</a:t>
            </a:r>
          </a:p>
          <a:p>
            <a:pPr eaLnBrk="1" hangingPunct="1"/>
            <a:r>
              <a:rPr lang="en-GB" smtClean="0"/>
              <a:t>presented their results to a peer group. The group discussed the work and gave</a:t>
            </a:r>
          </a:p>
          <a:p>
            <a:pPr eaLnBrk="1" hangingPunct="1"/>
            <a:r>
              <a:rPr lang="en-GB" smtClean="0"/>
              <a:t>feedback on the report and presentation. Students were encouraged to reflect on</a:t>
            </a:r>
          </a:p>
          <a:p>
            <a:pPr eaLnBrk="1" hangingPunct="1"/>
            <a:r>
              <a:rPr lang="en-GB" smtClean="0"/>
              <a:t>the experience and discuss with their tutor what went well, and what they might</a:t>
            </a:r>
          </a:p>
          <a:p>
            <a:pPr eaLnBrk="1" hangingPunct="1"/>
            <a:r>
              <a:rPr lang="en-GB" smtClean="0"/>
              <a:t>do differently in future.</a:t>
            </a:r>
          </a:p>
          <a:p>
            <a:pPr eaLnBrk="1" hangingPunct="1"/>
            <a:r>
              <a:rPr lang="en-GB" smtClean="0"/>
              <a:t>This activity presents the opportunity for the development of the following PLTs:</a:t>
            </a:r>
          </a:p>
          <a:p>
            <a:pPr eaLnBrk="1" hangingPunct="1"/>
            <a:r>
              <a:rPr lang="en-GB" smtClean="0"/>
              <a:t>Independent enquirers, Creative thinkers, Reflective Learners, Self-managers.</a:t>
            </a:r>
          </a:p>
          <a:p>
            <a:pPr eaLnBrk="1" hangingPunct="1"/>
            <a:r>
              <a:rPr lang="en-GB" smtClean="0"/>
              <a:t>Aspects of Team workers and Effective participators might also be developed</a:t>
            </a:r>
          </a:p>
          <a:p>
            <a:pPr eaLnBrk="1" hangingPunct="1"/>
            <a:r>
              <a:rPr lang="en-GB" smtClean="0"/>
              <a:t>depending on the precise nature of the research project.</a:t>
            </a:r>
          </a:p>
          <a:p>
            <a:pPr eaLnBrk="1" hangingPunct="1"/>
            <a:endParaRPr lang="en-GB" smtClean="0"/>
          </a:p>
          <a:p>
            <a:pPr eaLnBrk="1" hangingPunct="1"/>
            <a:endParaRPr lang="en-GB" smtClean="0"/>
          </a:p>
          <a:p>
            <a:pPr eaLnBrk="1" hangingPunct="1"/>
            <a:endParaRPr lang="en-GB" smtClean="0"/>
          </a:p>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hdr" sz="quarter"/>
          </p:nvPr>
        </p:nvSpPr>
        <p:spPr>
          <a:noFill/>
        </p:spPr>
        <p:txBody>
          <a:bodyPr/>
          <a:lstStyle/>
          <a:p>
            <a:r>
              <a:rPr lang="en-GB" smtClean="0"/>
              <a:t>Nadia Habraszewski</a:t>
            </a:r>
          </a:p>
        </p:txBody>
      </p:sp>
      <p:sp>
        <p:nvSpPr>
          <p:cNvPr id="62466" name="Rectangle 3"/>
          <p:cNvSpPr>
            <a:spLocks noGrp="1" noChangeArrowheads="1"/>
          </p:cNvSpPr>
          <p:nvPr>
            <p:ph type="dt" sz="quarter" idx="1"/>
          </p:nvPr>
        </p:nvSpPr>
        <p:spPr>
          <a:noFill/>
        </p:spPr>
        <p:txBody>
          <a:bodyPr/>
          <a:lstStyle/>
          <a:p>
            <a:r>
              <a:rPr lang="en-GB" smtClean="0"/>
              <a:t>HQFT Scaffold</a:t>
            </a:r>
          </a:p>
        </p:txBody>
      </p:sp>
      <p:sp>
        <p:nvSpPr>
          <p:cNvPr id="62467" name="Rectangle 6"/>
          <p:cNvSpPr>
            <a:spLocks noGrp="1" noChangeArrowheads="1"/>
          </p:cNvSpPr>
          <p:nvPr>
            <p:ph type="ftr" sz="quarter" idx="4"/>
          </p:nvPr>
        </p:nvSpPr>
        <p:spPr>
          <a:noFill/>
        </p:spPr>
        <p:txBody>
          <a:bodyPr/>
          <a:lstStyle/>
          <a:p>
            <a:r>
              <a:rPr lang="en-GB" smtClean="0"/>
              <a:t>Featherstone High School</a:t>
            </a:r>
          </a:p>
        </p:txBody>
      </p:sp>
      <p:sp>
        <p:nvSpPr>
          <p:cNvPr id="62468" name="Rectangle 7"/>
          <p:cNvSpPr>
            <a:spLocks noGrp="1" noChangeArrowheads="1"/>
          </p:cNvSpPr>
          <p:nvPr>
            <p:ph type="sldNum" sz="quarter" idx="5"/>
          </p:nvPr>
        </p:nvSpPr>
        <p:spPr>
          <a:noFill/>
        </p:spPr>
        <p:txBody>
          <a:bodyPr/>
          <a:lstStyle/>
          <a:p>
            <a:fld id="{60EFAC83-560B-4C96-8D80-C3A4459D2C3E}" type="slidenum">
              <a:rPr lang="en-GB" smtClean="0"/>
              <a:pPr/>
              <a:t>18</a:t>
            </a:fld>
            <a:endParaRPr lang="en-GB" smtClean="0"/>
          </a:p>
        </p:txBody>
      </p:sp>
      <p:sp>
        <p:nvSpPr>
          <p:cNvPr id="62469" name="Rectangle 2"/>
          <p:cNvSpPr>
            <a:spLocks noGrp="1" noRot="1" noChangeAspect="1" noChangeArrowheads="1" noTextEdit="1"/>
          </p:cNvSpPr>
          <p:nvPr>
            <p:ph type="sldImg"/>
          </p:nvPr>
        </p:nvSpPr>
        <p:spPr>
          <a:ln/>
        </p:spPr>
      </p:sp>
      <p:sp>
        <p:nvSpPr>
          <p:cNvPr id="62470" name="Rectangle 3"/>
          <p:cNvSpPr>
            <a:spLocks noGrp="1" noChangeArrowheads="1"/>
          </p:cNvSpPr>
          <p:nvPr>
            <p:ph type="body" idx="1"/>
          </p:nvPr>
        </p:nvSpPr>
        <p:spPr>
          <a:noFill/>
          <a:ln/>
        </p:spPr>
        <p:txBody>
          <a:bodyPr/>
          <a:lstStyle/>
          <a:p>
            <a:pPr eaLnBrk="1" hangingPunct="1"/>
            <a:r>
              <a:rPr lang="en-GB" smtClean="0"/>
              <a:t>1) Teacher selects at least three options from this slide (for three tier differentiation). Teacher then selects relevant prompt word for each task and deletes others. Should be a written task which can be self/peer/teacher assessed.</a:t>
            </a:r>
          </a:p>
          <a:p>
            <a:pPr eaLnBrk="1" hangingPunct="1"/>
            <a:r>
              <a:rPr lang="en-GB" smtClean="0"/>
              <a:t>2) Visual displays of thinking scaffolds to be put up in the class room which provide guidance on how to complete each option.</a:t>
            </a:r>
          </a:p>
          <a:p>
            <a:pPr eaLnBrk="1" hangingPunct="1"/>
            <a:r>
              <a:rPr lang="en-GB" smtClean="0"/>
              <a:t>3) Thinking Scaffold for each task to be made available for each pupil depending on which task they choose. </a:t>
            </a:r>
          </a:p>
          <a:p>
            <a:pPr eaLnBrk="1" hangingPunct="1"/>
            <a:r>
              <a:rPr lang="en-GB" smtClean="0"/>
              <a:t>3) Support cards eg of keywords for extra help.</a:t>
            </a:r>
          </a:p>
          <a:p>
            <a:pPr eaLnBrk="1" hangingPunct="1"/>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ChangeArrowheads="1"/>
          </p:cNvSpPr>
          <p:nvPr>
            <p:ph type="hdr" sz="quarter"/>
          </p:nvPr>
        </p:nvSpPr>
        <p:spPr>
          <a:noFill/>
        </p:spPr>
        <p:txBody>
          <a:bodyPr/>
          <a:lstStyle/>
          <a:p>
            <a:r>
              <a:rPr lang="en-GB" smtClean="0"/>
              <a:t>Nadia Habraszewski</a:t>
            </a:r>
          </a:p>
        </p:txBody>
      </p:sp>
      <p:sp>
        <p:nvSpPr>
          <p:cNvPr id="68610" name="Rectangle 3"/>
          <p:cNvSpPr>
            <a:spLocks noGrp="1" noChangeArrowheads="1"/>
          </p:cNvSpPr>
          <p:nvPr>
            <p:ph type="dt" sz="quarter" idx="1"/>
          </p:nvPr>
        </p:nvSpPr>
        <p:spPr>
          <a:noFill/>
        </p:spPr>
        <p:txBody>
          <a:bodyPr/>
          <a:lstStyle/>
          <a:p>
            <a:r>
              <a:rPr lang="en-GB" smtClean="0"/>
              <a:t>HQFT Scaffold</a:t>
            </a:r>
          </a:p>
        </p:txBody>
      </p:sp>
      <p:sp>
        <p:nvSpPr>
          <p:cNvPr id="68611" name="Rectangle 6"/>
          <p:cNvSpPr>
            <a:spLocks noGrp="1" noChangeArrowheads="1"/>
          </p:cNvSpPr>
          <p:nvPr>
            <p:ph type="ftr" sz="quarter" idx="4"/>
          </p:nvPr>
        </p:nvSpPr>
        <p:spPr>
          <a:noFill/>
        </p:spPr>
        <p:txBody>
          <a:bodyPr/>
          <a:lstStyle/>
          <a:p>
            <a:r>
              <a:rPr lang="en-GB" smtClean="0"/>
              <a:t>Featherstone High School</a:t>
            </a:r>
          </a:p>
        </p:txBody>
      </p:sp>
      <p:sp>
        <p:nvSpPr>
          <p:cNvPr id="68612" name="Rectangle 7"/>
          <p:cNvSpPr>
            <a:spLocks noGrp="1" noChangeArrowheads="1"/>
          </p:cNvSpPr>
          <p:nvPr>
            <p:ph type="sldNum" sz="quarter" idx="5"/>
          </p:nvPr>
        </p:nvSpPr>
        <p:spPr>
          <a:noFill/>
        </p:spPr>
        <p:txBody>
          <a:bodyPr/>
          <a:lstStyle/>
          <a:p>
            <a:fld id="{489456EC-6B28-43AD-969D-085480DC89C7}" type="slidenum">
              <a:rPr lang="en-GB" smtClean="0"/>
              <a:pPr/>
              <a:t>23</a:t>
            </a:fld>
            <a:endParaRPr lang="en-GB" smtClean="0"/>
          </a:p>
        </p:txBody>
      </p:sp>
      <p:sp>
        <p:nvSpPr>
          <p:cNvPr id="68613" name="Rectangle 2"/>
          <p:cNvSpPr>
            <a:spLocks noGrp="1" noRot="1" noChangeAspect="1" noChangeArrowheads="1" noTextEdit="1"/>
          </p:cNvSpPr>
          <p:nvPr>
            <p:ph type="sldImg"/>
          </p:nvPr>
        </p:nvSpPr>
        <p:spPr>
          <a:ln/>
        </p:spPr>
      </p:sp>
      <p:sp>
        <p:nvSpPr>
          <p:cNvPr id="68614" name="Rectangle 3"/>
          <p:cNvSpPr>
            <a:spLocks noGrp="1" noChangeArrowheads="1"/>
          </p:cNvSpPr>
          <p:nvPr>
            <p:ph type="body" idx="1"/>
          </p:nvPr>
        </p:nvSpPr>
        <p:spPr>
          <a:noFill/>
          <a:ln/>
        </p:spPr>
        <p:txBody>
          <a:bodyPr/>
          <a:lstStyle/>
          <a:p>
            <a:pPr eaLnBrk="1" hangingPunct="1"/>
            <a:r>
              <a:rPr lang="en-GB" smtClean="0"/>
              <a:t>Can be done as self or peer assessment activity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hdr" sz="quarter"/>
          </p:nvPr>
        </p:nvSpPr>
        <p:spPr>
          <a:noFill/>
        </p:spPr>
        <p:txBody>
          <a:bodyPr/>
          <a:lstStyle/>
          <a:p>
            <a:r>
              <a:rPr lang="en-GB" smtClean="0"/>
              <a:t>Nadia Habraszewski</a:t>
            </a:r>
          </a:p>
        </p:txBody>
      </p:sp>
      <p:sp>
        <p:nvSpPr>
          <p:cNvPr id="70658" name="Rectangle 3"/>
          <p:cNvSpPr>
            <a:spLocks noGrp="1" noChangeArrowheads="1"/>
          </p:cNvSpPr>
          <p:nvPr>
            <p:ph type="dt" sz="quarter" idx="1"/>
          </p:nvPr>
        </p:nvSpPr>
        <p:spPr>
          <a:noFill/>
        </p:spPr>
        <p:txBody>
          <a:bodyPr/>
          <a:lstStyle/>
          <a:p>
            <a:r>
              <a:rPr lang="en-GB" smtClean="0"/>
              <a:t>HQFT Scaffold</a:t>
            </a:r>
          </a:p>
        </p:txBody>
      </p:sp>
      <p:sp>
        <p:nvSpPr>
          <p:cNvPr id="70659" name="Rectangle 6"/>
          <p:cNvSpPr>
            <a:spLocks noGrp="1" noChangeArrowheads="1"/>
          </p:cNvSpPr>
          <p:nvPr>
            <p:ph type="ftr" sz="quarter" idx="4"/>
          </p:nvPr>
        </p:nvSpPr>
        <p:spPr>
          <a:noFill/>
        </p:spPr>
        <p:txBody>
          <a:bodyPr/>
          <a:lstStyle/>
          <a:p>
            <a:r>
              <a:rPr lang="en-GB" smtClean="0"/>
              <a:t>Featherstone High School</a:t>
            </a:r>
          </a:p>
        </p:txBody>
      </p:sp>
      <p:sp>
        <p:nvSpPr>
          <p:cNvPr id="70660" name="Rectangle 7"/>
          <p:cNvSpPr>
            <a:spLocks noGrp="1" noChangeArrowheads="1"/>
          </p:cNvSpPr>
          <p:nvPr>
            <p:ph type="sldNum" sz="quarter" idx="5"/>
          </p:nvPr>
        </p:nvSpPr>
        <p:spPr>
          <a:noFill/>
        </p:spPr>
        <p:txBody>
          <a:bodyPr/>
          <a:lstStyle/>
          <a:p>
            <a:fld id="{0E4737B9-E810-47B2-AC99-1DDA840D9662}" type="slidenum">
              <a:rPr lang="en-GB" smtClean="0"/>
              <a:pPr/>
              <a:t>24</a:t>
            </a:fld>
            <a:endParaRPr lang="en-GB" smtClean="0"/>
          </a:p>
        </p:txBody>
      </p:sp>
      <p:sp>
        <p:nvSpPr>
          <p:cNvPr id="70661" name="Rectangle 2"/>
          <p:cNvSpPr>
            <a:spLocks noGrp="1" noRot="1" noChangeAspect="1" noChangeArrowheads="1" noTextEdit="1"/>
          </p:cNvSpPr>
          <p:nvPr>
            <p:ph type="sldImg"/>
          </p:nvPr>
        </p:nvSpPr>
        <p:spPr>
          <a:ln/>
        </p:spPr>
      </p:sp>
      <p:sp>
        <p:nvSpPr>
          <p:cNvPr id="70662" name="Rectangle 3"/>
          <p:cNvSpPr>
            <a:spLocks noGrp="1" noChangeArrowheads="1"/>
          </p:cNvSpPr>
          <p:nvPr>
            <p:ph type="body" idx="1"/>
          </p:nvPr>
        </p:nvSpPr>
        <p:spPr>
          <a:noFill/>
          <a:ln/>
        </p:spPr>
        <p:txBody>
          <a:bodyPr/>
          <a:lstStyle/>
          <a:p>
            <a:pPr eaLnBrk="1" hangingPunct="1"/>
            <a:r>
              <a:rPr lang="en-GB" smtClean="0"/>
              <a:t>The end of lesson review allows the teacher to round off the lesson, recap key points and celebrate pupil success. Ideas for interactive review activities are given in the notes section. However if the teacher runs out of time there is no great loss as the pupils have already reviewed all the learning outcomes earlier on. Again by having the mini reviews after each outcome it enables the teacher to be more flexible and adapt the pace of the lesson to the learning needs of the class. </a:t>
            </a:r>
          </a:p>
          <a:p>
            <a:pPr eaLnBrk="1" hangingPunct="1"/>
            <a:endParaRPr lang="en-GB" u="sng" smtClean="0"/>
          </a:p>
          <a:p>
            <a:pPr eaLnBrk="1" hangingPunct="1"/>
            <a:r>
              <a:rPr lang="en-GB" u="sng" smtClean="0"/>
              <a:t>Ideas for interactive Review activities (can also be for Connectors)</a:t>
            </a:r>
          </a:p>
          <a:p>
            <a:pPr eaLnBrk="1" hangingPunct="1"/>
            <a:r>
              <a:rPr lang="en-GB" u="sng" smtClean="0"/>
              <a:t>Pass the parcel</a:t>
            </a:r>
            <a:endParaRPr lang="en-GB" smtClean="0"/>
          </a:p>
          <a:p>
            <a:pPr eaLnBrk="1" hangingPunct="1"/>
            <a:r>
              <a:rPr lang="en-GB" smtClean="0"/>
              <a:t>Pass around a box filled with statements about the topic you will be studying in the lesson.  Play music, when the music stops, the child with the box must pick out a statement, read it and decide whether it is true or false.  The statement can then be placed in a corresponding hoop – true/false or agree/disagree etc.</a:t>
            </a:r>
          </a:p>
          <a:p>
            <a:pPr eaLnBrk="1" hangingPunct="1"/>
            <a:r>
              <a:rPr lang="en-GB" smtClean="0"/>
              <a:t>Could also be used to review what they learnt in the previous session by filling the box with questions which the children should answer when they pick them out.</a:t>
            </a:r>
          </a:p>
          <a:p>
            <a:pPr eaLnBrk="1" hangingPunct="1"/>
            <a:r>
              <a:rPr lang="en-GB" u="sng" smtClean="0"/>
              <a:t>Move to the answer</a:t>
            </a:r>
            <a:endParaRPr lang="en-GB" smtClean="0"/>
          </a:p>
          <a:p>
            <a:pPr eaLnBrk="1" hangingPunct="1"/>
            <a:r>
              <a:rPr lang="en-GB" smtClean="0"/>
              <a:t>Similar to pass the parcel.  Can pick a statement from a box/hat etc and class must move according to what they think of the statement – dedicate an area of the classroom to agree and one to disagree.  Could work for maths questions – odd/even, multiple of 3, multiple of 10 etc.</a:t>
            </a:r>
          </a:p>
          <a:p>
            <a:pPr eaLnBrk="1" hangingPunct="1"/>
            <a:r>
              <a:rPr lang="en-GB" u="sng" smtClean="0"/>
              <a:t>Beat the teacher</a:t>
            </a:r>
            <a:endParaRPr lang="en-GB" smtClean="0"/>
          </a:p>
          <a:p>
            <a:pPr eaLnBrk="1" hangingPunct="1"/>
            <a:r>
              <a:rPr lang="en-GB" smtClean="0"/>
              <a:t>Everyone (teacher included) has a mini-whiteboard and pen. Teacher gives a calculation (I tend to use it for grid method practice) and pupils and teacher start doing it. I either give them the time it takes me plus 1 min, or set a timer on the IWB to do it. They love it! Means you get instant feedback as to how they are doing and it gives them competition to be the first with correct answer.</a:t>
            </a:r>
          </a:p>
          <a:p>
            <a:pPr eaLnBrk="1" hangingPunct="1"/>
            <a:r>
              <a:rPr lang="en-GB" u="sng" smtClean="0"/>
              <a:t>Bingo</a:t>
            </a:r>
            <a:endParaRPr lang="en-GB" smtClean="0"/>
          </a:p>
          <a:p>
            <a:pPr eaLnBrk="1" hangingPunct="1"/>
            <a:r>
              <a:rPr lang="en-GB" smtClean="0"/>
              <a:t>Use with numbers, words, pictures etc.  Can choose own numbers, but with words and pictures it’s usually best to have something created in advance.  Not just to be used for maths – consider other areas of the curriculum!</a:t>
            </a:r>
          </a:p>
          <a:p>
            <a:pPr eaLnBrk="1" hangingPunct="1"/>
            <a:r>
              <a:rPr lang="en-GB" smtClean="0"/>
              <a:t>Definition bingo where you give the children a selection of words to choose 4 from, then you read the definitions. First one to cross off their 4 words wins. It works well with maths, science, geography and French.</a:t>
            </a:r>
          </a:p>
          <a:p>
            <a:pPr eaLnBrk="1" hangingPunct="1"/>
            <a:r>
              <a:rPr lang="en-GB" u="sng" smtClean="0"/>
              <a:t>Box game</a:t>
            </a:r>
            <a:endParaRPr lang="en-GB" smtClean="0"/>
          </a:p>
          <a:p>
            <a:pPr eaLnBrk="1" hangingPunct="1"/>
            <a:r>
              <a:rPr lang="en-GB" smtClean="0"/>
              <a:t>Child comes up to the front and steps into the imaginary box (but there's no reason why it couldn't be real!), they then can't leave until they get a question correct (maths).</a:t>
            </a:r>
          </a:p>
          <a:p>
            <a:pPr eaLnBrk="1" hangingPunct="1"/>
            <a:r>
              <a:rPr lang="en-GB" u="sng" smtClean="0"/>
              <a:t>Easy/Medium/Hard/Mega-hard</a:t>
            </a:r>
            <a:endParaRPr lang="en-GB" smtClean="0"/>
          </a:p>
          <a:p>
            <a:pPr eaLnBrk="1" hangingPunct="1"/>
            <a:r>
              <a:rPr lang="en-GB" smtClean="0"/>
              <a:t>Hard/medium/easy/mega hard - I start by picking someone, and give them a medium question, they then get to pick next person and level of difficulty, of course they always pick hard or mega hard for them to do so it's a good way to test them on other stuff and you're not picked on for choosing the 'victims'.</a:t>
            </a:r>
          </a:p>
          <a:p>
            <a:pPr eaLnBrk="1" hangingPunct="1"/>
            <a:r>
              <a:rPr lang="en-GB" u="sng" smtClean="0"/>
              <a:t>Blockbusters</a:t>
            </a:r>
            <a:endParaRPr lang="en-GB" smtClean="0">
              <a:hlinkClick r:id="rId3"/>
            </a:endParaRPr>
          </a:p>
          <a:p>
            <a:pPr eaLnBrk="1" hangingPunct="1"/>
            <a:r>
              <a:rPr lang="en-GB" smtClean="0">
                <a:hlinkClick r:id="rId3"/>
              </a:rPr>
              <a:t>http://www.bigbrownenvelope.co.uk/</a:t>
            </a:r>
            <a:r>
              <a:rPr lang="en-GB" smtClean="0"/>
              <a:t> - version for promethean and smartboard on here.</a:t>
            </a:r>
            <a:endParaRPr lang="en-GB" smtClean="0">
              <a:hlinkClick r:id="rId4"/>
            </a:endParaRPr>
          </a:p>
          <a:p>
            <a:pPr eaLnBrk="1" hangingPunct="1"/>
            <a:r>
              <a:rPr lang="en-GB" smtClean="0">
                <a:hlinkClick r:id="rId4"/>
              </a:rPr>
              <a:t>http://www.teachers-direct.co.uk/resources/quiz-busters/subjects/ks2.aspx</a:t>
            </a:r>
            <a:r>
              <a:rPr lang="en-GB" smtClean="0"/>
              <a:t> - lots of versions already made on here – fantastic free resource.</a:t>
            </a:r>
            <a:endParaRPr lang="en-GB" u="sng" smtClean="0"/>
          </a:p>
          <a:p>
            <a:pPr eaLnBrk="1" hangingPunct="1"/>
            <a:r>
              <a:rPr lang="en-GB" u="sng" smtClean="0"/>
              <a:t>Who wants to be a millionaire? </a:t>
            </a:r>
            <a:endParaRPr lang="en-GB" smtClean="0">
              <a:hlinkClick r:id="rId5"/>
            </a:endParaRPr>
          </a:p>
          <a:p>
            <a:pPr eaLnBrk="1" hangingPunct="1"/>
            <a:r>
              <a:rPr lang="en-GB" smtClean="0">
                <a:hlinkClick r:id="rId5"/>
              </a:rPr>
              <a:t>www.primaryresources.co.uk</a:t>
            </a:r>
            <a:r>
              <a:rPr lang="en-GB" smtClean="0"/>
              <a:t> (sorry, can’t provide an actual link as they don’t work for some reason!) hosts a free powerpoint version of this.</a:t>
            </a:r>
          </a:p>
          <a:p>
            <a:pPr eaLnBrk="1" hangingPunct="1"/>
            <a:r>
              <a:rPr lang="en-GB" u="sng" smtClean="0"/>
              <a:t>Find me a partner</a:t>
            </a:r>
            <a:endParaRPr lang="en-GB" smtClean="0"/>
          </a:p>
          <a:p>
            <a:pPr eaLnBrk="1" hangingPunct="1"/>
            <a:r>
              <a:rPr lang="en-GB" smtClean="0"/>
              <a:t>Half of the class are given questions and half are given answers.  Children must silently go around the room trying to find out who their partner is.  Could also be done with them talking and the questions and answers being stuck on their backs to make it a bit more challenging.  Alternatively, instead of questions finding answers, questions could find other questions which provide the same answer or answers could find other answers from the same times tables and then order themselves.  Many different possibilities for this one!</a:t>
            </a:r>
          </a:p>
          <a:p>
            <a:pPr eaLnBrk="1" hangingPunct="1"/>
            <a:r>
              <a:rPr lang="en-GB" u="sng" smtClean="0"/>
              <a:t>Question answer match</a:t>
            </a:r>
            <a:endParaRPr lang="en-GB" smtClean="0"/>
          </a:p>
          <a:p>
            <a:pPr eaLnBrk="1" hangingPunct="1"/>
            <a:r>
              <a:rPr lang="en-GB" smtClean="0"/>
              <a:t>Provide groups or pairs of children with a selection of questions which they should match to the correct answers in a set time limit.  You should add some to trip them over too…this could be your differentiation! </a:t>
            </a:r>
          </a:p>
          <a:p>
            <a:pPr eaLnBrk="1" hangingPunct="1"/>
            <a:r>
              <a:rPr lang="en-GB" u="sng" smtClean="0"/>
              <a:t>Charades</a:t>
            </a:r>
            <a:endParaRPr lang="en-GB" smtClean="0"/>
          </a:p>
          <a:p>
            <a:pPr eaLnBrk="1" hangingPunct="1"/>
            <a:r>
              <a:rPr lang="en-GB" smtClean="0"/>
              <a:t>Get them to act an adverb or another term you have learnt during the lesson and the other children have to guess it.</a:t>
            </a:r>
          </a:p>
          <a:p>
            <a:pPr eaLnBrk="1" hangingPunct="1"/>
            <a:r>
              <a:rPr lang="en-GB" u="sng" smtClean="0"/>
              <a:t>Taboo</a:t>
            </a:r>
            <a:endParaRPr lang="en-GB" smtClean="0"/>
          </a:p>
          <a:p>
            <a:pPr eaLnBrk="1" hangingPunct="1"/>
            <a:r>
              <a:rPr lang="en-GB" smtClean="0"/>
              <a:t>Children choose, from a bag, a term they have learnt during the lesson.  They should attempt to describe the term to the other members of the class without using the word itself.  Children can then jot down word they think it is on whiteboard or put hand up as soon as they know.  Set a time limit to prevent too much pondering!</a:t>
            </a:r>
            <a:endParaRPr lang="en-GB" u="sng" smtClean="0"/>
          </a:p>
          <a:p>
            <a:pPr eaLnBrk="1" hangingPunct="1"/>
            <a:r>
              <a:rPr lang="en-GB" u="sng" smtClean="0"/>
              <a:t>Odd one out</a:t>
            </a:r>
            <a:endParaRPr lang="en-GB" smtClean="0"/>
          </a:p>
          <a:p>
            <a:pPr eaLnBrk="1" hangingPunct="1"/>
            <a:r>
              <a:rPr lang="en-GB" smtClean="0"/>
              <a:t>Provide children with a set of three statements.  Children should decide which is the odd one out and why.  They must also be prepared to justify their choice.</a:t>
            </a:r>
            <a:endParaRPr lang="en-GB" u="sng" smtClean="0"/>
          </a:p>
          <a:p>
            <a:pPr eaLnBrk="1" hangingPunct="1"/>
            <a:r>
              <a:rPr lang="en-GB" u="sng" smtClean="0"/>
              <a:t>Hotseating</a:t>
            </a:r>
            <a:endParaRPr lang="en-GB" smtClean="0"/>
          </a:p>
          <a:p>
            <a:pPr eaLnBrk="1" hangingPunct="1"/>
            <a:r>
              <a:rPr lang="en-GB" smtClean="0"/>
              <a:t>Need I say more?</a:t>
            </a:r>
          </a:p>
          <a:p>
            <a:pPr eaLnBrk="1" hangingPunct="1"/>
            <a:r>
              <a:rPr lang="en-GB" u="sng" smtClean="0"/>
              <a:t>Call my bluff</a:t>
            </a:r>
            <a:endParaRPr lang="en-GB" smtClean="0"/>
          </a:p>
          <a:p>
            <a:pPr eaLnBrk="1" hangingPunct="1"/>
            <a:r>
              <a:rPr lang="en-GB" smtClean="0"/>
              <a:t>Provide children with a new or unfamiliar term.  Give them three possible definitions – children should work in pairs to decide which definition is the correct one.  Could work well in the plenary to see who has understood new terminology well. </a:t>
            </a:r>
            <a:endParaRPr lang="en-GB" u="sng" smtClean="0"/>
          </a:p>
          <a:p>
            <a:pPr eaLnBrk="1" hangingPunct="1"/>
            <a:r>
              <a:rPr lang="en-GB" u="sng" smtClean="0"/>
              <a:t>Mystery Number Game</a:t>
            </a:r>
            <a:endParaRPr lang="en-GB" smtClean="0"/>
          </a:p>
          <a:p>
            <a:pPr eaLnBrk="1" hangingPunct="1"/>
            <a:r>
              <a:rPr lang="en-GB" smtClean="0"/>
              <a:t>First time the teacher picks the number and says something like, "It's a number between 0 and 300," the children then need to use good maths language to work out what the number is, they get 7 goes to find it, sometimes I give them a 'magic guess,'....it's good for using various strategies and also a memory test as to 'waste' a question by not thinking or remembering isn't good!</a:t>
            </a:r>
          </a:p>
          <a:p>
            <a:pPr eaLnBrk="1" hangingPunct="1"/>
            <a:r>
              <a:rPr lang="en-GB" u="sng" smtClean="0"/>
              <a:t>Fizz Buzz</a:t>
            </a:r>
            <a:endParaRPr lang="en-GB" smtClean="0"/>
          </a:p>
          <a:p>
            <a:pPr eaLnBrk="1" hangingPunct="1"/>
            <a:r>
              <a:rPr lang="en-GB" smtClean="0"/>
              <a:t>A game whereby pupils count around a circle if number is a multiple of 5 they don’t say number they say fizz, they say buzz for multiples of 10 and fizz buzz for multiples of both.</a:t>
            </a:r>
            <a:endParaRPr lang="en-GB" u="sng" smtClean="0"/>
          </a:p>
          <a:p>
            <a:pPr eaLnBrk="1" hangingPunct="1"/>
            <a:r>
              <a:rPr lang="en-GB" u="sng" smtClean="0"/>
              <a:t>First letter – last letter</a:t>
            </a:r>
            <a:endParaRPr lang="en-GB" smtClean="0"/>
          </a:p>
          <a:p>
            <a:pPr eaLnBrk="1" hangingPunct="1"/>
            <a:r>
              <a:rPr lang="en-GB" smtClean="0"/>
              <a:t>In pairs or teams with or without dictionaries they have a start word and next word in list has to start with last letter (or letters) of previous word e.g. helpful- lovely- yoghurt</a:t>
            </a:r>
            <a:br>
              <a:rPr lang="en-GB" smtClean="0"/>
            </a:br>
            <a:r>
              <a:rPr lang="en-GB" smtClean="0"/>
              <a:t/>
            </a:r>
            <a:br>
              <a:rPr lang="en-GB" smtClean="0"/>
            </a:br>
            <a:r>
              <a:rPr lang="en-GB" smtClean="0"/>
              <a:t>To make harder could insist on a subject area for words to fit too or word type e.g. adjectives only (not adverbs as all end y in mainly!).</a:t>
            </a:r>
          </a:p>
          <a:p>
            <a:pPr eaLnBrk="1" hangingPunct="1"/>
            <a:r>
              <a:rPr lang="en-GB" u="sng" smtClean="0"/>
              <a:t>Definitions</a:t>
            </a:r>
            <a:endParaRPr lang="en-GB" smtClean="0"/>
          </a:p>
          <a:p>
            <a:pPr eaLnBrk="1" hangingPunct="1"/>
            <a:r>
              <a:rPr lang="en-GB" smtClean="0"/>
              <a:t>Have set of words and definitions (good for literacy but also for science vocabulary or other topic vocabulary)</a:t>
            </a:r>
          </a:p>
          <a:p>
            <a:pPr eaLnBrk="1" hangingPunct="1"/>
            <a:r>
              <a:rPr lang="en-GB" smtClean="0"/>
              <a:t>hand out and kids move around trying to find their partner word/definition</a:t>
            </a:r>
          </a:p>
          <a:p>
            <a:pPr eaLnBrk="1" hangingPunct="1"/>
            <a:r>
              <a:rPr lang="en-GB" smtClean="0"/>
              <a:t>use to play bingo cards have words teacher reads definitions </a:t>
            </a:r>
          </a:p>
          <a:p>
            <a:pPr eaLnBrk="1" hangingPunct="1"/>
            <a:r>
              <a:rPr lang="en-GB" smtClean="0"/>
              <a:t>on table how quick can you match them all</a:t>
            </a:r>
          </a:p>
          <a:p>
            <a:pPr eaLnBrk="1" hangingPunct="1"/>
            <a:r>
              <a:rPr lang="en-GB" smtClean="0"/>
              <a:t>use later as pairs game in independent time</a:t>
            </a:r>
          </a:p>
          <a:p>
            <a:pPr eaLnBrk="1" hangingPunct="1"/>
            <a:r>
              <a:rPr lang="en-GB" u="sng" smtClean="0"/>
              <a:t>Spot the Mistake</a:t>
            </a:r>
            <a:endParaRPr lang="en-GB" smtClean="0"/>
          </a:p>
          <a:p>
            <a:pPr eaLnBrk="1" hangingPunct="1"/>
            <a:r>
              <a:rPr lang="en-GB" smtClean="0"/>
              <a:t>Put up small set of calculations linked to LO and get them to spot mistakes</a:t>
            </a:r>
            <a:br>
              <a:rPr lang="en-GB" smtClean="0"/>
            </a:br>
            <a:r>
              <a:rPr lang="en-GB" smtClean="0"/>
              <a:t>or word problems again put in some mistakes linked to things kids often do wrong and get them to spot the mistakes.</a:t>
            </a:r>
            <a:endParaRPr lang="en-GB" u="sng" smtClean="0"/>
          </a:p>
          <a:p>
            <a:pPr eaLnBrk="1" hangingPunct="1"/>
            <a:r>
              <a:rPr lang="en-GB" u="sng" smtClean="0"/>
              <a:t>Jump up!</a:t>
            </a:r>
            <a:endParaRPr lang="en-GB" smtClean="0"/>
          </a:p>
          <a:p>
            <a:pPr eaLnBrk="1" hangingPunct="1"/>
            <a:r>
              <a:rPr lang="en-GB" smtClean="0"/>
              <a:t>Have everyone sat down at basic level if doing initial sounds everyone has a card with that sound on if word begins with it they jump up then sit again. </a:t>
            </a:r>
            <a:br>
              <a:rPr lang="en-GB" smtClean="0"/>
            </a:br>
            <a:r>
              <a:rPr lang="en-GB" smtClean="0"/>
              <a:t>At higher level could be if they have answer to a problem or if they have the missing punctuation as teacher reads.</a:t>
            </a:r>
          </a:p>
          <a:p>
            <a:pPr eaLnBrk="1" hangingPunct="1"/>
            <a:r>
              <a:rPr lang="en-GB" u="sng" smtClean="0"/>
              <a:t>Alien Counting</a:t>
            </a:r>
            <a:endParaRPr lang="en-GB" smtClean="0"/>
          </a:p>
          <a:p>
            <a:pPr eaLnBrk="1" hangingPunct="1"/>
            <a:r>
              <a:rPr lang="en-GB" smtClean="0"/>
              <a:t>Explain to can that you are going to be using an alien form of counting and asking questions in maths today.  Tell them that each time you pat your shoulders that is a unit, each time you click your fingers that is a ten and if you pat your head, that is a hundred.  Use this technique to create a number – can they tell you what it is?  Great for place value.  Can also use arms to create multiplication sign and then get them doing calculations.  They must answer questions using the alien technique.  Hope this makes sense.</a:t>
            </a:r>
            <a:endParaRPr lang="en-GB" u="sng" smtClean="0"/>
          </a:p>
          <a:p>
            <a:pPr eaLnBrk="1" hangingPunct="1"/>
            <a:r>
              <a:rPr lang="en-GB" u="sng" smtClean="0"/>
              <a:t>Cut up – back together</a:t>
            </a:r>
            <a:endParaRPr lang="en-GB" smtClean="0"/>
          </a:p>
          <a:p>
            <a:pPr eaLnBrk="1" hangingPunct="1"/>
            <a:r>
              <a:rPr lang="en-GB" smtClean="0"/>
              <a:t>Give the children a cut-up text and get them to put it back together again – you can make this as difficult or easy as you like.  Children could work in pairs – this would allow both of them to have a fair say.</a:t>
            </a:r>
            <a:endParaRPr lang="en-GB" u="sng" smtClean="0"/>
          </a:p>
          <a:p>
            <a:pPr eaLnBrk="1" hangingPunct="1"/>
            <a:r>
              <a:rPr lang="en-GB" u="sng" smtClean="0"/>
              <a:t>Odd one out</a:t>
            </a:r>
            <a:endParaRPr lang="en-GB" smtClean="0"/>
          </a:p>
          <a:p>
            <a:pPr eaLnBrk="1" hangingPunct="1"/>
            <a:r>
              <a:rPr lang="en-GB" smtClean="0"/>
              <a:t>Provide the children with a selection of 5 words (give the pictures to match if you like) – children should decide the odd one out.</a:t>
            </a:r>
          </a:p>
          <a:p>
            <a:pPr eaLnBrk="1" hangingPunct="1"/>
            <a:r>
              <a:rPr lang="en-GB" smtClean="0"/>
              <a:t>Plum, onion, carrot, cabbage, broccoli </a:t>
            </a:r>
          </a:p>
          <a:p>
            <a:pPr eaLnBrk="1" hangingPunct="1"/>
            <a:r>
              <a:rPr lang="en-GB" smtClean="0"/>
              <a:t>Instantly you might think that plum is the odd one out, as it is a fruit, the rest are vegetables.  However, children could come up with other ones that are different from the rest e.g. onion – it begins with a vowel.</a:t>
            </a:r>
            <a:endParaRPr lang="en-GB" u="sng" smtClean="0"/>
          </a:p>
          <a:p>
            <a:pPr eaLnBrk="1" hangingPunct="1"/>
            <a:r>
              <a:rPr lang="en-GB" u="sng" smtClean="0"/>
              <a:t>Eyes closed</a:t>
            </a:r>
            <a:endParaRPr lang="en-GB" smtClean="0"/>
          </a:p>
          <a:p>
            <a:pPr eaLnBrk="1" hangingPunct="1"/>
            <a:r>
              <a:rPr lang="en-GB" smtClean="0"/>
              <a:t>You could get the children to close their eyes and describe something to them, then ask them to draw on white boards what they think you are describing. E.g. I have shape with 3 sides - look at all of children’s ideas. Extend to 4 sides, 2 sides are the same length. Depending on ability add in things like it has a line of symmetry. Can they name the shape they have drawn etc?</a:t>
            </a:r>
            <a:endParaRPr lang="en-GB" u="sng" smtClean="0"/>
          </a:p>
          <a:p>
            <a:pPr eaLnBrk="1" hangingPunct="1"/>
            <a:r>
              <a:rPr lang="en-GB" u="sng" smtClean="0"/>
              <a:t>What’s the question?</a:t>
            </a:r>
            <a:endParaRPr lang="en-GB" smtClean="0"/>
          </a:p>
          <a:p>
            <a:pPr eaLnBrk="1" hangingPunct="1"/>
            <a:r>
              <a:rPr lang="en-GB" smtClean="0"/>
              <a:t>Give them an answer and ask them what the question is. This generates discussion.</a:t>
            </a:r>
            <a:endParaRPr lang="en-GB" u="sng" smtClean="0"/>
          </a:p>
          <a:p>
            <a:pPr eaLnBrk="1" hangingPunct="1"/>
            <a:r>
              <a:rPr lang="en-GB" u="sng" smtClean="0"/>
              <a:t>Making numbers</a:t>
            </a:r>
            <a:endParaRPr lang="en-GB" smtClean="0"/>
          </a:p>
          <a:p>
            <a:pPr eaLnBrk="1" hangingPunct="1"/>
            <a:r>
              <a:rPr lang="en-GB" smtClean="0"/>
              <a:t>Get the children to draw 3 dashes on some paper, as if for hangman. Roll a die and call out the number. </a:t>
            </a:r>
            <a:br>
              <a:rPr lang="en-GB" smtClean="0"/>
            </a:br>
            <a:r>
              <a:rPr lang="en-GB" smtClean="0"/>
              <a:t/>
            </a:r>
            <a:br>
              <a:rPr lang="en-GB" smtClean="0"/>
            </a:br>
            <a:r>
              <a:rPr lang="en-GB" smtClean="0"/>
              <a:t>They have to write the number in any one of their spaces. Repeat twice. At the end they will have a 3-digit number. Everyone with the biggest number wins a point. Do this a few times and record their points on a class list or the board. Use tally marks as an added learning opportunity.</a:t>
            </a:r>
            <a:br>
              <a:rPr lang="en-GB" smtClean="0"/>
            </a:br>
            <a:r>
              <a:rPr lang="en-GB" smtClean="0"/>
              <a:t/>
            </a:r>
            <a:br>
              <a:rPr lang="en-GB" smtClean="0"/>
            </a:br>
            <a:r>
              <a:rPr lang="en-GB" smtClean="0"/>
              <a:t>If they are Low Ability, start with two dice. HAPs can develop to four dashes.</a:t>
            </a:r>
            <a:br>
              <a:rPr lang="en-GB" smtClean="0"/>
            </a:br>
            <a:r>
              <a:rPr lang="en-GB" smtClean="0"/>
              <a:t/>
            </a:r>
            <a:br>
              <a:rPr lang="en-GB" smtClean="0"/>
            </a:br>
            <a:r>
              <a:rPr lang="en-GB" smtClean="0"/>
              <a:t>Important questions to ask are "Does anyone think they definitely have the biggest number possible? How do you know?" </a:t>
            </a:r>
            <a:br>
              <a:rPr lang="en-GB" smtClean="0"/>
            </a:br>
            <a:r>
              <a:rPr lang="en-GB" smtClean="0"/>
              <a:t/>
            </a:r>
            <a:br>
              <a:rPr lang="en-GB" smtClean="0"/>
            </a:br>
            <a:r>
              <a:rPr lang="en-GB" smtClean="0"/>
              <a:t>You can vary it with the target being to find the lowest total instead. Probability is being brought in very subtly, but this is a strong way to develop their understanding of place value. </a:t>
            </a:r>
            <a:br>
              <a:rPr lang="en-GB" smtClean="0"/>
            </a:br>
            <a:r>
              <a:rPr lang="en-GB" smtClean="0"/>
              <a:t>It is great for KS2 as well, as it gets chldren used to saying the names of big numbers correctly. By Year 4 or Year 5 you can use up to 7 dice, so if you rolled 3,5,4,2,1,6,1, for example, they have to be able to say "Six million, five hundred and forty three thousand, two hundred and eleven" to win the point. </a:t>
            </a:r>
            <a:br>
              <a:rPr lang="en-GB" smtClean="0"/>
            </a:br>
            <a:r>
              <a:rPr lang="en-GB" smtClean="0"/>
              <a:t/>
            </a:r>
            <a:br>
              <a:rPr lang="en-GB" smtClean="0"/>
            </a:br>
            <a:r>
              <a:rPr lang="en-GB" u="sng" smtClean="0"/>
              <a:t>Number fans</a:t>
            </a:r>
            <a:endParaRPr lang="en-GB" smtClean="0"/>
          </a:p>
          <a:p>
            <a:pPr eaLnBrk="1" hangingPunct="1"/>
            <a:r>
              <a:rPr lang="en-GB" smtClean="0"/>
              <a:t>I often use number fans - so that every child can answer, they have to find their answer then keep it hidden and we all turn them round at once so then you can see who knows and who doesn't!</a:t>
            </a:r>
            <a:br>
              <a:rPr lang="en-GB" smtClean="0"/>
            </a:br>
            <a:r>
              <a:rPr lang="en-GB" smtClean="0"/>
              <a:t/>
            </a:r>
            <a:br>
              <a:rPr lang="en-GB" smtClean="0"/>
            </a:br>
            <a:endParaRPr lang="en-GB" u="sng" smtClean="0"/>
          </a:p>
          <a:p>
            <a:pPr eaLnBrk="1" hangingPunct="1"/>
            <a:r>
              <a:rPr lang="en-GB" u="sng" smtClean="0"/>
              <a:t>Bus Queue – ordering numbers</a:t>
            </a:r>
            <a:endParaRPr lang="en-GB" smtClean="0"/>
          </a:p>
          <a:p>
            <a:pPr eaLnBrk="1" hangingPunct="1"/>
            <a:r>
              <a:rPr lang="en-GB" smtClean="0"/>
              <a:t>Use kinaesthetic strategies such as having number cards and asking the children to order themselves, I have done this with ordinal numbers and a pretend bus queue. I have also done it with random numbers up to 100 and the children had to be in order largest to smallest.</a:t>
            </a:r>
            <a:endParaRPr lang="en-GB" u="sng" smtClean="0"/>
          </a:p>
          <a:p>
            <a:pPr eaLnBrk="1" hangingPunct="1"/>
            <a:r>
              <a:rPr lang="en-GB" u="sng" smtClean="0"/>
              <a:t>5 answers – fastest fingers</a:t>
            </a:r>
            <a:endParaRPr lang="en-GB" smtClean="0"/>
          </a:p>
          <a:p>
            <a:pPr eaLnBrk="1" hangingPunct="1"/>
            <a:r>
              <a:rPr lang="en-GB" smtClean="0"/>
              <a:t>I also sometimes ask the children to work in pairs and think of 5 answers (e.g. number bonds to 10.) They have to hold up 1 finger every time they think of one till they get to 5, sometimes we see who can fastest (especially with facts the SHOULD know!)</a:t>
            </a:r>
            <a:endParaRPr lang="en-GB" u="sng" smtClean="0"/>
          </a:p>
          <a:p>
            <a:pPr eaLnBrk="1" hangingPunct="1"/>
            <a:r>
              <a:rPr lang="en-GB" u="sng" smtClean="0"/>
              <a:t>Odd and even popcorn</a:t>
            </a:r>
            <a:endParaRPr lang="en-GB" smtClean="0"/>
          </a:p>
          <a:p>
            <a:pPr eaLnBrk="1" hangingPunct="1"/>
            <a:r>
              <a:rPr lang="en-GB" smtClean="0"/>
              <a:t>All children stand behind their chairs. If you shout out a even number they crouch down, and if an odd number they jump up? Last few in win.</a:t>
            </a:r>
            <a:endParaRPr lang="en-GB" u="sng" smtClean="0"/>
          </a:p>
          <a:p>
            <a:pPr eaLnBrk="1" hangingPunct="1"/>
            <a:r>
              <a:rPr lang="en-GB" u="sng" smtClean="0"/>
              <a:t>Number Bonds – ball/beanbag</a:t>
            </a:r>
            <a:endParaRPr lang="en-GB" smtClean="0"/>
          </a:p>
          <a:p>
            <a:pPr eaLnBrk="1" hangingPunct="1"/>
            <a:r>
              <a:rPr lang="en-GB" smtClean="0"/>
              <a:t>I was thinking of games for number bonds, such as throwing a small ball and shouting a number to a child, they throw it back giving me the number bond to 10, 20 or 100.Also giving out number cards and the children have to match themselves up.</a:t>
            </a:r>
            <a:br>
              <a:rPr lang="en-GB" smtClean="0"/>
            </a:br>
            <a:r>
              <a:rPr lang="en-GB" smtClean="0"/>
              <a:t/>
            </a:r>
            <a:br>
              <a:rPr lang="en-GB" smtClean="0"/>
            </a:br>
            <a:endParaRPr lang="en-GB" smtClean="0"/>
          </a:p>
          <a:p>
            <a:pPr eaLnBrk="1" hangingPunct="1"/>
            <a:r>
              <a:rPr lang="en-GB" smtClean="0"/>
              <a:t>The bond to ten game is very versatile. For example, what about making it the 'doubling' game, or the 'one less' game, or the 'nine more' game?</a:t>
            </a:r>
            <a:endParaRPr lang="en-GB" u="sng" smtClean="0"/>
          </a:p>
          <a:p>
            <a:pPr eaLnBrk="1" hangingPunct="1"/>
            <a:r>
              <a:rPr lang="en-GB" smtClean="0"/>
              <a:t/>
            </a:r>
            <a:br>
              <a:rPr lang="en-GB" smtClean="0"/>
            </a:br>
            <a:r>
              <a:rPr lang="en-GB" u="sng" smtClean="0"/>
              <a:t>Noun/Adjective Game</a:t>
            </a:r>
            <a:endParaRPr lang="en-GB" smtClean="0"/>
          </a:p>
          <a:p>
            <a:pPr eaLnBrk="1" hangingPunct="1"/>
            <a:r>
              <a:rPr lang="en-GB" smtClean="0"/>
              <a:t>Two children at front one starts with a noun e.g. chair and opponent says an adjective that could describe it e.g. brown other child says noun that could be described as brown etc repetition or an err in the game leads to you are out. Can make it harder banning all colours.</a:t>
            </a:r>
            <a:endParaRPr lang="en-GB" u="sng" smtClean="0"/>
          </a:p>
          <a:p>
            <a:pPr eaLnBrk="1" hangingPunct="1"/>
            <a:r>
              <a:rPr lang="en-GB" u="sng" smtClean="0"/>
              <a:t>Words within words</a:t>
            </a:r>
            <a:endParaRPr lang="en-GB" smtClean="0"/>
          </a:p>
          <a:p>
            <a:pPr eaLnBrk="1" hangingPunct="1"/>
            <a:r>
              <a:rPr lang="en-GB" smtClean="0"/>
              <a:t>Write a word on board and they look for other words hidden in it.</a:t>
            </a:r>
            <a:endParaRPr lang="en-GB" u="sng" smtClean="0"/>
          </a:p>
          <a:p>
            <a:pPr eaLnBrk="1" hangingPunct="1"/>
            <a:r>
              <a:rPr lang="en-GB" u="sng" smtClean="0"/>
              <a:t>Football</a:t>
            </a:r>
            <a:endParaRPr lang="en-GB" smtClean="0"/>
          </a:p>
          <a:p>
            <a:pPr eaLnBrk="1" hangingPunct="1"/>
            <a:r>
              <a:rPr lang="en-GB" smtClean="0"/>
              <a:t>try football it works for most topics u draw up a pitch with 5 lines running across it for marking draw goals, put the 'ball' in the middle and put the children in 2 groups or teams. They can either work as a team to answer questions or u can pick some out individually from each team if they get a question right they get to move a line across and if they get 3 in a row they get to shoot to save the other team must get their question right. This is a fun and interactive lesson and u can gauge the questions to ability if they have individual questions. A mix of both is the best way to work. If this sounds confusing try it out as it is really effective and the children dont realise they are learning as much when it is so fun.</a:t>
            </a:r>
            <a:endParaRPr lang="en-GB" u="sng" smtClean="0"/>
          </a:p>
          <a:p>
            <a:pPr eaLnBrk="1" hangingPunct="1"/>
            <a:r>
              <a:rPr lang="en-GB" u="sng" smtClean="0"/>
              <a:t>Pick ‘n’ Mix</a:t>
            </a:r>
            <a:endParaRPr lang="en-GB" smtClean="0"/>
          </a:p>
          <a:p>
            <a:pPr eaLnBrk="1" hangingPunct="1"/>
            <a:r>
              <a:rPr lang="en-GB" smtClean="0"/>
              <a:t>In Y5 my pupils play multiplication and division pick and mix and LOVE IT! We have a box with all the chn's names in (use for mixed ability groups), the chn stand in a very large circle as there are 34 of them, and the take it in turns to pick a name out of the box. They ask the chosen person a mult. or div. question and the other has to answer it in a given time, decided at start of the game. They enjoy playing it as are a very competitive class but I can assess their mult. div. facts by their answers and by the questions that they ask. It takes a while to get around the circle and sometimes has taken a week's MOS to complete.</a:t>
            </a:r>
            <a:endParaRPr lang="en-GB" u="sng" smtClean="0"/>
          </a:p>
          <a:p>
            <a:pPr eaLnBrk="1" hangingPunct="1"/>
            <a:r>
              <a:rPr lang="en-GB" u="sng" smtClean="0"/>
              <a:t>Fly Swatters</a:t>
            </a:r>
            <a:endParaRPr lang="en-GB" smtClean="0"/>
          </a:p>
          <a:p>
            <a:pPr eaLnBrk="1" hangingPunct="1"/>
            <a:r>
              <a:rPr lang="en-GB" smtClean="0"/>
              <a:t>Split the class or a group into 2. Ask them to choose a member of their group to be the "guinea pig". Have a series of cards/posters/items on either a table or stuck on the wall. Each "guinea pig" is given a fly swat. You ask them a question and they must swat the answer as quickly as possible...the one who loses must go back to group and they choose someone else. One who wins must answer again (maximum of 3 goes).</a:t>
            </a:r>
            <a:br>
              <a:rPr lang="en-GB" smtClean="0"/>
            </a:br>
            <a:r>
              <a:rPr lang="en-GB" smtClean="0"/>
              <a:t/>
            </a:r>
            <a:br>
              <a:rPr lang="en-GB" smtClean="0"/>
            </a:br>
            <a:r>
              <a:rPr lang="en-GB" smtClean="0"/>
              <a:t>Active and fun...just don't give it to a violent class...you can imagine the scene!</a:t>
            </a:r>
            <a:endParaRPr lang="en-GB" u="sng" smtClean="0"/>
          </a:p>
          <a:p>
            <a:pPr eaLnBrk="1" hangingPunct="1"/>
            <a:r>
              <a:rPr lang="en-GB" u="sng" smtClean="0"/>
              <a:t>Volcanoes and Lakes</a:t>
            </a:r>
            <a:endParaRPr lang="en-GB" smtClean="0"/>
          </a:p>
          <a:p>
            <a:pPr eaLnBrk="1" hangingPunct="1"/>
            <a:r>
              <a:rPr lang="en-GB" smtClean="0"/>
              <a:t>Draw a volcano and a lake on the IWB and think of a rule (i.e. odd numbers go in the volcano and even numbers go in the lake, multiples of 4 go in the volcano and every other number goes in the lake).</a:t>
            </a:r>
            <a:br>
              <a:rPr lang="en-GB" smtClean="0"/>
            </a:br>
            <a:r>
              <a:rPr lang="en-GB" smtClean="0"/>
              <a:t/>
            </a:r>
            <a:br>
              <a:rPr lang="en-GB" smtClean="0"/>
            </a:br>
            <a:r>
              <a:rPr lang="en-GB" smtClean="0"/>
              <a:t>Ask the children to give you numbers (give them a range to avoid stupid numbers) and then place their number in the volcano or the lake depending on the rule.</a:t>
            </a:r>
            <a:br>
              <a:rPr lang="en-GB" smtClean="0"/>
            </a:br>
            <a:r>
              <a:rPr lang="en-GB" smtClean="0"/>
              <a:t/>
            </a:r>
            <a:br>
              <a:rPr lang="en-GB" smtClean="0"/>
            </a:br>
            <a:r>
              <a:rPr lang="en-GB" smtClean="0"/>
              <a:t>The children have to guess the ule for the numbers in the volcano.</a:t>
            </a:r>
            <a:br>
              <a:rPr lang="en-GB" smtClean="0"/>
            </a:br>
            <a:r>
              <a:rPr lang="en-GB" smtClean="0"/>
              <a:t/>
            </a:r>
            <a:br>
              <a:rPr lang="en-GB" smtClean="0"/>
            </a:br>
            <a:r>
              <a:rPr lang="en-GB" smtClean="0"/>
              <a:t>Once the children are used to the game, you can get them to come out and lead a round.</a:t>
            </a:r>
          </a:p>
          <a:p>
            <a:pPr eaLnBrk="1" hangingPunct="1"/>
            <a:r>
              <a:rPr lang="en-GB" smtClean="0"/>
              <a:t>A blockbusters style quiz:</a:t>
            </a:r>
            <a:br>
              <a:rPr lang="en-GB" smtClean="0"/>
            </a:br>
            <a:r>
              <a:rPr lang="en-GB" smtClean="0">
                <a:hlinkClick r:id="rId6"/>
              </a:rPr>
              <a:t>http://www.teacherled.com/2008/03/26/letter-quiz/</a:t>
            </a:r>
            <a:r>
              <a:rPr lang="en-GB" smtClean="0"/>
              <a:t/>
            </a:r>
            <a:br>
              <a:rPr lang="en-GB" smtClean="0"/>
            </a:br>
            <a:r>
              <a:rPr lang="en-GB" smtClean="0"/>
              <a:t/>
            </a:r>
            <a:br>
              <a:rPr lang="en-GB" smtClean="0"/>
            </a:br>
            <a:r>
              <a:rPr lang="en-GB" smtClean="0"/>
              <a:t>Bingo which comes with books that it can check itself:</a:t>
            </a:r>
            <a:br>
              <a:rPr lang="en-GB" smtClean="0"/>
            </a:br>
            <a:r>
              <a:rPr lang="en-GB" smtClean="0">
                <a:hlinkClick r:id="rId7"/>
              </a:rPr>
              <a:t>http://www.teacherled.com/2008/01/28/bingo/</a:t>
            </a:r>
            <a:r>
              <a:rPr lang="en-GB" smtClean="0"/>
              <a:t/>
            </a:r>
            <a:br>
              <a:rPr lang="en-GB" smtClean="0"/>
            </a:br>
            <a:r>
              <a:rPr lang="en-GB" smtClean="0"/>
              <a:t/>
            </a:r>
            <a:br>
              <a:rPr lang="en-GB" smtClean="0"/>
            </a:br>
            <a:r>
              <a:rPr lang="en-GB" smtClean="0"/>
              <a:t>A boggle style game:</a:t>
            </a:r>
            <a:br>
              <a:rPr lang="en-GB" smtClean="0"/>
            </a:br>
            <a:r>
              <a:rPr lang="en-GB" smtClean="0">
                <a:hlinkClick r:id="rId8"/>
              </a:rPr>
              <a:t>http://www.teacherled.com/2008/03/03/letter-dice/</a:t>
            </a:r>
            <a:r>
              <a:rPr lang="en-GB" smtClean="0"/>
              <a:t/>
            </a:r>
            <a:br>
              <a:rPr lang="en-GB" smtClean="0"/>
            </a:br>
            <a:r>
              <a:rPr lang="en-GB" smtClean="0"/>
              <a:t/>
            </a:r>
            <a:br>
              <a:rPr lang="en-GB" smtClean="0"/>
            </a:br>
            <a:r>
              <a:rPr lang="en-GB" smtClean="0"/>
              <a:t>Keyword jumble, comes with maths keywords but you can enter custom words. I use it mainly as a filler exercise:</a:t>
            </a:r>
            <a:br>
              <a:rPr lang="en-GB" smtClean="0"/>
            </a:br>
            <a:r>
              <a:rPr lang="en-GB" smtClean="0">
                <a:hlinkClick r:id="rId9"/>
              </a:rPr>
              <a:t>http://www.teacherled.com/2008/01/28/keyword-jumble/</a:t>
            </a:r>
            <a:r>
              <a:rPr lang="en-GB" smtClean="0"/>
              <a:t/>
            </a:r>
            <a:br>
              <a:rPr lang="en-GB" smtClean="0"/>
            </a:br>
            <a:r>
              <a:rPr lang="en-GB" smtClean="0"/>
              <a:t/>
            </a:r>
            <a:br>
              <a:rPr lang="en-GB" smtClean="0"/>
            </a:br>
            <a:r>
              <a:rPr lang="en-GB" smtClean="0"/>
              <a:t>Stage Cross, a game that I use for small group plenary competitions at the IWB:</a:t>
            </a:r>
            <a:br>
              <a:rPr lang="en-GB" smtClean="0"/>
            </a:br>
            <a:r>
              <a:rPr lang="en-GB" smtClean="0">
                <a:hlinkClick r:id="rId10"/>
              </a:rPr>
              <a:t>http://www.teacherled.com/2008/01/28/stage-cross/</a:t>
            </a:r>
            <a:r>
              <a:rPr lang="en-GB" smtClean="0"/>
              <a:t> </a:t>
            </a:r>
          </a:p>
          <a:p>
            <a:pPr eaLnBrk="1" hangingPunct="1"/>
            <a:r>
              <a:rPr lang="en-GB" smtClean="0"/>
              <a:t>There's a thing on that fiery website that generates an object, a character and a setting, then get them to build a class story, get one sentence from each child, my kids loved it and tried to come up with elaborate sentences</a:t>
            </a:r>
            <a:br>
              <a:rPr lang="en-GB" smtClean="0"/>
            </a:br>
            <a:r>
              <a:rPr lang="en-GB" smtClean="0"/>
              <a:t/>
            </a:r>
            <a:br>
              <a:rPr lang="en-GB" smtClean="0"/>
            </a:br>
            <a:r>
              <a:rPr lang="en-GB" smtClean="0">
                <a:hlinkClick r:id="rId11"/>
              </a:rPr>
              <a:t>http://www.fieryideas.com/freebies.php</a:t>
            </a:r>
            <a:r>
              <a:rPr lang="en-GB" smtClean="0"/>
              <a:t/>
            </a:r>
            <a:br>
              <a:rPr lang="en-GB" smtClean="0"/>
            </a:br>
            <a:r>
              <a:rPr lang="en-GB" smtClean="0"/>
              <a:t/>
            </a:r>
            <a:br>
              <a:rPr lang="en-GB" smtClean="0"/>
            </a:br>
            <a:endParaRPr lang="en-GB" smtClean="0"/>
          </a:p>
          <a:p>
            <a:pPr eaLnBrk="1" hangingPunct="1"/>
            <a:r>
              <a:rPr lang="en-GB" smtClean="0"/>
              <a:t>TaskMagic is brilliant for starters and plenaries with a whiteboard, or for class work on PCs. It makes loads of different games automaticaly based on your own words, pictures or texts. It's not a freebie, but there is a free 30 day trial download: </a:t>
            </a:r>
            <a:r>
              <a:rPr lang="en-GB" smtClean="0">
                <a:hlinkClick r:id="rId12"/>
              </a:rPr>
              <a:t>www.taskmagic.co.uk</a:t>
            </a:r>
            <a:r>
              <a:rPr lang="en-GB" smtClean="0"/>
              <a:t> (It just stops working after 30 days, there's no registration or anything, and if you like it you can order a licensed version.)</a:t>
            </a:r>
            <a:endParaRPr lang="en-GB" u="sng" smtClean="0"/>
          </a:p>
          <a:p>
            <a:pPr eaLnBrk="1" hangingPunct="1"/>
            <a:r>
              <a:rPr lang="en-GB" u="sng" smtClean="0"/>
              <a:t>Countdown</a:t>
            </a:r>
            <a:endParaRPr lang="en-GB" smtClean="0">
              <a:hlinkClick r:id="rId13"/>
            </a:endParaRPr>
          </a:p>
          <a:p>
            <a:pPr eaLnBrk="1" hangingPunct="1"/>
            <a:r>
              <a:rPr lang="en-GB" smtClean="0">
                <a:hlinkClick r:id="rId13"/>
              </a:rPr>
              <a:t>http://www.woodlands-junior.kent.sch.uk/maths/countdown/</a:t>
            </a:r>
            <a:r>
              <a:rPr lang="en-GB" smtClean="0"/>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noFill/>
        </p:spPr>
        <p:txBody>
          <a:bodyPr/>
          <a:lstStyle/>
          <a:p>
            <a:r>
              <a:rPr lang="en-GB" smtClean="0"/>
              <a:t>Nadia Habraszewski</a:t>
            </a:r>
          </a:p>
        </p:txBody>
      </p:sp>
      <p:sp>
        <p:nvSpPr>
          <p:cNvPr id="31746" name="Rectangle 3"/>
          <p:cNvSpPr>
            <a:spLocks noGrp="1" noChangeArrowheads="1"/>
          </p:cNvSpPr>
          <p:nvPr>
            <p:ph type="dt" sz="quarter" idx="1"/>
          </p:nvPr>
        </p:nvSpPr>
        <p:spPr>
          <a:noFill/>
        </p:spPr>
        <p:txBody>
          <a:bodyPr/>
          <a:lstStyle/>
          <a:p>
            <a:r>
              <a:rPr lang="en-GB" smtClean="0"/>
              <a:t>HQFT Scaffold</a:t>
            </a:r>
          </a:p>
        </p:txBody>
      </p:sp>
      <p:sp>
        <p:nvSpPr>
          <p:cNvPr id="31747" name="Rectangle 6"/>
          <p:cNvSpPr>
            <a:spLocks noGrp="1" noChangeArrowheads="1"/>
          </p:cNvSpPr>
          <p:nvPr>
            <p:ph type="ftr" sz="quarter" idx="4"/>
          </p:nvPr>
        </p:nvSpPr>
        <p:spPr>
          <a:noFill/>
        </p:spPr>
        <p:txBody>
          <a:bodyPr/>
          <a:lstStyle/>
          <a:p>
            <a:r>
              <a:rPr lang="en-GB" smtClean="0"/>
              <a:t>Featherstone High School</a:t>
            </a:r>
          </a:p>
        </p:txBody>
      </p:sp>
      <p:sp>
        <p:nvSpPr>
          <p:cNvPr id="31748" name="Rectangle 7"/>
          <p:cNvSpPr>
            <a:spLocks noGrp="1" noChangeArrowheads="1"/>
          </p:cNvSpPr>
          <p:nvPr>
            <p:ph type="sldNum" sz="quarter" idx="5"/>
          </p:nvPr>
        </p:nvSpPr>
        <p:spPr>
          <a:noFill/>
        </p:spPr>
        <p:txBody>
          <a:bodyPr/>
          <a:lstStyle/>
          <a:p>
            <a:fld id="{B47936BE-74CF-479B-AAFA-42582C21AB6E}" type="slidenum">
              <a:rPr lang="en-GB" smtClean="0"/>
              <a:pPr/>
              <a:t>2</a:t>
            </a:fld>
            <a:endParaRPr lang="en-GB" smtClean="0"/>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pPr marL="228600" indent="-228600" eaLnBrk="1" hangingPunct="1"/>
            <a:r>
              <a:rPr lang="en-GB" b="1" smtClean="0"/>
              <a:t>The lesson number, title and link to syllabus is at the top to ensure pupils are able to record the necessary details to keep track of their work, so any pupils absent for a particular lesson will be able to look up the exact lesson on Fronter/VLE and catch up in their own time.</a:t>
            </a:r>
            <a:r>
              <a:rPr lang="en-GB" smtClean="0"/>
              <a:t> </a:t>
            </a:r>
            <a:endParaRPr lang="en-GB" b="1" smtClean="0"/>
          </a:p>
          <a:p>
            <a:pPr marL="228600" indent="-228600" eaLnBrk="1" hangingPunct="1"/>
            <a:r>
              <a:rPr lang="en-GB" b="1" smtClean="0"/>
              <a:t>Rather than copying the Learning Outcome grid every lesson which can be time consuming, as well as pointless, you can simply add the grid to your list of specification outcomes (in the form of a topic checklist) which can be given to pupils at the start of a topic and then reviewed each lesson. That way both pupils and teacher can keep track of their learning and easily identify any gaps. Each learning outcome can be highlighted as APP, HSW (for science) or PLTS if it relates to a particular skill area being developed.</a:t>
            </a:r>
            <a:r>
              <a:rPr lang="en-GB" smtClean="0"/>
              <a:t> </a:t>
            </a:r>
            <a:endParaRPr lang="en-GB" b="1" smtClean="0"/>
          </a:p>
          <a:p>
            <a:pPr marL="228600" indent="-228600" eaLnBrk="1" hangingPunct="1"/>
            <a:r>
              <a:rPr lang="en-GB" b="1" smtClean="0"/>
              <a:t>Learning Objectives: Stems and Samples </a:t>
            </a:r>
          </a:p>
          <a:p>
            <a:pPr marL="228600" indent="-228600" eaLnBrk="1" hangingPunct="1"/>
            <a:r>
              <a:rPr lang="en-GB" b="1" smtClean="0"/>
              <a:t>Generally, learning objectives are written in terms of learning </a:t>
            </a:r>
            <a:r>
              <a:rPr lang="en-GB" b="1" i="1" smtClean="0"/>
              <a:t>outcomes:</a:t>
            </a:r>
            <a:r>
              <a:rPr lang="en-GB" b="1" smtClean="0"/>
              <a:t> What do you want your students </a:t>
            </a:r>
            <a:r>
              <a:rPr lang="en-GB" b="1" i="1" smtClean="0"/>
              <a:t>to learn</a:t>
            </a:r>
            <a:r>
              <a:rPr lang="en-GB" b="1" smtClean="0"/>
              <a:t> as a result of the lesson? Follow the three-step process below for creating learning objectives.  </a:t>
            </a:r>
          </a:p>
          <a:p>
            <a:pPr marL="228600" indent="-228600" eaLnBrk="1" hangingPunct="1">
              <a:buFontTx/>
              <a:buAutoNum type="arabicPeriod"/>
            </a:pPr>
            <a:r>
              <a:rPr lang="en-GB" b="1" smtClean="0"/>
              <a:t>Create a stem. Stem Examples:</a:t>
            </a:r>
          </a:p>
          <a:p>
            <a:pPr marL="228600" indent="-228600" eaLnBrk="1" hangingPunct="1"/>
            <a:r>
              <a:rPr lang="en-GB" b="1" smtClean="0"/>
              <a:t>After completing the lesson, the student will be able to . . . </a:t>
            </a:r>
            <a:br>
              <a:rPr lang="en-GB" b="1" smtClean="0"/>
            </a:br>
            <a:r>
              <a:rPr lang="en-GB" b="1" smtClean="0"/>
              <a:t>After this unit, the student will have . . .</a:t>
            </a:r>
            <a:br>
              <a:rPr lang="en-GB" b="1" smtClean="0"/>
            </a:br>
            <a:r>
              <a:rPr lang="en-GB" b="1" smtClean="0"/>
              <a:t>By completing the activities, the student will . . . </a:t>
            </a:r>
            <a:br>
              <a:rPr lang="en-GB" b="1" smtClean="0"/>
            </a:br>
            <a:r>
              <a:rPr lang="en-GB" b="1" smtClean="0"/>
              <a:t>At the conclusion of the course/unit/study the student will . . .  </a:t>
            </a:r>
          </a:p>
          <a:p>
            <a:pPr marL="228600" indent="-228600" eaLnBrk="1" hangingPunct="1"/>
            <a:r>
              <a:rPr lang="en-GB" b="1" smtClean="0"/>
              <a:t>2. After you create the stem, add a verb: analyze, recognize, compare, provide, list, etc. For a list of action verbs see below. </a:t>
            </a:r>
          </a:p>
          <a:p>
            <a:pPr marL="228600" indent="-228600" eaLnBrk="1" hangingPunct="1"/>
            <a:r>
              <a:rPr lang="en-GB" b="1" smtClean="0"/>
              <a:t>3. One you have a stem and a verb, determine the actual product, process, or outcome:</a:t>
            </a:r>
          </a:p>
          <a:p>
            <a:pPr marL="228600" indent="-228600" eaLnBrk="1" hangingPunct="1"/>
            <a:r>
              <a:rPr lang="en-GB" b="1" smtClean="0"/>
              <a:t>After completing these lesson, the student will be able to recognize foreshadowing in various works of literature.     Below you will find numerous examples of learning objectives used by teachers. Modify them as necessary.  Language Arts Examples  After completing the lesson, the student will be able to:</a:t>
            </a:r>
          </a:p>
          <a:p>
            <a:pPr marL="228600" indent="-228600" eaLnBrk="1" hangingPunct="1"/>
            <a:r>
              <a:rPr lang="en-GB" b="1" smtClean="0"/>
              <a:t>listen for the purpose of following directions . . . </a:t>
            </a:r>
          </a:p>
          <a:p>
            <a:pPr marL="228600" indent="-228600" eaLnBrk="1" hangingPunct="1"/>
            <a:r>
              <a:rPr lang="en-GB" b="1" smtClean="0"/>
              <a:t>record his or her understanding/knowledge by creating pictures . . . </a:t>
            </a:r>
          </a:p>
          <a:p>
            <a:pPr marL="228600" indent="-228600" eaLnBrk="1" hangingPunct="1"/>
            <a:r>
              <a:rPr lang="en-GB" b="1" smtClean="0"/>
              <a:t>use the vocabulary of _____ (shapes, colors, etc.) to describe _____ (flowers, etc.) </a:t>
            </a:r>
          </a:p>
          <a:p>
            <a:pPr marL="228600" indent="-228600" eaLnBrk="1" hangingPunct="1"/>
            <a:r>
              <a:rPr lang="en-GB" b="1" smtClean="0"/>
              <a:t>explain the meaning of the word(s): _____. </a:t>
            </a:r>
          </a:p>
          <a:p>
            <a:pPr marL="228600" indent="-228600" eaLnBrk="1" hangingPunct="1"/>
            <a:r>
              <a:rPr lang="en-GB" b="1" smtClean="0"/>
              <a:t>generate ideas and plans for writing by using _____ (brainstorming, clustering, etc.) </a:t>
            </a:r>
          </a:p>
          <a:p>
            <a:pPr marL="228600" indent="-228600" eaLnBrk="1" hangingPunct="1"/>
            <a:r>
              <a:rPr lang="en-GB" b="1" smtClean="0"/>
              <a:t>develop a draft . . . </a:t>
            </a:r>
          </a:p>
          <a:p>
            <a:pPr marL="228600" indent="-228600" eaLnBrk="1" hangingPunct="1"/>
            <a:r>
              <a:rPr lang="en-GB" b="1" smtClean="0"/>
              <a:t>edit a draft for a specific purpose such as _____ (word choice, etc.) </a:t>
            </a:r>
          </a:p>
          <a:p>
            <a:pPr marL="228600" indent="-228600" eaLnBrk="1" hangingPunct="1"/>
            <a:r>
              <a:rPr lang="en-GB" b="1" smtClean="0"/>
              <a:t>discuss the differences and similarities between the two main characters from _____ and _____. </a:t>
            </a:r>
          </a:p>
          <a:p>
            <a:pPr marL="228600" indent="-228600" eaLnBrk="1" hangingPunct="1"/>
            <a:r>
              <a:rPr lang="en-GB" b="1" smtClean="0"/>
              <a:t>identify the definition of _____ (fables, fairy tales, etc.). </a:t>
            </a:r>
          </a:p>
          <a:p>
            <a:pPr marL="228600" indent="-228600" eaLnBrk="1" hangingPunct="1"/>
            <a:r>
              <a:rPr lang="en-GB" b="1" smtClean="0"/>
              <a:t>understand and be able to identify the traditional elements in _____ (fables, fairy tales, etc.) </a:t>
            </a:r>
          </a:p>
          <a:p>
            <a:pPr marL="228600" indent="-228600" eaLnBrk="1" hangingPunct="1"/>
            <a:r>
              <a:rPr lang="en-GB" b="1" smtClean="0"/>
              <a:t>define the literary term _____. </a:t>
            </a:r>
          </a:p>
          <a:p>
            <a:pPr marL="228600" indent="-228600" eaLnBrk="1" hangingPunct="1"/>
            <a:r>
              <a:rPr lang="en-GB" b="1" smtClean="0"/>
              <a:t>re-tell in his/her own words _____. </a:t>
            </a:r>
          </a:p>
          <a:p>
            <a:pPr marL="228600" indent="-228600" eaLnBrk="1" hangingPunct="1"/>
            <a:r>
              <a:rPr lang="en-GB" b="1" smtClean="0"/>
              <a:t>summarize the plot of _____. </a:t>
            </a:r>
          </a:p>
          <a:p>
            <a:pPr marL="228600" indent="-228600" eaLnBrk="1" hangingPunct="1"/>
            <a:r>
              <a:rPr lang="en-GB" b="1" smtClean="0"/>
              <a:t>make inferences from the text . . . </a:t>
            </a:r>
          </a:p>
          <a:p>
            <a:pPr marL="228600" indent="-228600" eaLnBrk="1" hangingPunct="1"/>
            <a:r>
              <a:rPr lang="en-GB" b="1" smtClean="0"/>
              <a:t>demonstrate understanding by writing three facts about . . . </a:t>
            </a:r>
          </a:p>
          <a:p>
            <a:pPr marL="228600" indent="-228600" eaLnBrk="1" hangingPunct="1"/>
            <a:r>
              <a:rPr lang="en-GB" b="1" smtClean="0"/>
              <a:t>listen critically to interpret and evaluate . . . </a:t>
            </a:r>
          </a:p>
          <a:p>
            <a:pPr marL="228600" indent="-228600" eaLnBrk="1" hangingPunct="1"/>
            <a:r>
              <a:rPr lang="en-GB" b="1" smtClean="0"/>
              <a:t>represent textual information by _____ (drawing, painting, etc.) </a:t>
            </a:r>
          </a:p>
          <a:p>
            <a:pPr marL="228600" indent="-228600" eaLnBrk="1" hangingPunct="1"/>
            <a:r>
              <a:rPr lang="en-GB" b="1" smtClean="0"/>
              <a:t>recognize and list the literary devices found in _____. </a:t>
            </a:r>
          </a:p>
          <a:p>
            <a:pPr marL="228600" indent="-228600" eaLnBrk="1" hangingPunct="1"/>
            <a:r>
              <a:rPr lang="en-GB" b="1" smtClean="0"/>
              <a:t>state an opinion about _____, using examples from the text to support the opinion </a:t>
            </a:r>
          </a:p>
          <a:p>
            <a:pPr marL="228600" indent="-228600" eaLnBrk="1" hangingPunct="1"/>
            <a:r>
              <a:rPr lang="en-GB" b="1" smtClean="0"/>
              <a:t>compare the experience of _____ (a character in a text) to his or her own life </a:t>
            </a:r>
          </a:p>
          <a:p>
            <a:pPr marL="228600" indent="-228600" eaLnBrk="1" hangingPunct="1"/>
            <a:r>
              <a:rPr lang="en-GB" b="1" smtClean="0"/>
              <a:t>list the primary plot details in _____ (a text, short story, novel, or drama) </a:t>
            </a:r>
          </a:p>
          <a:p>
            <a:pPr marL="228600" indent="-228600" eaLnBrk="1" hangingPunct="1"/>
            <a:r>
              <a:rPr lang="en-GB" b="1" smtClean="0"/>
              <a:t>compare and contrast three different versions of _____ (Cinderella, The Three Little Pigs, etc.) </a:t>
            </a:r>
          </a:p>
          <a:p>
            <a:pPr marL="228600" indent="-228600" eaLnBrk="1" hangingPunct="1"/>
            <a:r>
              <a:rPr lang="en-GB" b="1" smtClean="0"/>
              <a:t>write a narrative version of _____, with appropriate plot characteristics of the genre </a:t>
            </a:r>
          </a:p>
          <a:p>
            <a:pPr marL="228600" indent="-228600" eaLnBrk="1" hangingPunct="1"/>
            <a:r>
              <a:rPr lang="en-GB" b="1" smtClean="0"/>
              <a:t>compare excerpts of _____ (a novel) to first-hand accounts of _____ (the Civil War, WWI, etc.) </a:t>
            </a:r>
          </a:p>
          <a:p>
            <a:pPr marL="228600" indent="-228600" eaLnBrk="1" hangingPunct="1"/>
            <a:r>
              <a:rPr lang="en-GB" b="1" smtClean="0"/>
              <a:t>describe _____ (Victorian, Elizabethan, etc.) attitudes toward _____ (a social concern, a vice, a virtue, an event, etc.) </a:t>
            </a:r>
          </a:p>
          <a:p>
            <a:pPr marL="228600" indent="-228600" eaLnBrk="1" hangingPunct="1"/>
            <a:r>
              <a:rPr lang="en-GB" b="1" smtClean="0"/>
              <a:t>analyze _____ (a character's) desire to _____ </a:t>
            </a:r>
          </a:p>
          <a:p>
            <a:pPr marL="228600" indent="-228600" eaLnBrk="1" hangingPunct="1"/>
            <a:r>
              <a:rPr lang="en-GB" b="1" smtClean="0"/>
              <a:t>list elements of _____ (a writer's) style in _____ (a text) </a:t>
            </a:r>
          </a:p>
          <a:p>
            <a:pPr marL="228600" indent="-228600" eaLnBrk="1" hangingPunct="1"/>
            <a:r>
              <a:rPr lang="en-GB" b="1" smtClean="0"/>
              <a:t>identify and trace the development of _____ literature from _____ to _____ </a:t>
            </a:r>
          </a:p>
          <a:p>
            <a:pPr marL="228600" indent="-228600" eaLnBrk="1" hangingPunct="1"/>
            <a:r>
              <a:rPr lang="en-GB" b="1" smtClean="0"/>
              <a:t>define basic literary terms and apply them to _____ (a specific text or work) </a:t>
            </a:r>
          </a:p>
          <a:p>
            <a:pPr marL="228600" indent="-228600" eaLnBrk="1" hangingPunct="1"/>
            <a:r>
              <a:rPr lang="en-GB" b="1" smtClean="0"/>
              <a:t>produce an effective essay which details _____ </a:t>
            </a:r>
          </a:p>
          <a:p>
            <a:pPr marL="228600" indent="-228600" eaLnBrk="1" hangingPunct="1"/>
            <a:r>
              <a:rPr lang="en-GB" b="1" smtClean="0"/>
              <a:t>produce an effective persuasive essay which takes a stand for/against _____ </a:t>
            </a:r>
          </a:p>
          <a:p>
            <a:pPr marL="228600" indent="-228600" eaLnBrk="1" hangingPunct="1"/>
            <a:r>
              <a:rPr lang="en-GB" b="1" smtClean="0"/>
              <a:t>use the work of _____ as inspiration for a representative piece about _____ </a:t>
            </a:r>
          </a:p>
          <a:p>
            <a:pPr marL="228600" indent="-228600" eaLnBrk="1" hangingPunct="1"/>
            <a:r>
              <a:rPr lang="en-GB" b="1" smtClean="0"/>
              <a:t>draw parallels between _____(a text) and _____ (a text) </a:t>
            </a:r>
          </a:p>
          <a:p>
            <a:pPr marL="228600" indent="-228600" eaLnBrk="1" hangingPunct="1"/>
            <a:r>
              <a:rPr lang="en-GB" b="1" smtClean="0"/>
              <a:t>explore the nature and implications of _____ (a vice, a virtue, a societal concern, a characteristic, etc.) </a:t>
            </a:r>
          </a:p>
          <a:p>
            <a:pPr marL="228600" indent="-228600" eaLnBrk="1" hangingPunct="1"/>
            <a:r>
              <a:rPr lang="en-GB" b="1" smtClean="0"/>
              <a:t>explore allegory in various works of children's literature . . . </a:t>
            </a:r>
          </a:p>
          <a:p>
            <a:pPr marL="228600" indent="-228600" eaLnBrk="1" hangingPunct="1"/>
            <a:r>
              <a:rPr lang="en-GB" b="1" smtClean="0"/>
              <a:t>recite a poem (or excerpt of text) with fluency </a:t>
            </a:r>
          </a:p>
          <a:p>
            <a:pPr marL="228600" indent="-228600" eaLnBrk="1" hangingPunct="1"/>
            <a:r>
              <a:rPr lang="en-GB" b="1" smtClean="0"/>
              <a:t>use specific examples in _____ (a text) to illustrate an aspect of human behavior </a:t>
            </a:r>
          </a:p>
          <a:p>
            <a:pPr marL="228600" indent="-228600" eaLnBrk="1" hangingPunct="1"/>
            <a:r>
              <a:rPr lang="en-GB" b="1" smtClean="0"/>
              <a:t>compose a _____ (haiku, verse, rhyme, poem, etc.) </a:t>
            </a:r>
          </a:p>
          <a:p>
            <a:pPr marL="228600" indent="-228600" eaLnBrk="1" hangingPunct="1"/>
            <a:r>
              <a:rPr lang="en-GB" b="1" smtClean="0"/>
              <a:t>describe the traditional rules and conventions of _____ (haiku, the personal essay, etc.) </a:t>
            </a:r>
          </a:p>
          <a:p>
            <a:pPr marL="228600" indent="-228600" eaLnBrk="1" hangingPunct="1"/>
            <a:r>
              <a:rPr lang="en-GB" b="1" smtClean="0"/>
              <a:t>demonstrate mastery in the study of _____ through cooperative learning and research. . . </a:t>
            </a:r>
          </a:p>
          <a:p>
            <a:pPr marL="228600" indent="-228600" eaLnBrk="1" hangingPunct="1"/>
            <a:r>
              <a:rPr lang="en-GB" b="1" smtClean="0"/>
              <a:t> Math Examples:  After completing the lesson, the student will be able to:</a:t>
            </a:r>
          </a:p>
          <a:p>
            <a:pPr marL="228600" indent="-228600" eaLnBrk="1" hangingPunct="1"/>
            <a:r>
              <a:rPr lang="en-GB" b="1" smtClean="0"/>
              <a:t>sort _____ by _____ (color, size, etc.) </a:t>
            </a:r>
          </a:p>
          <a:p>
            <a:pPr marL="228600" indent="-228600" eaLnBrk="1" hangingPunct="1"/>
            <a:r>
              <a:rPr lang="en-GB" b="1" smtClean="0"/>
              <a:t>follow directions to create _____ (a product) </a:t>
            </a:r>
          </a:p>
          <a:p>
            <a:pPr marL="228600" indent="-228600" eaLnBrk="1" hangingPunct="1"/>
            <a:r>
              <a:rPr lang="en-GB" b="1" smtClean="0"/>
              <a:t>acquire data by measuring with _____ (a yardstick, etc.) </a:t>
            </a:r>
          </a:p>
          <a:p>
            <a:pPr marL="228600" indent="-228600" eaLnBrk="1" hangingPunct="1"/>
            <a:r>
              <a:rPr lang="en-GB" b="1" smtClean="0"/>
              <a:t>display data using _____ (a graph, etc.) </a:t>
            </a:r>
          </a:p>
          <a:p>
            <a:pPr marL="228600" indent="-228600" eaLnBrk="1" hangingPunct="1"/>
            <a:r>
              <a:rPr lang="en-GB" b="1" smtClean="0"/>
              <a:t>calculate . . . </a:t>
            </a:r>
          </a:p>
          <a:p>
            <a:pPr marL="228600" indent="-228600" eaLnBrk="1" hangingPunct="1"/>
            <a:r>
              <a:rPr lang="en-GB" b="1" smtClean="0"/>
              <a:t>identify and describe _____ (polygons) using the language of _____ (geometry) </a:t>
            </a:r>
          </a:p>
          <a:p>
            <a:pPr marL="228600" indent="-228600" eaLnBrk="1" hangingPunct="1"/>
            <a:r>
              <a:rPr lang="en-GB" b="1" smtClean="0"/>
              <a:t>record observations of . . . </a:t>
            </a:r>
          </a:p>
          <a:p>
            <a:pPr marL="228600" indent="-228600" eaLnBrk="1" hangingPunct="1"/>
            <a:r>
              <a:rPr lang="en-GB" b="1" smtClean="0"/>
              <a:t>exercise the skills of _____ (multiplication, addition, etc.) to . . . </a:t>
            </a:r>
          </a:p>
          <a:p>
            <a:pPr marL="228600" indent="-228600" eaLnBrk="1" hangingPunct="1"/>
            <a:r>
              <a:rPr lang="en-GB" b="1" smtClean="0"/>
              <a:t>discuss, interpret, and ascribe meaning to the organized data . . . </a:t>
            </a:r>
          </a:p>
          <a:p>
            <a:pPr marL="228600" indent="-228600" eaLnBrk="1" hangingPunct="1"/>
            <a:r>
              <a:rPr lang="en-GB" b="1" smtClean="0"/>
              <a:t>explain the elements of _____ (a pictograph, etc.) </a:t>
            </a:r>
          </a:p>
          <a:p>
            <a:pPr marL="228600" indent="-228600" eaLnBrk="1" hangingPunct="1"/>
            <a:r>
              <a:rPr lang="en-GB" b="1" smtClean="0"/>
              <a:t>use collected data to answer the question(s): _____ </a:t>
            </a:r>
          </a:p>
          <a:p>
            <a:pPr marL="228600" indent="-228600" eaLnBrk="1" hangingPunct="1"/>
            <a:r>
              <a:rPr lang="en-GB" b="1" smtClean="0"/>
              <a:t>construct _____ (picture graphs, bar graphs, etc.) </a:t>
            </a:r>
          </a:p>
          <a:p>
            <a:pPr marL="228600" indent="-228600" eaLnBrk="1" hangingPunct="1"/>
            <a:r>
              <a:rPr lang="en-GB" b="1" smtClean="0"/>
              <a:t>create a series of mathematical steps to be used to . . . </a:t>
            </a:r>
          </a:p>
          <a:p>
            <a:pPr marL="228600" indent="-228600" eaLnBrk="1" hangingPunct="1"/>
            <a:r>
              <a:rPr lang="en-GB" b="1" smtClean="0"/>
              <a:t>plot a set of points of graph paper . . . </a:t>
            </a:r>
          </a:p>
          <a:p>
            <a:pPr marL="228600" indent="-228600" eaLnBrk="1" hangingPunct="1"/>
            <a:r>
              <a:rPr lang="en-GB" b="1" smtClean="0"/>
              <a:t>interpret the results of the calculations . . . </a:t>
            </a:r>
          </a:p>
          <a:p>
            <a:pPr marL="228600" indent="-228600" eaLnBrk="1" hangingPunct="1"/>
            <a:r>
              <a:rPr lang="en-GB" b="1" smtClean="0"/>
              <a:t>solve a numerical expression using _____ (the standard order of operations, etc.) </a:t>
            </a:r>
          </a:p>
          <a:p>
            <a:pPr marL="228600" indent="-228600" eaLnBrk="1" hangingPunct="1"/>
            <a:r>
              <a:rPr lang="en-GB" b="1" smtClean="0"/>
              <a:t>use a spreadsheet to calculate . . . </a:t>
            </a:r>
          </a:p>
          <a:p>
            <a:pPr marL="228600" indent="-228600" eaLnBrk="1" hangingPunct="1"/>
            <a:r>
              <a:rPr lang="en-GB" b="1" smtClean="0"/>
              <a:t> Science Examples:  </a:t>
            </a:r>
          </a:p>
          <a:p>
            <a:pPr marL="228600" indent="-228600" eaLnBrk="1" hangingPunct="1"/>
            <a:r>
              <a:rPr lang="en-GB" b="1" smtClean="0"/>
              <a:t>recall information about the reading . . . </a:t>
            </a:r>
          </a:p>
          <a:p>
            <a:pPr marL="228600" indent="-228600" eaLnBrk="1" hangingPunct="1"/>
            <a:r>
              <a:rPr lang="en-GB" b="1" smtClean="0"/>
              <a:t>develop a basic knowledge of _____ (the solar system, etc.) </a:t>
            </a:r>
          </a:p>
          <a:p>
            <a:pPr marL="228600" indent="-228600" eaLnBrk="1" hangingPunct="1"/>
            <a:r>
              <a:rPr lang="en-GB" b="1" smtClean="0"/>
              <a:t>record observations about . . . </a:t>
            </a:r>
          </a:p>
          <a:p>
            <a:pPr marL="228600" indent="-228600" eaLnBrk="1" hangingPunct="1"/>
            <a:r>
              <a:rPr lang="en-GB" b="1" smtClean="0"/>
              <a:t>record and compare facts about _____ (the sun, moon, etc.) </a:t>
            </a:r>
          </a:p>
          <a:p>
            <a:pPr marL="228600" indent="-228600" eaLnBrk="1" hangingPunct="1"/>
            <a:r>
              <a:rPr lang="en-GB" b="1" smtClean="0"/>
              <a:t>collect, organize, display, and interpret data about _____ </a:t>
            </a:r>
          </a:p>
          <a:p>
            <a:pPr marL="228600" indent="-228600" eaLnBrk="1" hangingPunct="1"/>
            <a:r>
              <a:rPr lang="en-GB" b="1" smtClean="0"/>
              <a:t>demonstrate an understand of _____ in terms of _____ </a:t>
            </a:r>
          </a:p>
          <a:p>
            <a:pPr marL="228600" indent="-228600" eaLnBrk="1" hangingPunct="1"/>
            <a:r>
              <a:rPr lang="en-GB" b="1" smtClean="0"/>
              <a:t>create a visual representation of _____ (the water cycle, etc.) </a:t>
            </a:r>
          </a:p>
          <a:p>
            <a:pPr marL="228600" indent="-228600" eaLnBrk="1" hangingPunct="1"/>
            <a:r>
              <a:rPr lang="en-GB" b="1" smtClean="0"/>
              <a:t>understand the basic structure of _____ (an atom) </a:t>
            </a:r>
          </a:p>
          <a:p>
            <a:pPr marL="228600" indent="-228600" eaLnBrk="1" hangingPunct="1"/>
            <a:r>
              <a:rPr lang="en-GB" b="1" smtClean="0"/>
              <a:t>identify states of matter . . . </a:t>
            </a:r>
          </a:p>
          <a:p>
            <a:pPr marL="228600" indent="-228600" eaLnBrk="1" hangingPunct="1"/>
            <a:r>
              <a:rPr lang="en-GB" b="1" smtClean="0"/>
              <a:t>create a concept map of . . . </a:t>
            </a:r>
          </a:p>
          <a:p>
            <a:pPr marL="228600" indent="-228600" eaLnBrk="1" hangingPunct="1"/>
            <a:r>
              <a:rPr lang="en-GB" b="1" smtClean="0"/>
              <a:t>identify relevant questions for inquiry </a:t>
            </a:r>
          </a:p>
          <a:p>
            <a:pPr marL="228600" indent="-228600" eaLnBrk="1" hangingPunct="1"/>
            <a:r>
              <a:rPr lang="en-GB" b="1" smtClean="0"/>
              <a:t>sequence and catagorize information . . . </a:t>
            </a:r>
          </a:p>
          <a:p>
            <a:pPr marL="228600" indent="-228600" eaLnBrk="1" hangingPunct="1"/>
            <a:r>
              <a:rPr lang="en-GB" b="1" smtClean="0"/>
              <a:t>demonstrate learning by producing a _____ </a:t>
            </a:r>
          </a:p>
          <a:p>
            <a:pPr marL="228600" indent="-228600" eaLnBrk="1" hangingPunct="1"/>
            <a:r>
              <a:rPr lang="en-GB" b="1" smtClean="0"/>
              <a:t>present their findings of _____ to the class </a:t>
            </a:r>
          </a:p>
          <a:p>
            <a:pPr marL="228600" indent="-228600" eaLnBrk="1" hangingPunct="1"/>
            <a:r>
              <a:rPr lang="en-GB" b="1" smtClean="0"/>
              <a:t> Social Studies Examples:  After completing the lesson, the student will be able to:</a:t>
            </a:r>
          </a:p>
          <a:p>
            <a:pPr marL="228600" indent="-228600" eaLnBrk="1" hangingPunct="1"/>
            <a:r>
              <a:rPr lang="en-GB" b="1" smtClean="0"/>
              <a:t>place events in chronological order and describe how . . . </a:t>
            </a:r>
          </a:p>
          <a:p>
            <a:pPr marL="228600" indent="-228600" eaLnBrk="1" hangingPunct="1"/>
            <a:r>
              <a:rPr lang="en-GB" b="1" smtClean="0"/>
              <a:t>create a timeline of events . . . </a:t>
            </a:r>
          </a:p>
          <a:p>
            <a:pPr marL="228600" indent="-228600" eaLnBrk="1" hangingPunct="1"/>
            <a:r>
              <a:rPr lang="en-GB" b="1" smtClean="0"/>
              <a:t>record his or her knowledge using pictures . . . </a:t>
            </a:r>
          </a:p>
          <a:p>
            <a:pPr marL="228600" indent="-228600" eaLnBrk="1" hangingPunct="1"/>
            <a:r>
              <a:rPr lang="en-GB" b="1" smtClean="0"/>
              <a:t>connect his or her own experiences with . . . </a:t>
            </a:r>
          </a:p>
          <a:p>
            <a:pPr marL="228600" indent="-228600" eaLnBrk="1" hangingPunct="1"/>
            <a:r>
              <a:rPr lang="en-GB" b="1" smtClean="0"/>
              <a:t>obtain information about _____ (a topic) using a CD, the Internet, an encyclopedia, etc. </a:t>
            </a:r>
          </a:p>
          <a:p>
            <a:pPr marL="228600" indent="-228600" eaLnBrk="1" hangingPunct="1"/>
            <a:r>
              <a:rPr lang="en-GB" b="1" smtClean="0"/>
              <a:t>identify the contributions of _____ (a person, an event) to _____ (the nation, the process, etc.) </a:t>
            </a:r>
          </a:p>
          <a:p>
            <a:pPr marL="228600" indent="-228600" eaLnBrk="1" hangingPunct="1"/>
            <a:r>
              <a:rPr lang="en-GB" b="1" smtClean="0"/>
              <a:t>understand how _____ ( a person, place, or thing) has influenced _____ (an era, the nation, etc.) </a:t>
            </a:r>
          </a:p>
          <a:p>
            <a:pPr marL="228600" indent="-228600" eaLnBrk="1" hangingPunct="1"/>
            <a:r>
              <a:rPr lang="en-GB" b="1" smtClean="0"/>
              <a:t>identify the causes and effects of . . . </a:t>
            </a:r>
          </a:p>
          <a:p>
            <a:pPr marL="228600" indent="-228600" eaLnBrk="1" hangingPunct="1"/>
            <a:r>
              <a:rPr lang="en-GB" b="1" smtClean="0"/>
              <a:t>identify relevant questions for inquiry </a:t>
            </a:r>
          </a:p>
          <a:p>
            <a:pPr marL="228600" indent="-228600" eaLnBrk="1" hangingPunct="1"/>
            <a:r>
              <a:rPr lang="en-GB" b="1" smtClean="0"/>
              <a:t>understand the basic structures and functions of _____ (government) </a:t>
            </a:r>
          </a:p>
          <a:p>
            <a:pPr marL="228600" indent="-228600" eaLnBrk="1" hangingPunct="1"/>
            <a:r>
              <a:rPr lang="en-GB" b="1" smtClean="0"/>
              <a:t>organize and interpret information using _____ (graphs, charts, political cartoons, etc.) </a:t>
            </a:r>
          </a:p>
          <a:p>
            <a:pPr marL="228600" indent="-228600" eaLnBrk="1" hangingPunct="1"/>
            <a:r>
              <a:rPr lang="en-GB" b="1" smtClean="0"/>
              <a:t>understand the historical context of . . . </a:t>
            </a:r>
          </a:p>
          <a:p>
            <a:pPr marL="228600" indent="-228600" eaLnBrk="1" hangingPunct="1"/>
            <a:r>
              <a:rPr lang="en-GB" b="1" smtClean="0"/>
              <a:t>create Venn Diagrams which compare and contrast . . . </a:t>
            </a:r>
          </a:p>
          <a:p>
            <a:pPr marL="228600" indent="-228600" eaLnBrk="1" hangingPunct="1"/>
            <a:endParaRPr lang="en-GB" b="1" smtClean="0"/>
          </a:p>
          <a:p>
            <a:pPr marL="228600" indent="-228600" eaLnBrk="1" hangingPunct="1"/>
            <a:r>
              <a:rPr lang="en-GB" b="1" smtClean="0"/>
              <a:t>Words for phrasing lesson outcomes:</a:t>
            </a:r>
          </a:p>
          <a:p>
            <a:pPr marL="228600" indent="-228600" eaLnBrk="1" hangingPunct="1"/>
            <a:r>
              <a:rPr lang="en-GB" b="1" smtClean="0"/>
              <a:t>Blooms taxonomy </a:t>
            </a:r>
            <a:r>
              <a:rPr lang="en-GB" b="1" smtClean="0">
                <a:sym typeface="Wingdings" pitchFamily="2" charset="2"/>
              </a:rPr>
              <a:t>(in increasing order of complexity)</a:t>
            </a:r>
            <a:endParaRPr lang="en-GB" b="1" smtClean="0"/>
          </a:p>
          <a:p>
            <a:pPr marL="228600" indent="-228600" eaLnBrk="1" hangingPunct="1"/>
            <a:r>
              <a:rPr lang="en-GB" b="1" smtClean="0"/>
              <a:t>Recall/Describe</a:t>
            </a:r>
          </a:p>
          <a:p>
            <a:pPr marL="228600" indent="-228600" eaLnBrk="1" hangingPunct="1"/>
            <a:r>
              <a:rPr lang="en-GB" b="1" smtClean="0"/>
              <a:t>Understand/Explain</a:t>
            </a:r>
          </a:p>
          <a:p>
            <a:pPr marL="228600" indent="-228600" eaLnBrk="1" hangingPunct="1"/>
            <a:r>
              <a:rPr lang="en-GB" b="1" smtClean="0"/>
              <a:t>Apply</a:t>
            </a:r>
          </a:p>
          <a:p>
            <a:pPr marL="228600" indent="-228600" eaLnBrk="1" hangingPunct="1"/>
            <a:r>
              <a:rPr lang="en-GB" b="1" smtClean="0"/>
              <a:t>Analyse</a:t>
            </a:r>
          </a:p>
          <a:p>
            <a:pPr marL="228600" indent="-228600" eaLnBrk="1" hangingPunct="1"/>
            <a:r>
              <a:rPr lang="en-GB" b="1" smtClean="0"/>
              <a:t>Evaluate</a:t>
            </a:r>
          </a:p>
          <a:p>
            <a:pPr marL="228600" indent="-228600" eaLnBrk="1" hangingPunct="1"/>
            <a:r>
              <a:rPr lang="en-GB" b="1" smtClean="0"/>
              <a:t>Create</a:t>
            </a:r>
          </a:p>
          <a:p>
            <a:pPr marL="228600" indent="-228600" eaLnBrk="1" hangingPunct="1"/>
            <a:endParaRPr lang="en-GB" b="1" smtClean="0"/>
          </a:p>
          <a:p>
            <a:pPr marL="228600" indent="-228600" eaLnBrk="1" hangingPunct="1"/>
            <a:r>
              <a:rPr lang="en-GB" b="1" smtClean="0"/>
              <a:t>Other useful command words:</a:t>
            </a:r>
          </a:p>
          <a:p>
            <a:pPr marL="228600" indent="-228600" eaLnBrk="1" hangingPunct="1"/>
            <a:r>
              <a:rPr lang="en-GB" b="1" smtClean="0"/>
              <a:t>Analyse </a:t>
            </a:r>
            <a:r>
              <a:rPr lang="en-GB" smtClean="0"/>
              <a:t>Separate information into components and identify their characteristics.</a:t>
            </a:r>
          </a:p>
          <a:p>
            <a:pPr marL="228600" indent="-228600" eaLnBrk="1" hangingPunct="1"/>
            <a:r>
              <a:rPr lang="en-GB" b="1" smtClean="0"/>
              <a:t>Annotate </a:t>
            </a:r>
            <a:r>
              <a:rPr lang="en-GB" smtClean="0"/>
              <a:t>To provide notes of explanation.</a:t>
            </a:r>
          </a:p>
          <a:p>
            <a:pPr marL="228600" indent="-228600" eaLnBrk="1" hangingPunct="1"/>
            <a:r>
              <a:rPr lang="en-GB" b="1" smtClean="0"/>
              <a:t>Apply </a:t>
            </a:r>
            <a:r>
              <a:rPr lang="en-GB" smtClean="0"/>
              <a:t>Put into effect in a recognised way.</a:t>
            </a:r>
          </a:p>
          <a:p>
            <a:pPr marL="228600" indent="-228600" eaLnBrk="1" hangingPunct="1"/>
            <a:r>
              <a:rPr lang="en-GB" b="1" smtClean="0"/>
              <a:t>Assess </a:t>
            </a:r>
            <a:r>
              <a:rPr lang="en-GB" smtClean="0"/>
              <a:t>Make an informed judgement.</a:t>
            </a:r>
          </a:p>
          <a:p>
            <a:pPr marL="228600" indent="-228600" eaLnBrk="1" hangingPunct="1"/>
            <a:r>
              <a:rPr lang="en-GB" b="1" smtClean="0"/>
              <a:t>Calculate </a:t>
            </a:r>
            <a:r>
              <a:rPr lang="en-GB" smtClean="0"/>
              <a:t>Generate a numerical answer, with working shown.</a:t>
            </a:r>
          </a:p>
          <a:p>
            <a:pPr marL="228600" indent="-228600" eaLnBrk="1" hangingPunct="1"/>
            <a:r>
              <a:rPr lang="en-GB" b="1" smtClean="0"/>
              <a:t>Comment </a:t>
            </a:r>
            <a:r>
              <a:rPr lang="en-GB" smtClean="0"/>
              <a:t>Present an informed opinion or infer points of interest relevant to the context of</a:t>
            </a:r>
          </a:p>
          <a:p>
            <a:pPr marL="228600" indent="-228600" eaLnBrk="1" hangingPunct="1"/>
            <a:r>
              <a:rPr lang="en-GB" smtClean="0"/>
              <a:t>the question.</a:t>
            </a:r>
          </a:p>
          <a:p>
            <a:pPr marL="228600" indent="-228600" eaLnBrk="1" hangingPunct="1"/>
            <a:r>
              <a:rPr lang="en-GB" b="1" smtClean="0"/>
              <a:t>Compare </a:t>
            </a:r>
            <a:r>
              <a:rPr lang="en-GB" smtClean="0"/>
              <a:t>Identify similarities.</a:t>
            </a:r>
          </a:p>
          <a:p>
            <a:pPr marL="228600" indent="-228600" eaLnBrk="1" hangingPunct="1"/>
            <a:r>
              <a:rPr lang="en-GB" b="1" smtClean="0"/>
              <a:t>Complete </a:t>
            </a:r>
            <a:r>
              <a:rPr lang="en-GB" smtClean="0"/>
              <a:t>Write the information required.</a:t>
            </a:r>
          </a:p>
          <a:p>
            <a:pPr marL="228600" indent="-228600" eaLnBrk="1" hangingPunct="1"/>
            <a:r>
              <a:rPr lang="en-GB" b="1" smtClean="0"/>
              <a:t>Consider </a:t>
            </a:r>
            <a:r>
              <a:rPr lang="en-GB" smtClean="0"/>
              <a:t>Review and respond to information provided.</a:t>
            </a:r>
          </a:p>
          <a:p>
            <a:pPr marL="228600" indent="-228600" eaLnBrk="1" hangingPunct="1"/>
            <a:r>
              <a:rPr lang="en-GB" b="1" smtClean="0"/>
              <a:t>Contrast </a:t>
            </a:r>
            <a:r>
              <a:rPr lang="en-GB" smtClean="0"/>
              <a:t>Identify differences.</a:t>
            </a:r>
          </a:p>
          <a:p>
            <a:pPr marL="228600" indent="-228600" eaLnBrk="1" hangingPunct="1"/>
            <a:r>
              <a:rPr lang="en-GB" b="1" smtClean="0"/>
              <a:t>Deduce </a:t>
            </a:r>
            <a:r>
              <a:rPr lang="en-GB" smtClean="0"/>
              <a:t>Draw conclusions from information provided.</a:t>
            </a:r>
          </a:p>
          <a:p>
            <a:pPr marL="228600" indent="-228600" eaLnBrk="1" hangingPunct="1"/>
            <a:r>
              <a:rPr lang="en-GB" b="1" smtClean="0"/>
              <a:t>Define </a:t>
            </a:r>
            <a:r>
              <a:rPr lang="en-GB" smtClean="0"/>
              <a:t>Specify meaning of the word or term.</a:t>
            </a:r>
          </a:p>
          <a:p>
            <a:pPr marL="228600" indent="-228600" eaLnBrk="1" hangingPunct="1"/>
            <a:r>
              <a:rPr lang="en-GB" b="1" smtClean="0"/>
              <a:t>Demonstrate </a:t>
            </a:r>
            <a:r>
              <a:rPr lang="en-GB" smtClean="0"/>
              <a:t>Provide clear evidence.</a:t>
            </a:r>
          </a:p>
          <a:p>
            <a:pPr marL="228600" indent="-228600" eaLnBrk="1" hangingPunct="1"/>
            <a:r>
              <a:rPr lang="en-GB" b="1" smtClean="0"/>
              <a:t>Describe </a:t>
            </a:r>
            <a:r>
              <a:rPr lang="en-GB" smtClean="0"/>
              <a:t>Provide a detailed account (using diagrams/data from figures or tables where</a:t>
            </a:r>
          </a:p>
          <a:p>
            <a:pPr marL="228600" indent="-228600" eaLnBrk="1" hangingPunct="1"/>
            <a:r>
              <a:rPr lang="en-GB" smtClean="0"/>
              <a:t>appropriate). The depth of the answer should be judged from the marks allocated</a:t>
            </a:r>
          </a:p>
          <a:p>
            <a:pPr marL="228600" indent="-228600" eaLnBrk="1" hangingPunct="1"/>
            <a:r>
              <a:rPr lang="en-GB" smtClean="0"/>
              <a:t>for the question.</a:t>
            </a:r>
          </a:p>
          <a:p>
            <a:pPr marL="228600" indent="-228600" eaLnBrk="1" hangingPunct="1"/>
            <a:r>
              <a:rPr lang="en-GB" b="1" smtClean="0"/>
              <a:t>Determine </a:t>
            </a:r>
            <a:r>
              <a:rPr lang="en-GB" smtClean="0"/>
              <a:t>The quantity cannot be measured directly but can be obtained by calculation. A</a:t>
            </a:r>
          </a:p>
          <a:p>
            <a:pPr marL="228600" indent="-228600" eaLnBrk="1" hangingPunct="1"/>
            <a:r>
              <a:rPr lang="en-GB" smtClean="0"/>
              <a:t>value can be obtained by following a specific procedure or substituting values</a:t>
            </a:r>
          </a:p>
          <a:p>
            <a:pPr marL="228600" indent="-228600" eaLnBrk="1" hangingPunct="1"/>
            <a:r>
              <a:rPr lang="en-GB" smtClean="0"/>
              <a:t>into a formula.</a:t>
            </a:r>
          </a:p>
          <a:p>
            <a:pPr marL="228600" indent="-228600" eaLnBrk="1" hangingPunct="1"/>
            <a:r>
              <a:rPr lang="en-GB" b="1" smtClean="0"/>
              <a:t>Discuss </a:t>
            </a:r>
            <a:r>
              <a:rPr lang="en-GB" smtClean="0"/>
              <a:t>Give a detailed account that addresses a range of ideas and arguments.</a:t>
            </a:r>
          </a:p>
          <a:p>
            <a:pPr marL="228600" indent="-228600" eaLnBrk="1" hangingPunct="1"/>
            <a:r>
              <a:rPr lang="en-GB" b="1" smtClean="0"/>
              <a:t>Distinguish </a:t>
            </a:r>
            <a:r>
              <a:rPr lang="en-GB" smtClean="0"/>
              <a:t>Recognise and identify difference(s).</a:t>
            </a:r>
          </a:p>
          <a:p>
            <a:pPr marL="228600" indent="-228600" eaLnBrk="1" hangingPunct="1"/>
            <a:r>
              <a:rPr lang="en-GB" b="1" smtClean="0"/>
              <a:t>Draw </a:t>
            </a:r>
            <a:r>
              <a:rPr lang="en-GB" smtClean="0"/>
              <a:t>Produce a diagram or to infer.</a:t>
            </a:r>
          </a:p>
          <a:p>
            <a:pPr marL="228600" indent="-228600" eaLnBrk="1" hangingPunct="1"/>
            <a:r>
              <a:rPr lang="en-GB" b="1" smtClean="0"/>
              <a:t>Estimate </a:t>
            </a:r>
            <a:r>
              <a:rPr lang="en-GB" smtClean="0"/>
              <a:t>Assign an approximate value.</a:t>
            </a:r>
          </a:p>
          <a:p>
            <a:pPr marL="228600" indent="-228600" eaLnBrk="1" hangingPunct="1"/>
            <a:r>
              <a:rPr lang="en-GB" b="1" smtClean="0"/>
              <a:t>Evaluate </a:t>
            </a:r>
            <a:r>
              <a:rPr lang="en-GB" smtClean="0"/>
              <a:t>Judge from available evidence.</a:t>
            </a:r>
          </a:p>
          <a:p>
            <a:pPr marL="228600" indent="-228600" eaLnBrk="1" hangingPunct="1"/>
            <a:r>
              <a:rPr lang="en-GB" b="1" smtClean="0"/>
              <a:t>Examine </a:t>
            </a:r>
            <a:r>
              <a:rPr lang="en-GB" smtClean="0"/>
              <a:t>Investigate closely.</a:t>
            </a:r>
          </a:p>
          <a:p>
            <a:pPr marL="228600" indent="-228600" eaLnBrk="1" hangingPunct="1"/>
            <a:r>
              <a:rPr lang="en-GB" b="1" smtClean="0"/>
              <a:t>Explain </a:t>
            </a:r>
            <a:r>
              <a:rPr lang="en-GB" smtClean="0"/>
              <a:t>Set out reasons or purposes using biological background. The depth of treatment</a:t>
            </a:r>
          </a:p>
          <a:p>
            <a:pPr marL="228600" indent="-228600" eaLnBrk="1" hangingPunct="1"/>
            <a:r>
              <a:rPr lang="en-GB" smtClean="0"/>
              <a:t>should be judged from the marks allocated for the question.</a:t>
            </a:r>
          </a:p>
          <a:p>
            <a:pPr marL="228600" indent="-228600" eaLnBrk="1" hangingPunct="1"/>
            <a:r>
              <a:rPr lang="en-GB" b="1" smtClean="0"/>
              <a:t>Identify </a:t>
            </a:r>
            <a:r>
              <a:rPr lang="en-GB" smtClean="0"/>
              <a:t>Recognise or select relevant characteristics.</a:t>
            </a:r>
          </a:p>
          <a:p>
            <a:pPr marL="228600" indent="-228600" eaLnBrk="1" hangingPunct="1"/>
            <a:r>
              <a:rPr lang="en-GB" b="1" smtClean="0"/>
              <a:t>Illustrate </a:t>
            </a:r>
            <a:r>
              <a:rPr lang="en-GB" smtClean="0"/>
              <a:t>Make clear by using examples or provide diagrams.</a:t>
            </a:r>
          </a:p>
          <a:p>
            <a:pPr marL="228600" indent="-228600" eaLnBrk="1" hangingPunct="1"/>
            <a:r>
              <a:rPr lang="en-GB" b="1" smtClean="0"/>
              <a:t>Interpret </a:t>
            </a:r>
            <a:r>
              <a:rPr lang="en-GB" smtClean="0"/>
              <a:t>Translate information provided.</a:t>
            </a:r>
          </a:p>
          <a:p>
            <a:pPr marL="228600" indent="-228600" eaLnBrk="1" hangingPunct="1"/>
            <a:r>
              <a:rPr lang="en-GB" b="1" smtClean="0"/>
              <a:t>Justify </a:t>
            </a:r>
            <a:r>
              <a:rPr lang="en-GB" smtClean="0"/>
              <a:t>Present a reasoned case.</a:t>
            </a:r>
          </a:p>
          <a:p>
            <a:pPr marL="228600" indent="-228600" eaLnBrk="1" hangingPunct="1"/>
            <a:r>
              <a:rPr lang="en-GB" b="1" smtClean="0"/>
              <a:t>Label </a:t>
            </a:r>
            <a:r>
              <a:rPr lang="en-GB" smtClean="0"/>
              <a:t>To indicate (by using a straight line).</a:t>
            </a:r>
          </a:p>
          <a:p>
            <a:pPr marL="228600" indent="-228600" eaLnBrk="1" hangingPunct="1"/>
            <a:r>
              <a:rPr lang="en-GB" b="1" smtClean="0"/>
              <a:t>List </a:t>
            </a:r>
            <a:r>
              <a:rPr lang="en-GB" smtClean="0"/>
              <a:t>Provide a number of points with no elaboration. If you are asked for two points</a:t>
            </a:r>
          </a:p>
          <a:p>
            <a:pPr marL="228600" indent="-228600" eaLnBrk="1" hangingPunct="1"/>
            <a:r>
              <a:rPr lang="en-GB" smtClean="0"/>
              <a:t>then give only two!</a:t>
            </a:r>
          </a:p>
          <a:p>
            <a:pPr marL="228600" indent="-228600" eaLnBrk="1" hangingPunct="1"/>
            <a:r>
              <a:rPr lang="en-GB" b="1" smtClean="0"/>
              <a:t>Measure </a:t>
            </a:r>
            <a:r>
              <a:rPr lang="en-GB" smtClean="0"/>
              <a:t>Establish a value using a suitable measuring instrument.</a:t>
            </a:r>
          </a:p>
          <a:p>
            <a:pPr marL="228600" indent="-228600" eaLnBrk="1" hangingPunct="1"/>
            <a:r>
              <a:rPr lang="en-GB" b="1" smtClean="0"/>
              <a:t>Name </a:t>
            </a:r>
            <a:r>
              <a:rPr lang="en-GB" smtClean="0"/>
              <a:t>To provide appropriate word(s) or term(s).</a:t>
            </a:r>
          </a:p>
          <a:p>
            <a:pPr marL="228600" indent="-228600" eaLnBrk="1" hangingPunct="1"/>
            <a:r>
              <a:rPr lang="en-GB" b="1" smtClean="0"/>
              <a:t>Outline </a:t>
            </a:r>
            <a:r>
              <a:rPr lang="en-GB" smtClean="0"/>
              <a:t>Restrict the outline to essential detail only.</a:t>
            </a:r>
          </a:p>
          <a:p>
            <a:pPr marL="228600" indent="-228600" eaLnBrk="1" hangingPunct="1"/>
            <a:r>
              <a:rPr lang="en-GB" b="1" smtClean="0"/>
              <a:t>Plot </a:t>
            </a:r>
            <a:r>
              <a:rPr lang="en-GB" smtClean="0"/>
              <a:t>Mark out points on a graph or illustrate by use of a suitable graph.</a:t>
            </a:r>
          </a:p>
          <a:p>
            <a:pPr marL="228600" indent="-228600" eaLnBrk="1" hangingPunct="1"/>
            <a:r>
              <a:rPr lang="en-GB" b="1" smtClean="0"/>
              <a:t>Predict </a:t>
            </a:r>
            <a:r>
              <a:rPr lang="en-GB" smtClean="0"/>
              <a:t>Suggest possible outcome(s).</a:t>
            </a:r>
          </a:p>
          <a:p>
            <a:pPr marL="228600" indent="-228600" eaLnBrk="1" hangingPunct="1"/>
            <a:r>
              <a:rPr lang="en-GB" b="1" smtClean="0"/>
              <a:t>Recall </a:t>
            </a:r>
            <a:r>
              <a:rPr lang="en-GB" smtClean="0"/>
              <a:t>Repeat knowledge from prior learning.</a:t>
            </a:r>
          </a:p>
          <a:p>
            <a:pPr marL="228600" indent="-228600" eaLnBrk="1" hangingPunct="1"/>
            <a:r>
              <a:rPr lang="en-GB" b="1" smtClean="0"/>
              <a:t>Recognise </a:t>
            </a:r>
            <a:r>
              <a:rPr lang="en-GB" smtClean="0"/>
              <a:t>To identify.</a:t>
            </a:r>
          </a:p>
          <a:p>
            <a:pPr marL="228600" indent="-228600" eaLnBrk="1" hangingPunct="1"/>
            <a:r>
              <a:rPr lang="en-GB" b="1" smtClean="0"/>
              <a:t>Record </a:t>
            </a:r>
            <a:r>
              <a:rPr lang="en-GB" smtClean="0"/>
              <a:t>Report or note.</a:t>
            </a:r>
          </a:p>
          <a:p>
            <a:pPr marL="228600" indent="-228600" eaLnBrk="1" hangingPunct="1"/>
            <a:r>
              <a:rPr lang="en-GB" b="1" smtClean="0"/>
              <a:t>Relate </a:t>
            </a:r>
            <a:r>
              <a:rPr lang="en-GB" smtClean="0"/>
              <a:t>Make interconnections.</a:t>
            </a:r>
          </a:p>
          <a:p>
            <a:pPr marL="228600" indent="-228600" eaLnBrk="1" hangingPunct="1"/>
            <a:r>
              <a:rPr lang="en-GB" b="1" smtClean="0"/>
              <a:t>Sketch </a:t>
            </a:r>
            <a:r>
              <a:rPr lang="en-GB" smtClean="0"/>
              <a:t>Produce a simple, freehand drawing. A single clear sharp line should be used.</a:t>
            </a:r>
          </a:p>
          <a:p>
            <a:pPr marL="228600" indent="-228600" eaLnBrk="1" hangingPunct="1"/>
            <a:r>
              <a:rPr lang="en-GB" smtClean="0"/>
              <a:t>In the context of a graph, the general shape of the curve would be sufficient.</a:t>
            </a:r>
          </a:p>
          <a:p>
            <a:pPr marL="228600" indent="-228600" eaLnBrk="1" hangingPunct="1"/>
            <a:r>
              <a:rPr lang="en-GB" b="1" smtClean="0"/>
              <a:t>State </a:t>
            </a:r>
            <a:r>
              <a:rPr lang="en-GB" smtClean="0"/>
              <a:t>Produce a concise answer with no supporting argument.</a:t>
            </a:r>
          </a:p>
          <a:p>
            <a:pPr marL="228600" indent="-228600" eaLnBrk="1" hangingPunct="1"/>
            <a:r>
              <a:rPr lang="en-GB" b="1" smtClean="0"/>
              <a:t>Suggest </a:t>
            </a:r>
            <a:r>
              <a:rPr lang="en-GB" smtClean="0"/>
              <a:t>Apply your biological knowledge and understanding to a situation which you may</a:t>
            </a:r>
          </a:p>
          <a:p>
            <a:pPr marL="228600" indent="-228600" eaLnBrk="1" hangingPunct="1"/>
            <a:r>
              <a:rPr lang="en-GB" smtClean="0"/>
              <a:t>not have covered in the specification.</a:t>
            </a:r>
          </a:p>
          <a:p>
            <a:pPr marL="228600" indent="-228600" eaLnBrk="1" hangingPunct="1"/>
            <a:r>
              <a:rPr lang="en-GB" b="1" smtClean="0"/>
              <a:t>Summarise </a:t>
            </a:r>
            <a:r>
              <a:rPr lang="en-GB" smtClean="0"/>
              <a:t>Present main points in outline only.</a:t>
            </a:r>
          </a:p>
          <a:p>
            <a:pPr marL="228600" indent="-228600" eaLnBrk="1" hangingPunct="1"/>
            <a:r>
              <a:rPr lang="en-GB" b="1" smtClean="0"/>
              <a:t>Use </a:t>
            </a:r>
            <a:r>
              <a:rPr lang="en-GB" smtClean="0"/>
              <a:t>Apply the information provided or apply prior learning.</a:t>
            </a:r>
          </a:p>
          <a:p>
            <a:pPr marL="228600" indent="-228600" eaLnBrk="1" hangingPunct="1"/>
            <a:r>
              <a:rPr lang="en-GB" b="1" smtClean="0"/>
              <a:t>How: </a:t>
            </a:r>
            <a:r>
              <a:rPr lang="en-GB" smtClean="0"/>
              <a:t>Describe in what way or by what means……</a:t>
            </a:r>
          </a:p>
          <a:p>
            <a:pPr marL="228600" indent="-228600" eaLnBrk="1" hangingPunct="1"/>
            <a:r>
              <a:rPr lang="en-GB" b="1" smtClean="0"/>
              <a:t>What: </a:t>
            </a:r>
            <a:r>
              <a:rPr lang="en-GB" smtClean="0"/>
              <a:t>Provide specific information……</a:t>
            </a:r>
          </a:p>
          <a:p>
            <a:pPr marL="228600" indent="-228600" eaLnBrk="1" hangingPunct="1"/>
            <a:r>
              <a:rPr lang="en-GB" b="1" smtClean="0"/>
              <a:t>Why: </a:t>
            </a:r>
            <a:r>
              <a:rPr lang="en-GB" smtClean="0"/>
              <a:t>Explain the reason or purpose……</a:t>
            </a:r>
          </a:p>
          <a:p>
            <a:pPr marL="228600" indent="-228600" eaLnBrk="1" hangingPunct="1"/>
            <a:r>
              <a:rPr lang="en-GB" b="1" smtClean="0"/>
              <a:t>Accuracy: </a:t>
            </a:r>
            <a:r>
              <a:rPr lang="en-GB" smtClean="0"/>
              <a:t>The accuracy of an observation, reading or measurement is the degree to which</a:t>
            </a:r>
          </a:p>
          <a:p>
            <a:pPr marL="228600" indent="-228600" eaLnBrk="1" hangingPunct="1"/>
            <a:r>
              <a:rPr lang="en-GB" smtClean="0"/>
              <a:t>it approaches a notional ‘true’ value or outcome. For example: closeness to a</a:t>
            </a:r>
          </a:p>
          <a:p>
            <a:pPr marL="228600" indent="-228600" eaLnBrk="1" hangingPunct="1"/>
            <a:r>
              <a:rPr lang="en-GB" smtClean="0"/>
              <a:t>line of best fit; accuracy of apparatus on percentage error.</a:t>
            </a:r>
          </a:p>
          <a:p>
            <a:pPr marL="228600" indent="-228600" eaLnBrk="1" hangingPunct="1"/>
            <a:r>
              <a:rPr lang="en-GB" b="1" smtClean="0"/>
              <a:t>Precision: </a:t>
            </a:r>
            <a:r>
              <a:rPr lang="en-GB" smtClean="0"/>
              <a:t>The ability to be exact (degree of precision).</a:t>
            </a:r>
          </a:p>
          <a:p>
            <a:pPr marL="228600" indent="-228600" eaLnBrk="1" hangingPunct="1"/>
            <a:r>
              <a:rPr lang="en-GB" b="1" smtClean="0"/>
              <a:t>Reliability: </a:t>
            </a:r>
            <a:r>
              <a:rPr lang="en-GB" smtClean="0"/>
              <a:t>The measure of confidence that can be placed in a set of observations or</a:t>
            </a:r>
          </a:p>
          <a:p>
            <a:pPr marL="228600" indent="-228600" eaLnBrk="1" hangingPunct="1"/>
            <a:r>
              <a:rPr lang="en-GB" smtClean="0"/>
              <a:t>measurements. For example: confidence limits of statistical tests or</a:t>
            </a:r>
          </a:p>
          <a:p>
            <a:pPr marL="228600" indent="-228600" eaLnBrk="1" hangingPunct="1"/>
            <a:r>
              <a:rPr lang="en-GB" smtClean="0"/>
              <a:t>concordance of repeats or standard deviation.</a:t>
            </a:r>
          </a:p>
          <a:p>
            <a:pPr marL="228600" indent="-228600" eaLnBrk="1" hangingPunct="1"/>
            <a:r>
              <a:rPr lang="en-GB" b="1" smtClean="0"/>
              <a:t>Validity: </a:t>
            </a:r>
            <a:r>
              <a:rPr lang="en-GB" smtClean="0"/>
              <a:t>The implication that the outcome of an activity is not being distorted by</a:t>
            </a:r>
          </a:p>
          <a:p>
            <a:pPr marL="228600" indent="-228600" eaLnBrk="1" hangingPunct="1"/>
            <a:r>
              <a:rPr lang="en-GB" smtClean="0"/>
              <a:t>extraneous factors.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hdr" sz="quarter"/>
          </p:nvPr>
        </p:nvSpPr>
        <p:spPr>
          <a:noFill/>
        </p:spPr>
        <p:txBody>
          <a:bodyPr/>
          <a:lstStyle/>
          <a:p>
            <a:r>
              <a:rPr lang="en-GB" smtClean="0"/>
              <a:t>Nadia Habraszewski</a:t>
            </a:r>
          </a:p>
        </p:txBody>
      </p:sp>
      <p:sp>
        <p:nvSpPr>
          <p:cNvPr id="33794" name="Rectangle 3"/>
          <p:cNvSpPr>
            <a:spLocks noGrp="1" noChangeArrowheads="1"/>
          </p:cNvSpPr>
          <p:nvPr>
            <p:ph type="dt" sz="quarter" idx="1"/>
          </p:nvPr>
        </p:nvSpPr>
        <p:spPr>
          <a:noFill/>
        </p:spPr>
        <p:txBody>
          <a:bodyPr/>
          <a:lstStyle/>
          <a:p>
            <a:r>
              <a:rPr lang="en-GB" smtClean="0"/>
              <a:t>HQFT Scaffold</a:t>
            </a:r>
          </a:p>
        </p:txBody>
      </p:sp>
      <p:sp>
        <p:nvSpPr>
          <p:cNvPr id="33795" name="Rectangle 6"/>
          <p:cNvSpPr>
            <a:spLocks noGrp="1" noChangeArrowheads="1"/>
          </p:cNvSpPr>
          <p:nvPr>
            <p:ph type="ftr" sz="quarter" idx="4"/>
          </p:nvPr>
        </p:nvSpPr>
        <p:spPr>
          <a:noFill/>
        </p:spPr>
        <p:txBody>
          <a:bodyPr/>
          <a:lstStyle/>
          <a:p>
            <a:r>
              <a:rPr lang="en-GB" smtClean="0"/>
              <a:t>Featherstone High School</a:t>
            </a:r>
          </a:p>
        </p:txBody>
      </p:sp>
      <p:sp>
        <p:nvSpPr>
          <p:cNvPr id="33796" name="Rectangle 7"/>
          <p:cNvSpPr>
            <a:spLocks noGrp="1" noChangeArrowheads="1"/>
          </p:cNvSpPr>
          <p:nvPr>
            <p:ph type="sldNum" sz="quarter" idx="5"/>
          </p:nvPr>
        </p:nvSpPr>
        <p:spPr>
          <a:noFill/>
        </p:spPr>
        <p:txBody>
          <a:bodyPr/>
          <a:lstStyle/>
          <a:p>
            <a:fld id="{1283292B-5F4D-4AF8-9A78-400DB86A17EB}" type="slidenum">
              <a:rPr lang="en-GB" smtClean="0"/>
              <a:pPr/>
              <a:t>3</a:t>
            </a:fld>
            <a:endParaRPr lang="en-GB" smtClean="0"/>
          </a:p>
        </p:txBody>
      </p:sp>
      <p:sp>
        <p:nvSpPr>
          <p:cNvPr id="33797" name="Rectangle 2"/>
          <p:cNvSpPr>
            <a:spLocks noGrp="1" noRot="1" noChangeAspect="1" noChangeArrowheads="1" noTextEdit="1"/>
          </p:cNvSpPr>
          <p:nvPr>
            <p:ph type="sldImg"/>
          </p:nvPr>
        </p:nvSpPr>
        <p:spPr>
          <a:ln/>
        </p:spPr>
      </p:sp>
      <p:sp>
        <p:nvSpPr>
          <p:cNvPr id="33798" name="Rectangle 3"/>
          <p:cNvSpPr>
            <a:spLocks noGrp="1" noChangeArrowheads="1"/>
          </p:cNvSpPr>
          <p:nvPr>
            <p:ph type="body" idx="1"/>
          </p:nvPr>
        </p:nvSpPr>
        <p:spPr>
          <a:noFill/>
          <a:ln/>
        </p:spPr>
        <p:txBody>
          <a:bodyPr/>
          <a:lstStyle/>
          <a:p>
            <a:pPr eaLnBrk="1" hangingPunct="1"/>
            <a:r>
              <a:rPr lang="en-GB" b="1" smtClean="0"/>
              <a:t>This slide has been deliberately moved forwards as leaving homework for the end of the lesson can sometimes mean it is abandoned if the teacher runs out of time.</a:t>
            </a:r>
            <a:r>
              <a:rPr lang="en-GB" smtClean="0"/>
              <a:t> </a:t>
            </a:r>
            <a:endParaRPr lang="en-GB" b="1" smtClean="0"/>
          </a:p>
          <a:p>
            <a:pPr eaLnBrk="1" hangingPunct="1"/>
            <a:r>
              <a:rPr lang="en-GB" b="1" smtClean="0"/>
              <a:t>Ideas for homework activities:</a:t>
            </a:r>
            <a:br>
              <a:rPr lang="en-GB" b="1" smtClean="0"/>
            </a:br>
            <a:r>
              <a:rPr lang="en-GB" smtClean="0"/>
              <a:t>Three main types of homework: practice, preparation, and extension. </a:t>
            </a:r>
          </a:p>
          <a:p>
            <a:pPr eaLnBrk="1" hangingPunct="1"/>
            <a:r>
              <a:rPr lang="en-GB" smtClean="0"/>
              <a:t>Practice:</a:t>
            </a:r>
          </a:p>
          <a:p>
            <a:pPr eaLnBrk="1" hangingPunct="1"/>
            <a:r>
              <a:rPr lang="en-GB" smtClean="0"/>
              <a:t> Practice assignments reinforce newly acquired skills. For example, students who have just learned a new method of solving a mathematical problem should be given new sample problems to complete on their own. </a:t>
            </a:r>
          </a:p>
          <a:p>
            <a:pPr eaLnBrk="1" hangingPunct="1"/>
            <a:r>
              <a:rPr lang="en-GB" smtClean="0"/>
              <a:t>Preparation:</a:t>
            </a:r>
          </a:p>
          <a:p>
            <a:pPr eaLnBrk="1" hangingPunct="1"/>
            <a:r>
              <a:rPr lang="en-GB" smtClean="0"/>
              <a:t>Preparation assignments help students get ready for activities that will occur in the classroom. Students may, for example, be required to do background research on a topic to be discussed later in class. </a:t>
            </a:r>
          </a:p>
          <a:p>
            <a:pPr eaLnBrk="1" hangingPunct="1"/>
            <a:r>
              <a:rPr lang="en-GB" smtClean="0"/>
              <a:t>Extension:</a:t>
            </a:r>
          </a:p>
          <a:p>
            <a:pPr eaLnBrk="1" hangingPunct="1"/>
            <a:r>
              <a:rPr lang="en-GB" smtClean="0"/>
              <a:t>Extension assignments are frequently long-term continuing projects that parallel classwork. Students must apply previous learning to complete these assignments, which can include science fair projects and presentations. </a:t>
            </a:r>
          </a:p>
          <a:p>
            <a:pPr eaLnBrk="1" hangingPunct="1"/>
            <a:endParaRPr lang="en-GB" smtClean="0"/>
          </a:p>
          <a:p>
            <a:pPr eaLnBrk="1" hangingPunct="1"/>
            <a:r>
              <a:rPr lang="en-GB" smtClean="0"/>
              <a:t>designing a poster, leaflet</a:t>
            </a:r>
          </a:p>
          <a:p>
            <a:pPr eaLnBrk="1" hangingPunct="1"/>
            <a:r>
              <a:rPr lang="en-GB" smtClean="0"/>
              <a:t>carrying out an interview/survey</a:t>
            </a:r>
          </a:p>
          <a:p>
            <a:pPr eaLnBrk="1" hangingPunct="1"/>
            <a:r>
              <a:rPr lang="en-GB" smtClean="0"/>
              <a:t>researching further information</a:t>
            </a:r>
          </a:p>
          <a:p>
            <a:pPr eaLnBrk="1" hangingPunct="1"/>
            <a:r>
              <a:rPr lang="en-GB" smtClean="0"/>
              <a:t>making up a story about key points</a:t>
            </a:r>
          </a:p>
          <a:p>
            <a:pPr eaLnBrk="1" hangingPunct="1"/>
            <a:r>
              <a:rPr lang="en-GB" smtClean="0"/>
              <a:t>reading over notes and highlighting key points</a:t>
            </a:r>
          </a:p>
          <a:p>
            <a:pPr eaLnBrk="1" hangingPunct="1"/>
            <a:r>
              <a:rPr lang="en-GB" smtClean="0"/>
              <a:t>making up a quiz for peers on key points</a:t>
            </a:r>
          </a:p>
          <a:p>
            <a:pPr eaLnBrk="1" hangingPunct="1"/>
            <a:r>
              <a:rPr lang="en-GB" smtClean="0"/>
              <a:t>model mapping</a:t>
            </a:r>
          </a:p>
          <a:p>
            <a:pPr eaLnBrk="1" hangingPunct="1"/>
            <a:r>
              <a:rPr lang="en-GB" smtClean="0"/>
              <a:t>explaining key points to others</a:t>
            </a:r>
          </a:p>
          <a:p>
            <a:pPr eaLnBrk="1" hangingPunct="1"/>
            <a:r>
              <a:rPr lang="en-GB" b="1" smtClean="0"/>
              <a:t>1. Workbook-based tasks</a:t>
            </a:r>
            <a:br>
              <a:rPr lang="en-GB" b="1" smtClean="0"/>
            </a:br>
            <a:r>
              <a:rPr lang="en-GB" smtClean="0"/>
              <a:t>Most published course materials include a workbook or practice book, mainly including consolidation exercises, short reading texts and an answer key. Most workbooks claim to be suitable for both class and self-study use, but are better used at home in order to achieve a separation of what is done in class and at home. Mechanical practice is thus shifted out of class hours, while this kind of exercise is particularly suited to peer- or self-checking and correction.</a:t>
            </a:r>
            <a:endParaRPr lang="en-GB" b="1" smtClean="0"/>
          </a:p>
          <a:p>
            <a:pPr eaLnBrk="1" hangingPunct="1"/>
            <a:r>
              <a:rPr lang="en-GB" b="1" smtClean="0"/>
              <a:t>2. Preparation tasks</a:t>
            </a:r>
            <a:br>
              <a:rPr lang="en-GB" b="1" smtClean="0"/>
            </a:br>
            <a:r>
              <a:rPr lang="en-GB" smtClean="0"/>
              <a:t>Rarely do teachers ask learners to read through the next unit of a coursebook, though there are advantages in involving students in the lesson plan and having them know what is coming. More motivating, however, is asking students to find and bring materials such as photographs and pictures, magazine articles which are relevant to the next topic, particularly where personalisation or relevance to the local context requires adaptation of course materials.</a:t>
            </a:r>
            <a:endParaRPr lang="en-GB" b="1" smtClean="0"/>
          </a:p>
          <a:p>
            <a:pPr eaLnBrk="1" hangingPunct="1"/>
            <a:r>
              <a:rPr lang="en-GB" b="1" smtClean="0"/>
              <a:t>3. Extensive tasks</a:t>
            </a:r>
            <a:br>
              <a:rPr lang="en-GB" b="1" smtClean="0"/>
            </a:br>
            <a:r>
              <a:rPr lang="en-GB" smtClean="0"/>
              <a:t>Sometimes tasks need to be set as guidance, but learners also need to be encouraged to read, listen and watch for pleasure. What is important is that learners share their experiences in class. Extensive reading and listening may be accompanied by dictionary work and a thematic or personalised vocabulary notebook, whereby learners can collect language which they feel is useful.</a:t>
            </a:r>
            <a:endParaRPr lang="en-GB" b="1" smtClean="0"/>
          </a:p>
          <a:p>
            <a:pPr eaLnBrk="1" hangingPunct="1"/>
            <a:r>
              <a:rPr lang="en-GB" b="1" smtClean="0"/>
              <a:t>4. Guided discovery tasks</a:t>
            </a:r>
            <a:br>
              <a:rPr lang="en-GB" b="1" smtClean="0"/>
            </a:br>
            <a:r>
              <a:rPr lang="en-GB" smtClean="0"/>
              <a:t>Whereas classroom teaching often involves eliciting language patterns and rules from learners, there is also the option of asking learners to notice language and make deductions for themselves at home. This leads to the sharing of knowledge and even peer teaching in the classroom.</a:t>
            </a:r>
            <a:endParaRPr lang="en-GB" b="1" smtClean="0"/>
          </a:p>
          <a:p>
            <a:pPr eaLnBrk="1" hangingPunct="1"/>
            <a:r>
              <a:rPr lang="en-GB" b="1" smtClean="0"/>
              <a:t>5. Real-world tasks</a:t>
            </a:r>
            <a:br>
              <a:rPr lang="en-GB" b="1" smtClean="0"/>
            </a:br>
            <a:r>
              <a:rPr lang="en-GB" smtClean="0"/>
              <a:t>These involve seeing, hearing and putting language to use in realistic contexts. Reading magazines, watching TV, going to the cinema and listening to songs are obvious examples, offering the option of writing summaries and reviews as follow-up activities. Technology facilitates chat and friendship networks, while even in monolingual environments, walking down a shopping street noticing shop and brand names will reveal a lot of language. As with extensive tasks, it is important for learners to share their experiences, and perhaps to collect them in a formal or informal portfolio.</a:t>
            </a:r>
            <a:endParaRPr lang="en-GB" b="1" smtClean="0"/>
          </a:p>
          <a:p>
            <a:pPr eaLnBrk="1" hangingPunct="1"/>
            <a:r>
              <a:rPr lang="en-GB" b="1" smtClean="0"/>
              <a:t>6. Project work</a:t>
            </a:r>
            <a:br>
              <a:rPr lang="en-GB" b="1" smtClean="0"/>
            </a:br>
            <a:r>
              <a:rPr lang="en-GB" smtClean="0"/>
              <a:t>It is a good idea to have a class or individual projects running over a period of time. Projects may be based on topics from a coursebook, the locality, interests and hobbies or selected individually. Project work needs to be guided in terms of where to find resources and monitored regularly, the outcome being a substantial piece of work at the end of a course or term of which the learner can claim ownership.</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p:spPr>
        <p:txBody>
          <a:bodyPr/>
          <a:lstStyle/>
          <a:p>
            <a:r>
              <a:rPr lang="en-GB" smtClean="0"/>
              <a:t>Nadia Habraszewski</a:t>
            </a:r>
          </a:p>
        </p:txBody>
      </p:sp>
      <p:sp>
        <p:nvSpPr>
          <p:cNvPr id="35842" name="Rectangle 3"/>
          <p:cNvSpPr>
            <a:spLocks noGrp="1" noChangeArrowheads="1"/>
          </p:cNvSpPr>
          <p:nvPr>
            <p:ph type="dt" sz="quarter" idx="1"/>
          </p:nvPr>
        </p:nvSpPr>
        <p:spPr>
          <a:noFill/>
        </p:spPr>
        <p:txBody>
          <a:bodyPr/>
          <a:lstStyle/>
          <a:p>
            <a:r>
              <a:rPr lang="en-GB" smtClean="0"/>
              <a:t>HQFT Scaffold</a:t>
            </a:r>
          </a:p>
        </p:txBody>
      </p:sp>
      <p:sp>
        <p:nvSpPr>
          <p:cNvPr id="35843" name="Rectangle 6"/>
          <p:cNvSpPr>
            <a:spLocks noGrp="1" noChangeArrowheads="1"/>
          </p:cNvSpPr>
          <p:nvPr>
            <p:ph type="ftr" sz="quarter" idx="4"/>
          </p:nvPr>
        </p:nvSpPr>
        <p:spPr>
          <a:noFill/>
        </p:spPr>
        <p:txBody>
          <a:bodyPr/>
          <a:lstStyle/>
          <a:p>
            <a:r>
              <a:rPr lang="en-GB" smtClean="0"/>
              <a:t>Featherstone High School</a:t>
            </a:r>
          </a:p>
        </p:txBody>
      </p:sp>
      <p:sp>
        <p:nvSpPr>
          <p:cNvPr id="35844" name="Rectangle 7"/>
          <p:cNvSpPr>
            <a:spLocks noGrp="1" noChangeArrowheads="1"/>
          </p:cNvSpPr>
          <p:nvPr>
            <p:ph type="sldNum" sz="quarter" idx="5"/>
          </p:nvPr>
        </p:nvSpPr>
        <p:spPr>
          <a:noFill/>
        </p:spPr>
        <p:txBody>
          <a:bodyPr/>
          <a:lstStyle/>
          <a:p>
            <a:fld id="{8DA922C7-62B3-4E5E-8140-1830DE717CEA}" type="slidenum">
              <a:rPr lang="en-GB" smtClean="0"/>
              <a:pPr/>
              <a:t>4</a:t>
            </a:fld>
            <a:endParaRPr lang="en-GB" smtClean="0"/>
          </a:p>
        </p:txBody>
      </p:sp>
      <p:sp>
        <p:nvSpPr>
          <p:cNvPr id="35845" name="Rectangle 2"/>
          <p:cNvSpPr>
            <a:spLocks noGrp="1" noRot="1" noChangeAspect="1" noChangeArrowheads="1" noTextEdit="1"/>
          </p:cNvSpPr>
          <p:nvPr>
            <p:ph type="sldImg"/>
          </p:nvPr>
        </p:nvSpPr>
        <p:spPr>
          <a:ln/>
        </p:spPr>
      </p:sp>
      <p:sp>
        <p:nvSpPr>
          <p:cNvPr id="35846" name="Rectangle 3"/>
          <p:cNvSpPr>
            <a:spLocks noGrp="1" noChangeArrowheads="1"/>
          </p:cNvSpPr>
          <p:nvPr>
            <p:ph type="body" idx="1"/>
          </p:nvPr>
        </p:nvSpPr>
        <p:spPr>
          <a:noFill/>
          <a:ln/>
        </p:spPr>
        <p:txBody>
          <a:bodyPr/>
          <a:lstStyle/>
          <a:p>
            <a:pPr marL="228600" indent="-228600" eaLnBrk="1" hangingPunct="1"/>
            <a:r>
              <a:rPr lang="en-GB" smtClean="0"/>
              <a:t>Big Picture Ideas:</a:t>
            </a:r>
          </a:p>
          <a:p>
            <a:pPr marL="228600" indent="-228600" eaLnBrk="1" hangingPunct="1"/>
            <a:endParaRPr lang="en-GB" smtClean="0"/>
          </a:p>
          <a:p>
            <a:pPr marL="228600" indent="-228600" eaLnBrk="1" hangingPunct="1">
              <a:buFontTx/>
              <a:buAutoNum type="arabicParenR"/>
            </a:pPr>
            <a:r>
              <a:rPr lang="en-GB" smtClean="0"/>
              <a:t> Pose a problem/key Question for pupils to solve by the end of the lesson using the new understanding they gain along the way</a:t>
            </a:r>
          </a:p>
          <a:p>
            <a:pPr marL="228600" indent="-228600" eaLnBrk="1" hangingPunct="1">
              <a:buFontTx/>
              <a:buAutoNum type="arabicParenR"/>
            </a:pPr>
            <a:r>
              <a:rPr lang="en-GB" smtClean="0"/>
              <a:t> Select a wow factor video clip to stimulate pupil engagement</a:t>
            </a:r>
          </a:p>
          <a:p>
            <a:pPr marL="228600" indent="-228600" eaLnBrk="1" hangingPunct="1">
              <a:buFontTx/>
              <a:buAutoNum type="arabicParenR"/>
            </a:pPr>
            <a:r>
              <a:rPr lang="en-GB" smtClean="0"/>
              <a:t> Add in a music clip connected to the lesson subject and ask pupils to suggest links.</a:t>
            </a:r>
          </a:p>
          <a:p>
            <a:pPr marL="228600" indent="-228600" eaLnBrk="1" hangingPunct="1">
              <a:buFontTx/>
              <a:buAutoNum type="arabicParenR"/>
            </a:pPr>
            <a:r>
              <a:rPr lang="en-GB" smtClean="0"/>
              <a:t> Find a Youtube clip of a professional who works in a related field</a:t>
            </a:r>
          </a:p>
          <a:p>
            <a:pPr marL="228600" indent="-228600" eaLnBrk="1" hangingPunct="1">
              <a:buFontTx/>
              <a:buAutoNum type="arabicParenR"/>
            </a:pPr>
            <a:r>
              <a:rPr lang="en-GB" smtClean="0"/>
              <a:t> provide pupils with an overview of where this lesson fits in to the rest of the topic/module.</a:t>
            </a:r>
          </a:p>
          <a:p>
            <a:pPr marL="228600" indent="-228600" eaLnBrk="1" hangingPunct="1"/>
            <a:endParaRPr lang="en-GB" smtClean="0"/>
          </a:p>
          <a:p>
            <a:pPr marL="228600" indent="-228600" eaLnBrk="1" hangingPunct="1">
              <a:buFontTx/>
              <a:buAutoNum type="arabicParenR"/>
            </a:pPr>
            <a:endParaRPr lang="en-GB" smtClean="0"/>
          </a:p>
          <a:p>
            <a:pPr marL="228600" indent="-228600"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hdr" sz="quarter"/>
          </p:nvPr>
        </p:nvSpPr>
        <p:spPr>
          <a:noFill/>
        </p:spPr>
        <p:txBody>
          <a:bodyPr/>
          <a:lstStyle/>
          <a:p>
            <a:r>
              <a:rPr lang="en-GB" smtClean="0"/>
              <a:t>Nadia Habraszewski</a:t>
            </a:r>
          </a:p>
        </p:txBody>
      </p:sp>
      <p:sp>
        <p:nvSpPr>
          <p:cNvPr id="37890" name="Rectangle 3"/>
          <p:cNvSpPr>
            <a:spLocks noGrp="1" noChangeArrowheads="1"/>
          </p:cNvSpPr>
          <p:nvPr>
            <p:ph type="dt" sz="quarter" idx="1"/>
          </p:nvPr>
        </p:nvSpPr>
        <p:spPr>
          <a:noFill/>
        </p:spPr>
        <p:txBody>
          <a:bodyPr/>
          <a:lstStyle/>
          <a:p>
            <a:r>
              <a:rPr lang="en-GB" smtClean="0"/>
              <a:t>HQFT Scaffold</a:t>
            </a:r>
          </a:p>
        </p:txBody>
      </p:sp>
      <p:sp>
        <p:nvSpPr>
          <p:cNvPr id="37891" name="Rectangle 6"/>
          <p:cNvSpPr>
            <a:spLocks noGrp="1" noChangeArrowheads="1"/>
          </p:cNvSpPr>
          <p:nvPr>
            <p:ph type="ftr" sz="quarter" idx="4"/>
          </p:nvPr>
        </p:nvSpPr>
        <p:spPr>
          <a:noFill/>
        </p:spPr>
        <p:txBody>
          <a:bodyPr/>
          <a:lstStyle/>
          <a:p>
            <a:r>
              <a:rPr lang="en-GB" smtClean="0"/>
              <a:t>Featherstone High School</a:t>
            </a:r>
          </a:p>
        </p:txBody>
      </p:sp>
      <p:sp>
        <p:nvSpPr>
          <p:cNvPr id="37892" name="Rectangle 7"/>
          <p:cNvSpPr>
            <a:spLocks noGrp="1" noChangeArrowheads="1"/>
          </p:cNvSpPr>
          <p:nvPr>
            <p:ph type="sldNum" sz="quarter" idx="5"/>
          </p:nvPr>
        </p:nvSpPr>
        <p:spPr>
          <a:noFill/>
        </p:spPr>
        <p:txBody>
          <a:bodyPr/>
          <a:lstStyle/>
          <a:p>
            <a:fld id="{6111EF61-ECB4-4C0B-96B6-3F1815B1EA9C}" type="slidenum">
              <a:rPr lang="en-GB" smtClean="0"/>
              <a:pPr/>
              <a:t>5</a:t>
            </a:fld>
            <a:endParaRPr lang="en-GB" smtClean="0"/>
          </a:p>
        </p:txBody>
      </p:sp>
      <p:sp>
        <p:nvSpPr>
          <p:cNvPr id="37893" name="Rectangle 2"/>
          <p:cNvSpPr>
            <a:spLocks noGrp="1" noRot="1" noChangeAspect="1" noChangeArrowheads="1" noTextEdit="1"/>
          </p:cNvSpPr>
          <p:nvPr>
            <p:ph type="sldImg"/>
          </p:nvPr>
        </p:nvSpPr>
        <p:spPr>
          <a:ln/>
        </p:spPr>
      </p:sp>
      <p:sp>
        <p:nvSpPr>
          <p:cNvPr id="37894" name="Rectangle 3"/>
          <p:cNvSpPr>
            <a:spLocks noGrp="1" noChangeArrowheads="1"/>
          </p:cNvSpPr>
          <p:nvPr>
            <p:ph type="body" idx="1"/>
          </p:nvPr>
        </p:nvSpPr>
        <p:spPr>
          <a:noFill/>
          <a:ln/>
        </p:spPr>
        <p:txBody>
          <a:bodyPr/>
          <a:lstStyle/>
          <a:p>
            <a:pPr eaLnBrk="1" hangingPunct="1"/>
            <a:r>
              <a:rPr lang="en-GB" smtClean="0"/>
              <a:t>This slide enables pupils to consider key vocabulary and reflect on words they may not be familiar with. Rather than just having keywords displayed or having to copy them down, pupils are given an activity to use the keywords to demonstrate their understanding of them. Again this slide can be moved to any point in the lesson especially if the keywords are the subject matter of the lesson. Cane also be used to gage misconceptions.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hdr" sz="quarter"/>
          </p:nvPr>
        </p:nvSpPr>
        <p:spPr>
          <a:noFill/>
        </p:spPr>
        <p:txBody>
          <a:bodyPr/>
          <a:lstStyle/>
          <a:p>
            <a:r>
              <a:rPr lang="en-GB" smtClean="0"/>
              <a:t>Nadia Habraszewski</a:t>
            </a:r>
          </a:p>
        </p:txBody>
      </p:sp>
      <p:sp>
        <p:nvSpPr>
          <p:cNvPr id="39938" name="Rectangle 3"/>
          <p:cNvSpPr>
            <a:spLocks noGrp="1" noChangeArrowheads="1"/>
          </p:cNvSpPr>
          <p:nvPr>
            <p:ph type="dt" sz="quarter" idx="1"/>
          </p:nvPr>
        </p:nvSpPr>
        <p:spPr>
          <a:noFill/>
        </p:spPr>
        <p:txBody>
          <a:bodyPr/>
          <a:lstStyle/>
          <a:p>
            <a:r>
              <a:rPr lang="en-GB" smtClean="0"/>
              <a:t>HQFT Scaffold</a:t>
            </a:r>
          </a:p>
        </p:txBody>
      </p:sp>
      <p:sp>
        <p:nvSpPr>
          <p:cNvPr id="39939" name="Rectangle 6"/>
          <p:cNvSpPr>
            <a:spLocks noGrp="1" noChangeArrowheads="1"/>
          </p:cNvSpPr>
          <p:nvPr>
            <p:ph type="ftr" sz="quarter" idx="4"/>
          </p:nvPr>
        </p:nvSpPr>
        <p:spPr>
          <a:noFill/>
        </p:spPr>
        <p:txBody>
          <a:bodyPr/>
          <a:lstStyle/>
          <a:p>
            <a:r>
              <a:rPr lang="en-GB" smtClean="0"/>
              <a:t>Featherstone High School</a:t>
            </a:r>
          </a:p>
        </p:txBody>
      </p:sp>
      <p:sp>
        <p:nvSpPr>
          <p:cNvPr id="39940" name="Rectangle 7"/>
          <p:cNvSpPr>
            <a:spLocks noGrp="1" noChangeArrowheads="1"/>
          </p:cNvSpPr>
          <p:nvPr>
            <p:ph type="sldNum" sz="quarter" idx="5"/>
          </p:nvPr>
        </p:nvSpPr>
        <p:spPr>
          <a:noFill/>
        </p:spPr>
        <p:txBody>
          <a:bodyPr/>
          <a:lstStyle/>
          <a:p>
            <a:fld id="{A8E4DDEE-8F1C-43C4-A7BE-E2F96D7956B7}" type="slidenum">
              <a:rPr lang="en-GB" smtClean="0"/>
              <a:pPr/>
              <a:t>6</a:t>
            </a:fld>
            <a:endParaRPr lang="en-GB" smtClean="0"/>
          </a:p>
        </p:txBody>
      </p:sp>
      <p:sp>
        <p:nvSpPr>
          <p:cNvPr id="39941" name="Rectangle 2"/>
          <p:cNvSpPr>
            <a:spLocks noGrp="1" noRot="1" noChangeAspect="1" noChangeArrowheads="1" noTextEdit="1"/>
          </p:cNvSpPr>
          <p:nvPr>
            <p:ph type="sldImg"/>
          </p:nvPr>
        </p:nvSpPr>
        <p:spPr>
          <a:ln/>
        </p:spPr>
      </p:sp>
      <p:sp>
        <p:nvSpPr>
          <p:cNvPr id="39942" name="Rectangle 3"/>
          <p:cNvSpPr>
            <a:spLocks noGrp="1" noChangeArrowheads="1"/>
          </p:cNvSpPr>
          <p:nvPr>
            <p:ph type="body" idx="1"/>
          </p:nvPr>
        </p:nvSpPr>
        <p:spPr>
          <a:noFill/>
          <a:ln/>
        </p:spPr>
        <p:txBody>
          <a:bodyPr/>
          <a:lstStyle/>
          <a:p>
            <a:pPr eaLnBrk="1" hangingPunct="1"/>
            <a:r>
              <a:rPr lang="en-GB" smtClean="0"/>
              <a:t>Ideas to be added in Slide Bank at end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hdr" sz="quarter"/>
          </p:nvPr>
        </p:nvSpPr>
        <p:spPr>
          <a:noFill/>
        </p:spPr>
        <p:txBody>
          <a:bodyPr/>
          <a:lstStyle/>
          <a:p>
            <a:r>
              <a:rPr lang="en-GB" smtClean="0"/>
              <a:t>Nadia Habraszewski</a:t>
            </a:r>
          </a:p>
        </p:txBody>
      </p:sp>
      <p:sp>
        <p:nvSpPr>
          <p:cNvPr id="41986" name="Rectangle 3"/>
          <p:cNvSpPr>
            <a:spLocks noGrp="1" noChangeArrowheads="1"/>
          </p:cNvSpPr>
          <p:nvPr>
            <p:ph type="dt" sz="quarter" idx="1"/>
          </p:nvPr>
        </p:nvSpPr>
        <p:spPr>
          <a:noFill/>
        </p:spPr>
        <p:txBody>
          <a:bodyPr/>
          <a:lstStyle/>
          <a:p>
            <a:r>
              <a:rPr lang="en-GB" smtClean="0"/>
              <a:t>HQFT Scaffold</a:t>
            </a:r>
          </a:p>
        </p:txBody>
      </p:sp>
      <p:sp>
        <p:nvSpPr>
          <p:cNvPr id="41987" name="Rectangle 6"/>
          <p:cNvSpPr>
            <a:spLocks noGrp="1" noChangeArrowheads="1"/>
          </p:cNvSpPr>
          <p:nvPr>
            <p:ph type="ftr" sz="quarter" idx="4"/>
          </p:nvPr>
        </p:nvSpPr>
        <p:spPr>
          <a:noFill/>
        </p:spPr>
        <p:txBody>
          <a:bodyPr/>
          <a:lstStyle/>
          <a:p>
            <a:r>
              <a:rPr lang="en-GB" smtClean="0"/>
              <a:t>Featherstone High School</a:t>
            </a:r>
          </a:p>
        </p:txBody>
      </p:sp>
      <p:sp>
        <p:nvSpPr>
          <p:cNvPr id="41988" name="Rectangle 7"/>
          <p:cNvSpPr>
            <a:spLocks noGrp="1" noChangeArrowheads="1"/>
          </p:cNvSpPr>
          <p:nvPr>
            <p:ph type="sldNum" sz="quarter" idx="5"/>
          </p:nvPr>
        </p:nvSpPr>
        <p:spPr>
          <a:noFill/>
        </p:spPr>
        <p:txBody>
          <a:bodyPr/>
          <a:lstStyle/>
          <a:p>
            <a:fld id="{A74F6AC6-477A-456E-BD70-56197EB9C436}" type="slidenum">
              <a:rPr lang="en-GB" smtClean="0"/>
              <a:pPr/>
              <a:t>7</a:t>
            </a:fld>
            <a:endParaRPr lang="en-GB" smtClean="0"/>
          </a:p>
        </p:txBody>
      </p:sp>
      <p:sp>
        <p:nvSpPr>
          <p:cNvPr id="41989" name="Rectangle 2"/>
          <p:cNvSpPr>
            <a:spLocks noGrp="1" noRot="1" noChangeAspect="1" noChangeArrowheads="1" noTextEdit="1"/>
          </p:cNvSpPr>
          <p:nvPr>
            <p:ph type="sldImg"/>
          </p:nvPr>
        </p:nvSpPr>
        <p:spPr>
          <a:ln/>
        </p:spPr>
      </p:sp>
      <p:sp>
        <p:nvSpPr>
          <p:cNvPr id="41990" name="Rectangle 3"/>
          <p:cNvSpPr>
            <a:spLocks noGrp="1" noChangeArrowheads="1"/>
          </p:cNvSpPr>
          <p:nvPr>
            <p:ph type="body" idx="1"/>
          </p:nvPr>
        </p:nvSpPr>
        <p:spPr>
          <a:noFill/>
          <a:ln/>
        </p:spPr>
        <p:txBody>
          <a:bodyPr/>
          <a:lstStyle/>
          <a:p>
            <a:pPr algn="ctr" eaLnBrk="1" hangingPunct="1"/>
            <a:r>
              <a:rPr lang="en-GB" sz="2400" b="1" smtClean="0">
                <a:solidFill>
                  <a:srgbClr val="FFFF00"/>
                </a:solidFill>
              </a:rPr>
              <a:t>Select slide(s) from Learning Activities Slide Bank</a:t>
            </a:r>
          </a:p>
          <a:p>
            <a:pPr algn="ctr" eaLnBrk="1" hangingPunct="1"/>
            <a:r>
              <a:rPr lang="en-GB" sz="2400" b="1" smtClean="0">
                <a:solidFill>
                  <a:srgbClr val="FFFF00"/>
                </a:solidFill>
              </a:rPr>
              <a:t>and insert after this slide</a:t>
            </a:r>
          </a:p>
          <a:p>
            <a:pPr eaLnBrk="1" hangingPunct="1"/>
            <a:endParaRPr lang="en-GB" b="1" smtClean="0"/>
          </a:p>
          <a:p>
            <a:pPr eaLnBrk="1" hangingPunct="1"/>
            <a:r>
              <a:rPr lang="en-GB" b="1" smtClean="0"/>
              <a:t>Learning Activities should be based around the PLTS, functional skills and multiple intelligences</a:t>
            </a:r>
          </a:p>
          <a:p>
            <a:pPr eaLnBrk="1" hangingPunct="1"/>
            <a:r>
              <a:rPr lang="en-GB" b="1" smtClean="0"/>
              <a:t>PLTS:</a:t>
            </a:r>
          </a:p>
          <a:p>
            <a:pPr eaLnBrk="1" hangingPunct="1"/>
            <a:r>
              <a:rPr lang="en-GB" b="1" smtClean="0"/>
              <a:t>Independent enquiry tasks:</a:t>
            </a:r>
          </a:p>
          <a:p>
            <a:pPr eaLnBrk="1" hangingPunct="1"/>
            <a:r>
              <a:rPr lang="en-GB" smtClean="0"/>
              <a:t>• identify questions to answer and problems to resolve</a:t>
            </a:r>
          </a:p>
          <a:p>
            <a:pPr eaLnBrk="1" hangingPunct="1"/>
            <a:r>
              <a:rPr lang="en-GB" smtClean="0"/>
              <a:t>• plan and carry out research, appreciating the consequences of decisions</a:t>
            </a:r>
          </a:p>
          <a:p>
            <a:pPr eaLnBrk="1" hangingPunct="1"/>
            <a:r>
              <a:rPr lang="en-GB" smtClean="0"/>
              <a:t>• explore issues, events or problems from different perspectives</a:t>
            </a:r>
          </a:p>
          <a:p>
            <a:pPr eaLnBrk="1" hangingPunct="1"/>
            <a:r>
              <a:rPr lang="en-GB" smtClean="0"/>
              <a:t>• analyse and evaluate information, judging its relevance and value</a:t>
            </a:r>
          </a:p>
          <a:p>
            <a:pPr eaLnBrk="1" hangingPunct="1"/>
            <a:r>
              <a:rPr lang="en-GB" smtClean="0"/>
              <a:t>• consider the influence of circumstances, beliefs and feelings on decisions and</a:t>
            </a:r>
          </a:p>
          <a:p>
            <a:pPr eaLnBrk="1" hangingPunct="1"/>
            <a:r>
              <a:rPr lang="en-GB" smtClean="0"/>
              <a:t>events</a:t>
            </a:r>
          </a:p>
          <a:p>
            <a:pPr eaLnBrk="1" hangingPunct="1"/>
            <a:r>
              <a:rPr lang="en-GB" smtClean="0"/>
              <a:t>• support conclusions, using reasoned arguments and evidence</a:t>
            </a:r>
          </a:p>
          <a:p>
            <a:pPr eaLnBrk="1" hangingPunct="1"/>
            <a:endParaRPr lang="en-GB" smtClean="0"/>
          </a:p>
          <a:p>
            <a:pPr eaLnBrk="1" hangingPunct="1"/>
            <a:r>
              <a:rPr lang="en-GB" b="1" smtClean="0"/>
              <a:t>Creative thinking activities:</a:t>
            </a:r>
          </a:p>
          <a:p>
            <a:pPr eaLnBrk="1" hangingPunct="1">
              <a:buFontTx/>
              <a:buChar char="•"/>
            </a:pPr>
            <a:r>
              <a:rPr lang="en-GB" smtClean="0"/>
              <a:t>generate ideas and explore possibilities</a:t>
            </a:r>
          </a:p>
          <a:p>
            <a:pPr eaLnBrk="1" hangingPunct="1"/>
            <a:r>
              <a:rPr lang="en-GB" smtClean="0"/>
              <a:t>• ask questions to extend their thinking</a:t>
            </a:r>
          </a:p>
          <a:p>
            <a:pPr eaLnBrk="1" hangingPunct="1"/>
            <a:r>
              <a:rPr lang="en-GB" smtClean="0"/>
              <a:t>• connect own and others’ ideas and experiences in inventive ways</a:t>
            </a:r>
          </a:p>
          <a:p>
            <a:pPr eaLnBrk="1" hangingPunct="1"/>
            <a:r>
              <a:rPr lang="en-GB" smtClean="0"/>
              <a:t>• question own and others’ assumptions</a:t>
            </a:r>
          </a:p>
          <a:p>
            <a:pPr eaLnBrk="1" hangingPunct="1"/>
            <a:r>
              <a:rPr lang="en-GB" smtClean="0"/>
              <a:t>• try out alternatives or new solutions and follow ideas through</a:t>
            </a:r>
          </a:p>
          <a:p>
            <a:pPr eaLnBrk="1" hangingPunct="1"/>
            <a:r>
              <a:rPr lang="en-GB" smtClean="0"/>
              <a:t>• adapt ideas as circumstances change</a:t>
            </a:r>
          </a:p>
          <a:p>
            <a:pPr eaLnBrk="1" hangingPunct="1"/>
            <a:endParaRPr lang="en-GB" smtClean="0"/>
          </a:p>
          <a:p>
            <a:pPr eaLnBrk="1" hangingPunct="1"/>
            <a:r>
              <a:rPr lang="en-GB" b="1" smtClean="0"/>
              <a:t>Reflective Learning:</a:t>
            </a:r>
          </a:p>
          <a:p>
            <a:pPr eaLnBrk="1" hangingPunct="1">
              <a:buFontTx/>
              <a:buChar char="•"/>
            </a:pPr>
            <a:r>
              <a:rPr lang="en-GB" smtClean="0"/>
              <a:t>assess themselves and others, identifying opportunities and achievements</a:t>
            </a:r>
          </a:p>
          <a:p>
            <a:pPr eaLnBrk="1" hangingPunct="1"/>
            <a:r>
              <a:rPr lang="en-GB" smtClean="0"/>
              <a:t>• set goals with success criteria for their development and work</a:t>
            </a:r>
          </a:p>
          <a:p>
            <a:pPr eaLnBrk="1" hangingPunct="1"/>
            <a:r>
              <a:rPr lang="en-GB" smtClean="0"/>
              <a:t>• review progress, acting on the outcomes</a:t>
            </a:r>
          </a:p>
          <a:p>
            <a:pPr eaLnBrk="1" hangingPunct="1"/>
            <a:r>
              <a:rPr lang="en-GB" smtClean="0"/>
              <a:t>• invite feedback and deal positively with praise, setbacks and criticism</a:t>
            </a:r>
          </a:p>
          <a:p>
            <a:pPr eaLnBrk="1" hangingPunct="1"/>
            <a:r>
              <a:rPr lang="en-GB" smtClean="0"/>
              <a:t>• evaluate experiences and learning to inform future progress</a:t>
            </a:r>
          </a:p>
          <a:p>
            <a:pPr eaLnBrk="1" hangingPunct="1"/>
            <a:r>
              <a:rPr lang="en-GB" smtClean="0"/>
              <a:t>• communicate their learning in relevant ways for different audiences</a:t>
            </a:r>
          </a:p>
          <a:p>
            <a:pPr eaLnBrk="1" hangingPunct="1"/>
            <a:endParaRPr lang="en-GB" smtClean="0"/>
          </a:p>
          <a:p>
            <a:pPr eaLnBrk="1" hangingPunct="1"/>
            <a:r>
              <a:rPr lang="en-GB" b="1" smtClean="0"/>
              <a:t>Team work:</a:t>
            </a:r>
          </a:p>
          <a:p>
            <a:pPr eaLnBrk="1" hangingPunct="1"/>
            <a:r>
              <a:rPr lang="en-GB" smtClean="0"/>
              <a:t>• co-operate with others to work towards common goals</a:t>
            </a:r>
          </a:p>
          <a:p>
            <a:pPr eaLnBrk="1" hangingPunct="1"/>
            <a:r>
              <a:rPr lang="en-GB" smtClean="0"/>
              <a:t>• reach agreements, managing discussions to achieve results</a:t>
            </a:r>
          </a:p>
          <a:p>
            <a:pPr eaLnBrk="1" hangingPunct="1"/>
            <a:r>
              <a:rPr lang="en-GB" smtClean="0"/>
              <a:t>• adapt behaviour to suit different roles and situations</a:t>
            </a:r>
          </a:p>
          <a:p>
            <a:pPr eaLnBrk="1" hangingPunct="1"/>
            <a:r>
              <a:rPr lang="en-GB" smtClean="0"/>
              <a:t>• show fairness and consideration to others</a:t>
            </a:r>
          </a:p>
          <a:p>
            <a:pPr eaLnBrk="1" hangingPunct="1"/>
            <a:r>
              <a:rPr lang="en-GB" smtClean="0"/>
              <a:t>• take responsibility, showing confidence in themselves and their contribution</a:t>
            </a:r>
          </a:p>
          <a:p>
            <a:pPr eaLnBrk="1" hangingPunct="1"/>
            <a:r>
              <a:rPr lang="en-GB" smtClean="0"/>
              <a:t>• provide constructive support and feedback to others</a:t>
            </a:r>
          </a:p>
          <a:p>
            <a:pPr eaLnBrk="1" hangingPunct="1"/>
            <a:r>
              <a:rPr lang="en-GB" b="1" smtClean="0"/>
              <a:t>Self Management:</a:t>
            </a:r>
          </a:p>
          <a:p>
            <a:pPr eaLnBrk="1" hangingPunct="1"/>
            <a:r>
              <a:rPr lang="en-GB" smtClean="0"/>
              <a:t>• seek out challenges or new responsibilities and show flexibility when priorities</a:t>
            </a:r>
          </a:p>
          <a:p>
            <a:pPr eaLnBrk="1" hangingPunct="1"/>
            <a:r>
              <a:rPr lang="en-GB" smtClean="0"/>
              <a:t>change</a:t>
            </a:r>
          </a:p>
          <a:p>
            <a:pPr eaLnBrk="1" hangingPunct="1"/>
            <a:r>
              <a:rPr lang="en-GB" smtClean="0"/>
              <a:t>• work towards goals, showing initiative, commitment and perseverance</a:t>
            </a:r>
          </a:p>
          <a:p>
            <a:pPr eaLnBrk="1" hangingPunct="1"/>
            <a:r>
              <a:rPr lang="en-GB" smtClean="0"/>
              <a:t>• organise time and resources, prioritising actions</a:t>
            </a:r>
          </a:p>
          <a:p>
            <a:pPr eaLnBrk="1" hangingPunct="1"/>
            <a:r>
              <a:rPr lang="en-GB" smtClean="0"/>
              <a:t>• anticipate, take and manage risks</a:t>
            </a:r>
          </a:p>
          <a:p>
            <a:pPr eaLnBrk="1" hangingPunct="1"/>
            <a:r>
              <a:rPr lang="en-GB" smtClean="0"/>
              <a:t>• deal with competing pressures, including personal and work-related demands</a:t>
            </a:r>
          </a:p>
          <a:p>
            <a:pPr eaLnBrk="1" hangingPunct="1"/>
            <a:r>
              <a:rPr lang="en-GB" smtClean="0"/>
              <a:t>• respond positively to change, seeking advice and support when needed</a:t>
            </a:r>
          </a:p>
          <a:p>
            <a:pPr eaLnBrk="1" hangingPunct="1"/>
            <a:r>
              <a:rPr lang="en-GB" b="1" smtClean="0"/>
              <a:t>Effective participation:</a:t>
            </a:r>
          </a:p>
          <a:p>
            <a:pPr eaLnBrk="1" hangingPunct="1"/>
            <a:r>
              <a:rPr lang="en-GB" smtClean="0"/>
              <a:t>• discuss issues of concern, seeking resolution where needed</a:t>
            </a:r>
          </a:p>
          <a:p>
            <a:pPr eaLnBrk="1" hangingPunct="1"/>
            <a:r>
              <a:rPr lang="en-GB" smtClean="0"/>
              <a:t>• present a persuasive case for action</a:t>
            </a:r>
          </a:p>
          <a:p>
            <a:pPr eaLnBrk="1" hangingPunct="1"/>
            <a:r>
              <a:rPr lang="en-GB" smtClean="0"/>
              <a:t>• propose practical ways forward, breaking these down into manageable steps</a:t>
            </a:r>
          </a:p>
          <a:p>
            <a:pPr eaLnBrk="1" hangingPunct="1"/>
            <a:r>
              <a:rPr lang="en-GB" smtClean="0"/>
              <a:t>• identify improvements that would benefit others as well as themselves</a:t>
            </a:r>
          </a:p>
          <a:p>
            <a:pPr eaLnBrk="1" hangingPunct="1"/>
            <a:r>
              <a:rPr lang="en-GB" smtClean="0"/>
              <a:t>• try to influence others, negotiating and balancing diverse views to reach</a:t>
            </a:r>
          </a:p>
          <a:p>
            <a:pPr eaLnBrk="1" hangingPunct="1"/>
            <a:r>
              <a:rPr lang="en-GB" smtClean="0"/>
              <a:t>workable solutions</a:t>
            </a:r>
          </a:p>
          <a:p>
            <a:pPr eaLnBrk="1" hangingPunct="1"/>
            <a:r>
              <a:rPr lang="en-GB" smtClean="0"/>
              <a:t>• act as an advocate for views and beliefs that may differ from their own</a:t>
            </a:r>
          </a:p>
          <a:p>
            <a:pPr eaLnBrk="1" hangingPunct="1"/>
            <a:endParaRPr lang="en-GB" smtClean="0"/>
          </a:p>
          <a:p>
            <a:pPr eaLnBrk="1" hangingPunct="1"/>
            <a:endParaRPr lang="en-GB" b="1" smtClean="0"/>
          </a:p>
          <a:p>
            <a:pPr eaLnBrk="1" hangingPunct="1"/>
            <a:r>
              <a:rPr lang="en-GB" b="1" smtClean="0"/>
              <a:t>Example:</a:t>
            </a:r>
            <a:r>
              <a:rPr lang="en-GB" smtClean="0"/>
              <a:t> Plan and undertake a research project</a:t>
            </a:r>
          </a:p>
          <a:p>
            <a:pPr eaLnBrk="1" hangingPunct="1"/>
            <a:r>
              <a:rPr lang="en-GB" smtClean="0"/>
              <a:t>Working individually, students were required to plan and carry out a piece of</a:t>
            </a:r>
          </a:p>
          <a:p>
            <a:pPr eaLnBrk="1" hangingPunct="1"/>
            <a:r>
              <a:rPr lang="en-GB" smtClean="0"/>
              <a:t>research. They decided on a methodology, carried out initial desk research using</a:t>
            </a:r>
          </a:p>
          <a:p>
            <a:pPr eaLnBrk="1" hangingPunct="1"/>
            <a:r>
              <a:rPr lang="en-GB" smtClean="0"/>
              <a:t>the internet and developed a short questionnaire. They circulated the</a:t>
            </a:r>
          </a:p>
          <a:p>
            <a:pPr eaLnBrk="1" hangingPunct="1"/>
            <a:r>
              <a:rPr lang="en-GB" smtClean="0"/>
              <a:t>questionnaire to appropriate people, and analysed the responses. They produced</a:t>
            </a:r>
          </a:p>
          <a:p>
            <a:pPr eaLnBrk="1" hangingPunct="1"/>
            <a:r>
              <a:rPr lang="en-GB" smtClean="0"/>
              <a:t>a written report of the work, including their findings and recommendations and</a:t>
            </a:r>
          </a:p>
          <a:p>
            <a:pPr eaLnBrk="1" hangingPunct="1"/>
            <a:r>
              <a:rPr lang="en-GB" smtClean="0"/>
              <a:t>presented their results to a peer group. The group discussed the work and gave</a:t>
            </a:r>
          </a:p>
          <a:p>
            <a:pPr eaLnBrk="1" hangingPunct="1"/>
            <a:r>
              <a:rPr lang="en-GB" smtClean="0"/>
              <a:t>feedback on the report and presentation. Students were encouraged to reflect on</a:t>
            </a:r>
          </a:p>
          <a:p>
            <a:pPr eaLnBrk="1" hangingPunct="1"/>
            <a:r>
              <a:rPr lang="en-GB" smtClean="0"/>
              <a:t>the experience and discuss with their tutor what went well, and what they might</a:t>
            </a:r>
          </a:p>
          <a:p>
            <a:pPr eaLnBrk="1" hangingPunct="1"/>
            <a:r>
              <a:rPr lang="en-GB" smtClean="0"/>
              <a:t>do differently in future.</a:t>
            </a:r>
          </a:p>
          <a:p>
            <a:pPr eaLnBrk="1" hangingPunct="1"/>
            <a:r>
              <a:rPr lang="en-GB" smtClean="0"/>
              <a:t>This activity presents the opportunity for the development of the following PLTs:</a:t>
            </a:r>
          </a:p>
          <a:p>
            <a:pPr eaLnBrk="1" hangingPunct="1"/>
            <a:r>
              <a:rPr lang="en-GB" smtClean="0"/>
              <a:t>Independent enquirers, Creative thinkers, Reflective Learners, Self-managers.</a:t>
            </a:r>
          </a:p>
          <a:p>
            <a:pPr eaLnBrk="1" hangingPunct="1"/>
            <a:r>
              <a:rPr lang="en-GB" smtClean="0"/>
              <a:t>Aspects of Team workers and Effective participators might also be developed</a:t>
            </a:r>
          </a:p>
          <a:p>
            <a:pPr eaLnBrk="1" hangingPunct="1"/>
            <a:r>
              <a:rPr lang="en-GB" smtClean="0"/>
              <a:t>depending on the precise nature of the research project.</a:t>
            </a:r>
          </a:p>
          <a:p>
            <a:pPr eaLnBrk="1" hangingPunct="1"/>
            <a:endParaRPr lang="en-GB" smtClean="0"/>
          </a:p>
          <a:p>
            <a:pPr eaLnBrk="1" hangingPunct="1"/>
            <a:endParaRPr lang="en-GB" smtClean="0"/>
          </a:p>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hdr" sz="quarter"/>
          </p:nvPr>
        </p:nvSpPr>
        <p:spPr>
          <a:noFill/>
        </p:spPr>
        <p:txBody>
          <a:bodyPr/>
          <a:lstStyle/>
          <a:p>
            <a:r>
              <a:rPr lang="en-GB" smtClean="0"/>
              <a:t>Nadia Habraszewski</a:t>
            </a:r>
          </a:p>
        </p:txBody>
      </p:sp>
      <p:sp>
        <p:nvSpPr>
          <p:cNvPr id="44034" name="Rectangle 3"/>
          <p:cNvSpPr>
            <a:spLocks noGrp="1" noChangeArrowheads="1"/>
          </p:cNvSpPr>
          <p:nvPr>
            <p:ph type="dt" sz="quarter" idx="1"/>
          </p:nvPr>
        </p:nvSpPr>
        <p:spPr>
          <a:noFill/>
        </p:spPr>
        <p:txBody>
          <a:bodyPr/>
          <a:lstStyle/>
          <a:p>
            <a:r>
              <a:rPr lang="en-GB" smtClean="0"/>
              <a:t>HQFT Scaffold</a:t>
            </a:r>
          </a:p>
        </p:txBody>
      </p:sp>
      <p:sp>
        <p:nvSpPr>
          <p:cNvPr id="44035" name="Rectangle 6"/>
          <p:cNvSpPr>
            <a:spLocks noGrp="1" noChangeArrowheads="1"/>
          </p:cNvSpPr>
          <p:nvPr>
            <p:ph type="ftr" sz="quarter" idx="4"/>
          </p:nvPr>
        </p:nvSpPr>
        <p:spPr>
          <a:noFill/>
        </p:spPr>
        <p:txBody>
          <a:bodyPr/>
          <a:lstStyle/>
          <a:p>
            <a:r>
              <a:rPr lang="en-GB" smtClean="0"/>
              <a:t>Featherstone High School</a:t>
            </a:r>
          </a:p>
        </p:txBody>
      </p:sp>
      <p:sp>
        <p:nvSpPr>
          <p:cNvPr id="44036" name="Rectangle 7"/>
          <p:cNvSpPr>
            <a:spLocks noGrp="1" noChangeArrowheads="1"/>
          </p:cNvSpPr>
          <p:nvPr>
            <p:ph type="sldNum" sz="quarter" idx="5"/>
          </p:nvPr>
        </p:nvSpPr>
        <p:spPr>
          <a:noFill/>
        </p:spPr>
        <p:txBody>
          <a:bodyPr/>
          <a:lstStyle/>
          <a:p>
            <a:fld id="{85E13DDC-F057-4739-9526-369049426893}" type="slidenum">
              <a:rPr lang="en-GB" smtClean="0"/>
              <a:pPr/>
              <a:t>8</a:t>
            </a:fld>
            <a:endParaRPr lang="en-GB" smtClean="0"/>
          </a:p>
        </p:txBody>
      </p:sp>
      <p:sp>
        <p:nvSpPr>
          <p:cNvPr id="44037" name="Rectangle 2"/>
          <p:cNvSpPr>
            <a:spLocks noGrp="1" noRot="1" noChangeAspect="1" noChangeArrowheads="1" noTextEdit="1"/>
          </p:cNvSpPr>
          <p:nvPr>
            <p:ph type="sldImg"/>
          </p:nvPr>
        </p:nvSpPr>
        <p:spPr>
          <a:ln/>
        </p:spPr>
      </p:sp>
      <p:sp>
        <p:nvSpPr>
          <p:cNvPr id="44038" name="Rectangle 3"/>
          <p:cNvSpPr>
            <a:spLocks noGrp="1" noChangeArrowheads="1"/>
          </p:cNvSpPr>
          <p:nvPr>
            <p:ph type="body" idx="1"/>
          </p:nvPr>
        </p:nvSpPr>
        <p:spPr>
          <a:noFill/>
          <a:ln/>
        </p:spPr>
        <p:txBody>
          <a:bodyPr/>
          <a:lstStyle/>
          <a:p>
            <a:pPr eaLnBrk="1" hangingPunct="1"/>
            <a:r>
              <a:rPr lang="en-GB" smtClean="0"/>
              <a:t>1) Teacher selects at least three options from this slide (for three tier differentiation). Teacher then selects relevant prompt word for each task and deletes others. Should be a written task which can be self/peer/teacher assessed.</a:t>
            </a:r>
          </a:p>
          <a:p>
            <a:pPr eaLnBrk="1" hangingPunct="1"/>
            <a:r>
              <a:rPr lang="en-GB" smtClean="0"/>
              <a:t>2) Visual displays of thinking scaffolds to be put up in the class room which provide guidance on how to complete each option.</a:t>
            </a:r>
          </a:p>
          <a:p>
            <a:pPr eaLnBrk="1" hangingPunct="1"/>
            <a:r>
              <a:rPr lang="en-GB" smtClean="0"/>
              <a:t>3) Thinking Scaffold for each task to be made available for each pupil depending on which task they choose. </a:t>
            </a:r>
          </a:p>
          <a:p>
            <a:pPr eaLnBrk="1" hangingPunct="1"/>
            <a:r>
              <a:rPr lang="en-GB" smtClean="0"/>
              <a:t>3) Support cards eg of keywords for extra help.</a:t>
            </a:r>
          </a:p>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hdr" sz="quarter"/>
          </p:nvPr>
        </p:nvSpPr>
        <p:spPr>
          <a:noFill/>
        </p:spPr>
        <p:txBody>
          <a:bodyPr/>
          <a:lstStyle/>
          <a:p>
            <a:r>
              <a:rPr lang="en-GB" smtClean="0"/>
              <a:t>Nadia Habraszewski</a:t>
            </a:r>
          </a:p>
        </p:txBody>
      </p:sp>
      <p:sp>
        <p:nvSpPr>
          <p:cNvPr id="46082" name="Rectangle 3"/>
          <p:cNvSpPr>
            <a:spLocks noGrp="1" noChangeArrowheads="1"/>
          </p:cNvSpPr>
          <p:nvPr>
            <p:ph type="dt" sz="quarter" idx="1"/>
          </p:nvPr>
        </p:nvSpPr>
        <p:spPr>
          <a:noFill/>
        </p:spPr>
        <p:txBody>
          <a:bodyPr/>
          <a:lstStyle/>
          <a:p>
            <a:r>
              <a:rPr lang="en-GB" smtClean="0"/>
              <a:t>HQFT Scaffold</a:t>
            </a:r>
          </a:p>
        </p:txBody>
      </p:sp>
      <p:sp>
        <p:nvSpPr>
          <p:cNvPr id="46083" name="Rectangle 6"/>
          <p:cNvSpPr>
            <a:spLocks noGrp="1" noChangeArrowheads="1"/>
          </p:cNvSpPr>
          <p:nvPr>
            <p:ph type="ftr" sz="quarter" idx="4"/>
          </p:nvPr>
        </p:nvSpPr>
        <p:spPr>
          <a:noFill/>
        </p:spPr>
        <p:txBody>
          <a:bodyPr/>
          <a:lstStyle/>
          <a:p>
            <a:r>
              <a:rPr lang="en-GB" smtClean="0"/>
              <a:t>Featherstone High School</a:t>
            </a:r>
          </a:p>
        </p:txBody>
      </p:sp>
      <p:sp>
        <p:nvSpPr>
          <p:cNvPr id="46084" name="Rectangle 7"/>
          <p:cNvSpPr>
            <a:spLocks noGrp="1" noChangeArrowheads="1"/>
          </p:cNvSpPr>
          <p:nvPr>
            <p:ph type="sldNum" sz="quarter" idx="5"/>
          </p:nvPr>
        </p:nvSpPr>
        <p:spPr>
          <a:noFill/>
        </p:spPr>
        <p:txBody>
          <a:bodyPr/>
          <a:lstStyle/>
          <a:p>
            <a:fld id="{85E58567-7F46-4269-8009-DAB27492E618}" type="slidenum">
              <a:rPr lang="en-GB" smtClean="0"/>
              <a:pPr/>
              <a:t>9</a:t>
            </a:fld>
            <a:endParaRPr lang="en-GB" smtClean="0"/>
          </a:p>
        </p:txBody>
      </p:sp>
      <p:sp>
        <p:nvSpPr>
          <p:cNvPr id="46085" name="Rectangle 2"/>
          <p:cNvSpPr>
            <a:spLocks noGrp="1" noRot="1" noChangeAspect="1" noChangeArrowheads="1" noTextEdit="1"/>
          </p:cNvSpPr>
          <p:nvPr>
            <p:ph type="sldImg"/>
          </p:nvPr>
        </p:nvSpPr>
        <p:spPr>
          <a:ln/>
        </p:spPr>
      </p:sp>
      <p:sp>
        <p:nvSpPr>
          <p:cNvPr id="46086" name="Rectangle 3"/>
          <p:cNvSpPr>
            <a:spLocks noGrp="1" noChangeArrowheads="1"/>
          </p:cNvSpPr>
          <p:nvPr>
            <p:ph type="body" idx="1"/>
          </p:nvPr>
        </p:nvSpPr>
        <p:spPr>
          <a:noFill/>
          <a:ln/>
        </p:spPr>
        <p:txBody>
          <a:bodyPr/>
          <a:lstStyle/>
          <a:p>
            <a:pPr eaLnBrk="1" hangingPunct="1"/>
            <a:r>
              <a:rPr lang="en-GB" smtClean="0"/>
              <a:t>Can be done as self or peer assessment activity</a:t>
            </a:r>
          </a:p>
          <a:p>
            <a:pPr eaLnBrk="1" hangingPunct="1"/>
            <a:r>
              <a:rPr lang="en-GB" smtClean="0"/>
              <a:t>Can use the traffic light cards to express how well you did on the task</a:t>
            </a:r>
          </a:p>
          <a:p>
            <a:pPr eaLnBrk="1" hangingPunct="1"/>
            <a:endParaRPr lang="en-GB" smtClean="0"/>
          </a:p>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CBD61A07-C8B2-4E8F-AF8E-4C8C62FC8B7F}" type="slidenum">
              <a:rPr lang="en-GB"/>
              <a:pPr>
                <a:defRPr/>
              </a:pPr>
              <a:t>‹#›</a:t>
            </a:fld>
            <a:endParaRPr lang="en-GB"/>
          </a:p>
        </p:txBody>
      </p:sp>
      <p:sp>
        <p:nvSpPr>
          <p:cNvPr id="5" name="Rectangle 5"/>
          <p:cNvSpPr>
            <a:spLocks noGrp="1" noChangeArrowheads="1"/>
          </p:cNvSpPr>
          <p:nvPr>
            <p:ph type="dt" sz="half" idx="11"/>
          </p:nvPr>
        </p:nvSpPr>
        <p:spPr>
          <a:ln/>
        </p:spPr>
        <p:txBody>
          <a:bodyPr/>
          <a:lstStyle>
            <a:lvl1pPr>
              <a:defRPr/>
            </a:lvl1pPr>
          </a:lstStyle>
          <a:p>
            <a:pPr>
              <a:defRPr/>
            </a:pPr>
            <a:fld id="{D4D3BBD7-57F3-4163-B1D8-E572C5761CB7}" type="datetime10">
              <a:rPr lang="en-GB"/>
              <a:pPr>
                <a:defRPr/>
              </a:pPr>
              <a:t>10:23</a:t>
            </a:fld>
            <a:endParaRPr lang="en-GB"/>
          </a:p>
        </p:txBody>
      </p:sp>
    </p:spTree>
  </p:cSld>
  <p:clrMapOvr>
    <a:masterClrMapping/>
  </p:clrMapOvr>
  <p:transition spd="med" advClick="0" advTm="12000">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8ABD0E98-4F63-4DF3-B174-341476D6D18B}" type="slidenum">
              <a:rPr lang="en-GB"/>
              <a:pPr>
                <a:defRPr/>
              </a:pPr>
              <a:t>‹#›</a:t>
            </a:fld>
            <a:endParaRPr lang="en-GB"/>
          </a:p>
        </p:txBody>
      </p:sp>
      <p:sp>
        <p:nvSpPr>
          <p:cNvPr id="5" name="Rectangle 5"/>
          <p:cNvSpPr>
            <a:spLocks noGrp="1" noChangeArrowheads="1"/>
          </p:cNvSpPr>
          <p:nvPr>
            <p:ph type="dt" sz="half" idx="11"/>
          </p:nvPr>
        </p:nvSpPr>
        <p:spPr>
          <a:ln/>
        </p:spPr>
        <p:txBody>
          <a:bodyPr/>
          <a:lstStyle>
            <a:lvl1pPr>
              <a:defRPr/>
            </a:lvl1pPr>
          </a:lstStyle>
          <a:p>
            <a:pPr>
              <a:defRPr/>
            </a:pPr>
            <a:fld id="{DE6BD716-2F6A-4297-9445-BA478DBE8FC4}" type="datetime10">
              <a:rPr lang="en-GB"/>
              <a:pPr>
                <a:defRPr/>
              </a:pPr>
              <a:t>10:23</a:t>
            </a:fld>
            <a:endParaRPr lang="en-GB"/>
          </a:p>
        </p:txBody>
      </p:sp>
    </p:spTree>
  </p:cSld>
  <p:clrMapOvr>
    <a:masterClrMapping/>
  </p:clrMapOvr>
  <p:transition spd="med" advClick="0" advTm="12000">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60350"/>
            <a:ext cx="2058988" cy="58658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60350"/>
            <a:ext cx="6029325" cy="58658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716861F9-128A-4CEF-AF4D-C93EBF4853F6}" type="slidenum">
              <a:rPr lang="en-GB"/>
              <a:pPr>
                <a:defRPr/>
              </a:pPr>
              <a:t>‹#›</a:t>
            </a:fld>
            <a:endParaRPr lang="en-GB"/>
          </a:p>
        </p:txBody>
      </p:sp>
      <p:sp>
        <p:nvSpPr>
          <p:cNvPr id="5" name="Rectangle 5"/>
          <p:cNvSpPr>
            <a:spLocks noGrp="1" noChangeArrowheads="1"/>
          </p:cNvSpPr>
          <p:nvPr>
            <p:ph type="dt" sz="half" idx="11"/>
          </p:nvPr>
        </p:nvSpPr>
        <p:spPr>
          <a:ln/>
        </p:spPr>
        <p:txBody>
          <a:bodyPr/>
          <a:lstStyle>
            <a:lvl1pPr>
              <a:defRPr/>
            </a:lvl1pPr>
          </a:lstStyle>
          <a:p>
            <a:pPr>
              <a:defRPr/>
            </a:pPr>
            <a:fld id="{CE025A9C-D407-4513-98C8-EDB151DEC772}" type="datetime10">
              <a:rPr lang="en-GB"/>
              <a:pPr>
                <a:defRPr/>
              </a:pPr>
              <a:t>10:23</a:t>
            </a:fld>
            <a:endParaRPr lang="en-GB"/>
          </a:p>
        </p:txBody>
      </p:sp>
    </p:spTree>
  </p:cSld>
  <p:clrMapOvr>
    <a:masterClrMapping/>
  </p:clrMapOvr>
  <p:transition spd="med" advClick="0" advTm="12000">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sldNum" sz="quarter" idx="10"/>
          </p:nvPr>
        </p:nvSpPr>
        <p:spPr>
          <a:ln/>
        </p:spPr>
        <p:txBody>
          <a:bodyPr/>
          <a:lstStyle>
            <a:lvl1pPr>
              <a:defRPr/>
            </a:lvl1pPr>
          </a:lstStyle>
          <a:p>
            <a:pPr>
              <a:defRPr/>
            </a:pPr>
            <a:fld id="{B1615400-DBB0-4AAF-96DB-94BD61162DB3}" type="slidenum">
              <a:rPr lang="en-GB"/>
              <a:pPr>
                <a:defRPr/>
              </a:pPr>
              <a:t>‹#›</a:t>
            </a:fld>
            <a:endParaRPr lang="en-GB"/>
          </a:p>
        </p:txBody>
      </p:sp>
      <p:sp>
        <p:nvSpPr>
          <p:cNvPr id="5" name="Rectangle 5"/>
          <p:cNvSpPr>
            <a:spLocks noGrp="1" noChangeArrowheads="1"/>
          </p:cNvSpPr>
          <p:nvPr>
            <p:ph type="dt" sz="half" idx="11"/>
          </p:nvPr>
        </p:nvSpPr>
        <p:spPr>
          <a:ln/>
        </p:spPr>
        <p:txBody>
          <a:bodyPr/>
          <a:lstStyle>
            <a:lvl1pPr>
              <a:defRPr/>
            </a:lvl1pPr>
          </a:lstStyle>
          <a:p>
            <a:pPr>
              <a:defRPr/>
            </a:pPr>
            <a:fld id="{98D03894-4E44-46D7-8B33-FBAB470103AF}" type="datetime10">
              <a:rPr lang="en-GB"/>
              <a:pPr>
                <a:defRPr/>
              </a:pPr>
              <a:t>10:23</a:t>
            </a:fld>
            <a:endParaRPr lang="en-GB"/>
          </a:p>
        </p:txBody>
      </p:sp>
    </p:spTree>
  </p:cSld>
  <p:clrMapOvr>
    <a:masterClrMapping/>
  </p:clrMapOvr>
  <p:transition spd="med" advClick="0" advTm="12000">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DD98A73-179C-4E2E-B343-B16319C56B5C}" type="datetime10">
              <a:rPr lang="en-GB"/>
              <a:pPr>
                <a:defRPr/>
              </a:pPr>
              <a:t>10:23</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9A47CED-DF68-44D0-8125-1F8C5294FE1F}"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C82E8BA-2DDD-456B-8F7D-558160941262}" type="datetime10">
              <a:rPr lang="en-GB"/>
              <a:pPr>
                <a:defRPr/>
              </a:pPr>
              <a:t>10:23</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4B850C5-6544-48F1-9209-1DD77802B2EB}"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E3B90B17-E424-4CD2-9151-241DC515CFAD}" type="datetime10">
              <a:rPr lang="en-GB"/>
              <a:pPr>
                <a:defRPr/>
              </a:pPr>
              <a:t>10:23</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EDCDE7F-F46D-42CD-96D3-1AB6EC06DCB7}"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4F054B8-95DE-48AE-B386-94AB19D3A23B}" type="datetime10">
              <a:rPr lang="en-GB"/>
              <a:pPr>
                <a:defRPr/>
              </a:pPr>
              <a:t>10:23</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1205EC5-B333-40C0-9AF0-5B1587FBBE62}"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08829D59-D51D-4FDA-8DF6-EA4417A297AB}" type="datetime10">
              <a:rPr lang="en-GB"/>
              <a:pPr>
                <a:defRPr/>
              </a:pPr>
              <a:t>10:23</a:t>
            </a:fld>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77B8FFC8-3E28-4923-B065-341B328C8872}"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93CAB226-B91F-4851-8CC4-062819D69EC9}" type="datetime10">
              <a:rPr lang="en-GB"/>
              <a:pPr>
                <a:defRPr/>
              </a:pPr>
              <a:t>10:23</a:t>
            </a:fld>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3DD6372-66A1-4C4E-8802-9482109C5F99}"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854676D-274E-48BE-A532-B90074D2DA78}" type="datetime10">
              <a:rPr lang="en-GB"/>
              <a:pPr>
                <a:defRPr/>
              </a:pPr>
              <a:t>10:23</a:t>
            </a:fld>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E70920ED-44BA-4BEA-8D58-49A88675AF36}"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9780ADD4-F7EE-4D43-8E87-DB4DF3AE6C98}" type="slidenum">
              <a:rPr lang="en-GB"/>
              <a:pPr>
                <a:defRPr/>
              </a:pPr>
              <a:t>‹#›</a:t>
            </a:fld>
            <a:endParaRPr lang="en-GB"/>
          </a:p>
        </p:txBody>
      </p:sp>
      <p:sp>
        <p:nvSpPr>
          <p:cNvPr id="5" name="Rectangle 5"/>
          <p:cNvSpPr>
            <a:spLocks noGrp="1" noChangeArrowheads="1"/>
          </p:cNvSpPr>
          <p:nvPr>
            <p:ph type="dt" sz="half" idx="11"/>
          </p:nvPr>
        </p:nvSpPr>
        <p:spPr>
          <a:ln/>
        </p:spPr>
        <p:txBody>
          <a:bodyPr/>
          <a:lstStyle>
            <a:lvl1pPr>
              <a:defRPr/>
            </a:lvl1pPr>
          </a:lstStyle>
          <a:p>
            <a:pPr>
              <a:defRPr/>
            </a:pPr>
            <a:fld id="{29DD8C93-B345-48DC-B30E-710895FE8A8B}" type="datetime10">
              <a:rPr lang="en-GB"/>
              <a:pPr>
                <a:defRPr/>
              </a:pPr>
              <a:t>10:23</a:t>
            </a:fld>
            <a:endParaRPr lang="en-GB"/>
          </a:p>
        </p:txBody>
      </p:sp>
    </p:spTree>
  </p:cSld>
  <p:clrMapOvr>
    <a:masterClrMapping/>
  </p:clrMapOvr>
  <p:transition spd="med" advClick="0" advTm="12000">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898B773-59D1-4D98-9FC4-397141DC8B75}" type="datetime10">
              <a:rPr lang="en-GB"/>
              <a:pPr>
                <a:defRPr/>
              </a:pPr>
              <a:t>10:23</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40C48D85-D360-4502-891C-52CFFD68D250}"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1869B80-6D2F-41EB-9D6A-B6CCEF375B9F}" type="datetime10">
              <a:rPr lang="en-GB"/>
              <a:pPr>
                <a:defRPr/>
              </a:pPr>
              <a:t>10:23</a:t>
            </a:fld>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4390E57-16CE-4352-88A2-80AD1E2B8350}"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2716FA9-DAF8-4444-8E98-7711AEDB6BE0}" type="datetime10">
              <a:rPr lang="en-GB"/>
              <a:pPr>
                <a:defRPr/>
              </a:pPr>
              <a:t>10:23</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6707AFB-23F6-4BFA-97E2-60C214EF694E}"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690E234-AA6A-4337-8175-71CA5BF0D402}" type="datetime10">
              <a:rPr lang="en-GB"/>
              <a:pPr>
                <a:defRPr/>
              </a:pPr>
              <a:t>10:23</a:t>
            </a:fld>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42D08F4-D033-4CD9-BCB0-F18F78B4466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75E5BEC6-2C81-44EA-AC31-2F1BDA8A322A}" type="slidenum">
              <a:rPr lang="en-GB"/>
              <a:pPr>
                <a:defRPr/>
              </a:pPr>
              <a:t>‹#›</a:t>
            </a:fld>
            <a:endParaRPr lang="en-GB"/>
          </a:p>
        </p:txBody>
      </p:sp>
      <p:sp>
        <p:nvSpPr>
          <p:cNvPr id="5" name="Rectangle 5"/>
          <p:cNvSpPr>
            <a:spLocks noGrp="1" noChangeArrowheads="1"/>
          </p:cNvSpPr>
          <p:nvPr>
            <p:ph type="dt" sz="half" idx="11"/>
          </p:nvPr>
        </p:nvSpPr>
        <p:spPr>
          <a:ln/>
        </p:spPr>
        <p:txBody>
          <a:bodyPr/>
          <a:lstStyle>
            <a:lvl1pPr>
              <a:defRPr/>
            </a:lvl1pPr>
          </a:lstStyle>
          <a:p>
            <a:pPr>
              <a:defRPr/>
            </a:pPr>
            <a:fld id="{6C2B9748-099D-4BF4-91B9-56F14E3E84DC}" type="datetime10">
              <a:rPr lang="en-GB"/>
              <a:pPr>
                <a:defRPr/>
              </a:pPr>
              <a:t>10:23</a:t>
            </a:fld>
            <a:endParaRPr lang="en-GB"/>
          </a:p>
        </p:txBody>
      </p:sp>
    </p:spTree>
  </p:cSld>
  <p:clrMapOvr>
    <a:masterClrMapping/>
  </p:clrMapOvr>
  <p:transition spd="med" advClick="0" advTm="12000">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3F2B5D6C-1ADF-455E-AB44-FEFB6A450944}" type="slidenum">
              <a:rPr lang="en-GB"/>
              <a:pPr>
                <a:defRPr/>
              </a:pPr>
              <a:t>‹#›</a:t>
            </a:fld>
            <a:endParaRPr lang="en-GB"/>
          </a:p>
        </p:txBody>
      </p:sp>
      <p:sp>
        <p:nvSpPr>
          <p:cNvPr id="6" name="Rectangle 5"/>
          <p:cNvSpPr>
            <a:spLocks noGrp="1" noChangeArrowheads="1"/>
          </p:cNvSpPr>
          <p:nvPr>
            <p:ph type="dt" sz="half" idx="11"/>
          </p:nvPr>
        </p:nvSpPr>
        <p:spPr>
          <a:ln/>
        </p:spPr>
        <p:txBody>
          <a:bodyPr/>
          <a:lstStyle>
            <a:lvl1pPr>
              <a:defRPr/>
            </a:lvl1pPr>
          </a:lstStyle>
          <a:p>
            <a:pPr>
              <a:defRPr/>
            </a:pPr>
            <a:fld id="{D9488B0C-F0A4-4C33-A164-782D158F35CA}" type="datetime10">
              <a:rPr lang="en-GB"/>
              <a:pPr>
                <a:defRPr/>
              </a:pPr>
              <a:t>10:23</a:t>
            </a:fld>
            <a:endParaRPr lang="en-GB"/>
          </a:p>
        </p:txBody>
      </p:sp>
    </p:spTree>
  </p:cSld>
  <p:clrMapOvr>
    <a:masterClrMapping/>
  </p:clrMapOvr>
  <p:transition spd="med" advClick="0" advTm="12000">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998FD4C0-6789-4310-A0EC-63E003ADB153}" type="slidenum">
              <a:rPr lang="en-GB"/>
              <a:pPr>
                <a:defRPr/>
              </a:pPr>
              <a:t>‹#›</a:t>
            </a:fld>
            <a:endParaRPr lang="en-GB"/>
          </a:p>
        </p:txBody>
      </p:sp>
      <p:sp>
        <p:nvSpPr>
          <p:cNvPr id="8" name="Rectangle 5"/>
          <p:cNvSpPr>
            <a:spLocks noGrp="1" noChangeArrowheads="1"/>
          </p:cNvSpPr>
          <p:nvPr>
            <p:ph type="dt" sz="half" idx="11"/>
          </p:nvPr>
        </p:nvSpPr>
        <p:spPr>
          <a:ln/>
        </p:spPr>
        <p:txBody>
          <a:bodyPr/>
          <a:lstStyle>
            <a:lvl1pPr>
              <a:defRPr/>
            </a:lvl1pPr>
          </a:lstStyle>
          <a:p>
            <a:pPr>
              <a:defRPr/>
            </a:pPr>
            <a:fld id="{BF3E3189-4D79-4A41-9933-A21112D68C21}" type="datetime10">
              <a:rPr lang="en-GB"/>
              <a:pPr>
                <a:defRPr/>
              </a:pPr>
              <a:t>10:23</a:t>
            </a:fld>
            <a:endParaRPr lang="en-GB"/>
          </a:p>
        </p:txBody>
      </p:sp>
    </p:spTree>
  </p:cSld>
  <p:clrMapOvr>
    <a:masterClrMapping/>
  </p:clrMapOvr>
  <p:transition spd="med" advClick="0" advTm="12000">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6625AA49-FC32-4580-A851-F9DF19EB3303}" type="slidenum">
              <a:rPr lang="en-GB"/>
              <a:pPr>
                <a:defRPr/>
              </a:pPr>
              <a:t>‹#›</a:t>
            </a:fld>
            <a:endParaRPr lang="en-GB"/>
          </a:p>
        </p:txBody>
      </p:sp>
      <p:sp>
        <p:nvSpPr>
          <p:cNvPr id="4" name="Rectangle 5"/>
          <p:cNvSpPr>
            <a:spLocks noGrp="1" noChangeArrowheads="1"/>
          </p:cNvSpPr>
          <p:nvPr>
            <p:ph type="dt" sz="half" idx="11"/>
          </p:nvPr>
        </p:nvSpPr>
        <p:spPr>
          <a:ln/>
        </p:spPr>
        <p:txBody>
          <a:bodyPr/>
          <a:lstStyle>
            <a:lvl1pPr>
              <a:defRPr/>
            </a:lvl1pPr>
          </a:lstStyle>
          <a:p>
            <a:pPr>
              <a:defRPr/>
            </a:pPr>
            <a:fld id="{37048EA3-D427-488E-A45C-B70A3FEF6CDD}" type="datetime10">
              <a:rPr lang="en-GB"/>
              <a:pPr>
                <a:defRPr/>
              </a:pPr>
              <a:t>10:23</a:t>
            </a:fld>
            <a:endParaRPr lang="en-GB"/>
          </a:p>
        </p:txBody>
      </p:sp>
    </p:spTree>
  </p:cSld>
  <p:clrMapOvr>
    <a:masterClrMapping/>
  </p:clrMapOvr>
  <p:transition spd="med" advClick="0" advTm="12000">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9F362039-E276-4DDC-93F3-01A9592397AF}" type="slidenum">
              <a:rPr lang="en-GB"/>
              <a:pPr>
                <a:defRPr/>
              </a:pPr>
              <a:t>‹#›</a:t>
            </a:fld>
            <a:endParaRPr lang="en-GB"/>
          </a:p>
        </p:txBody>
      </p:sp>
      <p:sp>
        <p:nvSpPr>
          <p:cNvPr id="3" name="Rectangle 5"/>
          <p:cNvSpPr>
            <a:spLocks noGrp="1" noChangeArrowheads="1"/>
          </p:cNvSpPr>
          <p:nvPr>
            <p:ph type="dt" sz="half" idx="11"/>
          </p:nvPr>
        </p:nvSpPr>
        <p:spPr>
          <a:ln/>
        </p:spPr>
        <p:txBody>
          <a:bodyPr/>
          <a:lstStyle>
            <a:lvl1pPr>
              <a:defRPr/>
            </a:lvl1pPr>
          </a:lstStyle>
          <a:p>
            <a:pPr>
              <a:defRPr/>
            </a:pPr>
            <a:fld id="{A192548B-C4E7-4758-B30B-673CA1EE666E}" type="datetime10">
              <a:rPr lang="en-GB"/>
              <a:pPr>
                <a:defRPr/>
              </a:pPr>
              <a:t>10:23</a:t>
            </a:fld>
            <a:endParaRPr lang="en-GB"/>
          </a:p>
        </p:txBody>
      </p:sp>
    </p:spTree>
  </p:cSld>
  <p:clrMapOvr>
    <a:masterClrMapping/>
  </p:clrMapOvr>
  <p:transition spd="med" advClick="0" advTm="12000">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1127D41E-AA27-4F9B-83E8-0606D3C47F53}" type="slidenum">
              <a:rPr lang="en-GB"/>
              <a:pPr>
                <a:defRPr/>
              </a:pPr>
              <a:t>‹#›</a:t>
            </a:fld>
            <a:endParaRPr lang="en-GB"/>
          </a:p>
        </p:txBody>
      </p:sp>
      <p:sp>
        <p:nvSpPr>
          <p:cNvPr id="6" name="Rectangle 5"/>
          <p:cNvSpPr>
            <a:spLocks noGrp="1" noChangeArrowheads="1"/>
          </p:cNvSpPr>
          <p:nvPr>
            <p:ph type="dt" sz="half" idx="11"/>
          </p:nvPr>
        </p:nvSpPr>
        <p:spPr>
          <a:ln/>
        </p:spPr>
        <p:txBody>
          <a:bodyPr/>
          <a:lstStyle>
            <a:lvl1pPr>
              <a:defRPr/>
            </a:lvl1pPr>
          </a:lstStyle>
          <a:p>
            <a:pPr>
              <a:defRPr/>
            </a:pPr>
            <a:fld id="{D7CA8355-3983-4BB3-B75D-B70C7649BBB6}" type="datetime10">
              <a:rPr lang="en-GB"/>
              <a:pPr>
                <a:defRPr/>
              </a:pPr>
              <a:t>10:23</a:t>
            </a:fld>
            <a:endParaRPr lang="en-GB"/>
          </a:p>
        </p:txBody>
      </p:sp>
    </p:spTree>
  </p:cSld>
  <p:clrMapOvr>
    <a:masterClrMapping/>
  </p:clrMapOvr>
  <p:transition spd="med" advClick="0" advTm="12000">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B763022A-40D6-4796-81F2-3A43771617A4}" type="slidenum">
              <a:rPr lang="en-GB"/>
              <a:pPr>
                <a:defRPr/>
              </a:pPr>
              <a:t>‹#›</a:t>
            </a:fld>
            <a:endParaRPr lang="en-GB"/>
          </a:p>
        </p:txBody>
      </p:sp>
      <p:sp>
        <p:nvSpPr>
          <p:cNvPr id="6" name="Rectangle 5"/>
          <p:cNvSpPr>
            <a:spLocks noGrp="1" noChangeArrowheads="1"/>
          </p:cNvSpPr>
          <p:nvPr>
            <p:ph type="dt" sz="half" idx="11"/>
          </p:nvPr>
        </p:nvSpPr>
        <p:spPr>
          <a:ln/>
        </p:spPr>
        <p:txBody>
          <a:bodyPr/>
          <a:lstStyle>
            <a:lvl1pPr>
              <a:defRPr/>
            </a:lvl1pPr>
          </a:lstStyle>
          <a:p>
            <a:pPr>
              <a:defRPr/>
            </a:pPr>
            <a:fld id="{D4265336-E059-4D4B-8B26-B8416A1699F1}" type="datetime10">
              <a:rPr lang="en-GB"/>
              <a:pPr>
                <a:defRPr/>
              </a:pPr>
              <a:t>10:23</a:t>
            </a:fld>
            <a:endParaRPr lang="en-GB"/>
          </a:p>
        </p:txBody>
      </p:sp>
    </p:spTree>
  </p:cSld>
  <p:clrMapOvr>
    <a:masterClrMapping/>
  </p:clrMapOvr>
  <p:transition spd="med" advClick="0" advTm="12000">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26035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2228" name="Rectangle 4"/>
          <p:cNvSpPr>
            <a:spLocks noGrp="1" noChangeArrowheads="1"/>
          </p:cNvSpPr>
          <p:nvPr>
            <p:ph type="sldNum" sz="quarter" idx="4"/>
          </p:nvPr>
        </p:nvSpPr>
        <p:spPr bwMode="auto">
          <a:xfrm>
            <a:off x="8675688" y="6381750"/>
            <a:ext cx="46831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a:lvl1pPr>
          </a:lstStyle>
          <a:p>
            <a:pPr>
              <a:defRPr/>
            </a:pPr>
            <a:fld id="{F368D0A1-78C6-4A07-B872-CD135440C416}" type="slidenum">
              <a:rPr lang="en-GB"/>
              <a:pPr>
                <a:defRPr/>
              </a:pPr>
              <a:t>‹#›</a:t>
            </a:fld>
            <a:endParaRPr lang="en-GB"/>
          </a:p>
        </p:txBody>
      </p:sp>
      <p:sp>
        <p:nvSpPr>
          <p:cNvPr id="52229" name="Rectangle 5"/>
          <p:cNvSpPr>
            <a:spLocks noGrp="1" noChangeArrowheads="1"/>
          </p:cNvSpPr>
          <p:nvPr>
            <p:ph type="dt" sz="half" idx="2"/>
          </p:nvPr>
        </p:nvSpPr>
        <p:spPr bwMode="auto">
          <a:xfrm>
            <a:off x="7164388" y="6381750"/>
            <a:ext cx="143986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800">
                <a:solidFill>
                  <a:srgbClr val="FFCCCC"/>
                </a:solidFill>
              </a:defRPr>
            </a:lvl1pPr>
          </a:lstStyle>
          <a:p>
            <a:pPr>
              <a:defRPr/>
            </a:pPr>
            <a:fld id="{88B067D3-4162-47C9-BDF5-92033932F254}" type="datetime10">
              <a:rPr lang="en-GB"/>
              <a:pPr>
                <a:defRPr/>
              </a:pPr>
              <a:t>10:23</a:t>
            </a:fld>
            <a:endParaRPr lang="en-GB"/>
          </a:p>
        </p:txBody>
      </p:sp>
    </p:spTree>
  </p:cSld>
  <p:clrMap bg1="dk2" tx1="lt1" bg2="dk1" tx2="lt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transition spd="med" advClick="0" advTm="12000">
    <p:comb/>
  </p:transition>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433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604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400"/>
            </a:lvl1pPr>
          </a:lstStyle>
          <a:p>
            <a:pPr>
              <a:defRPr/>
            </a:pPr>
            <a:fld id="{7DA9D280-2EA9-4586-9BDB-BF44E76A5369}" type="datetime10">
              <a:rPr lang="en-GB"/>
              <a:pPr>
                <a:defRPr/>
              </a:pPr>
              <a:t>10:23</a:t>
            </a:fld>
            <a:endParaRPr lang="en-GB"/>
          </a:p>
        </p:txBody>
      </p:sp>
      <p:sp>
        <p:nvSpPr>
          <p:cNvPr id="604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buFontTx/>
              <a:buNone/>
              <a:defRPr sz="1400"/>
            </a:lvl1pPr>
          </a:lstStyle>
          <a:p>
            <a:pPr>
              <a:defRPr/>
            </a:pPr>
            <a:endParaRPr lang="en-GB"/>
          </a:p>
        </p:txBody>
      </p:sp>
      <p:sp>
        <p:nvSpPr>
          <p:cNvPr id="604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400"/>
            </a:lvl1pPr>
          </a:lstStyle>
          <a:p>
            <a:pPr>
              <a:defRPr/>
            </a:pPr>
            <a:fld id="{76F96FFC-4402-4B97-B86B-D4022EA3EC3C}"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4.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2" Type="http://schemas.openxmlformats.org/officeDocument/2006/relationships/hyperlink" Target="http://www.gcsescience.com/pen14-cavity-walls.ht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gcsescience.com/pen17-draft-stop.htm" TargetMode="Externa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elUW2XPaRT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hyperlink" Target="http://www6.homedepot.com/energy/index.html?cm_mmc=vanity-_-energy-_-sept10" TargetMode="External"/><Relationship Id="rId4" Type="http://schemas.openxmlformats.org/officeDocument/2006/relationships/hyperlink" Target="http://www.youtube.com/watch?v=1_hqIuJNmIk&amp;NR=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4"/>
          <p:cNvSpPr>
            <a:spLocks noGrp="1"/>
          </p:cNvSpPr>
          <p:nvPr>
            <p:ph type="dt" sz="quarter" idx="11"/>
          </p:nvPr>
        </p:nvSpPr>
        <p:spPr>
          <a:noFill/>
        </p:spPr>
        <p:txBody>
          <a:bodyPr/>
          <a:lstStyle/>
          <a:p>
            <a:fld id="{8ED9A822-476E-4770-96E8-D053666B1B78}" type="datetime10">
              <a:rPr lang="en-GB" smtClean="0"/>
              <a:pPr/>
              <a:t>10:23</a:t>
            </a:fld>
            <a:endParaRPr lang="en-GB" smtClean="0"/>
          </a:p>
        </p:txBody>
      </p:sp>
      <p:sp>
        <p:nvSpPr>
          <p:cNvPr id="28674" name="Rectangle 2"/>
          <p:cNvSpPr>
            <a:spLocks noGrp="1" noChangeArrowheads="1"/>
          </p:cNvSpPr>
          <p:nvPr>
            <p:ph type="subTitle" idx="1"/>
          </p:nvPr>
        </p:nvSpPr>
        <p:spPr>
          <a:xfrm>
            <a:off x="755650" y="5289550"/>
            <a:ext cx="6400800" cy="1568450"/>
          </a:xfrm>
        </p:spPr>
        <p:txBody>
          <a:bodyPr/>
          <a:lstStyle/>
          <a:p>
            <a:pPr marL="609600" indent="-609600" algn="l" eaLnBrk="1" hangingPunct="1">
              <a:lnSpc>
                <a:spcPct val="90000"/>
              </a:lnSpc>
            </a:pPr>
            <a:r>
              <a:rPr lang="en-GB" sz="2000" b="1" smtClean="0"/>
              <a:t>Technicians list:</a:t>
            </a:r>
          </a:p>
          <a:p>
            <a:pPr marL="609600" indent="-609600" algn="l" eaLnBrk="1" hangingPunct="1">
              <a:lnSpc>
                <a:spcPct val="90000"/>
              </a:lnSpc>
            </a:pPr>
            <a:r>
              <a:rPr lang="en-GB" sz="2000" b="1" smtClean="0"/>
              <a:t>1)</a:t>
            </a:r>
          </a:p>
          <a:p>
            <a:pPr marL="609600" indent="-609600" algn="l" eaLnBrk="1" hangingPunct="1">
              <a:lnSpc>
                <a:spcPct val="90000"/>
              </a:lnSpc>
            </a:pPr>
            <a:r>
              <a:rPr lang="en-GB" sz="2000" b="1" smtClean="0"/>
              <a:t>2)</a:t>
            </a:r>
          </a:p>
          <a:p>
            <a:pPr marL="609600" indent="-609600" algn="l" eaLnBrk="1" hangingPunct="1">
              <a:lnSpc>
                <a:spcPct val="90000"/>
              </a:lnSpc>
            </a:pPr>
            <a:r>
              <a:rPr lang="en-GB" sz="2000" b="1" smtClean="0"/>
              <a:t>3)</a:t>
            </a:r>
          </a:p>
        </p:txBody>
      </p:sp>
      <p:sp>
        <p:nvSpPr>
          <p:cNvPr id="28675" name="Rectangle 3"/>
          <p:cNvSpPr>
            <a:spLocks noGrp="1" noChangeArrowheads="1"/>
          </p:cNvSpPr>
          <p:nvPr>
            <p:ph type="ctrTitle"/>
          </p:nvPr>
        </p:nvSpPr>
        <p:spPr>
          <a:xfrm>
            <a:off x="827088" y="3141663"/>
            <a:ext cx="7772400" cy="1470025"/>
          </a:xfrm>
        </p:spPr>
        <p:txBody>
          <a:bodyPr/>
          <a:lstStyle/>
          <a:p>
            <a:pPr algn="l" eaLnBrk="1" hangingPunct="1"/>
            <a:r>
              <a:rPr lang="en-GB" sz="2000" b="1" smtClean="0"/>
              <a:t/>
            </a:r>
            <a:br>
              <a:rPr lang="en-GB" sz="2000" b="1" smtClean="0"/>
            </a:br>
            <a:r>
              <a:rPr lang="en-GB" sz="2000" b="1" smtClean="0"/>
              <a:t>Lesson title:……………………….</a:t>
            </a:r>
            <a:br>
              <a:rPr lang="en-GB" sz="2000" b="1" smtClean="0"/>
            </a:br>
            <a:r>
              <a:rPr lang="en-GB" sz="2000" b="1" smtClean="0"/>
              <a:t/>
            </a:r>
            <a:br>
              <a:rPr lang="en-GB" sz="2000" b="1" smtClean="0"/>
            </a:br>
            <a:r>
              <a:rPr lang="fr-FR" sz="2000" b="1" smtClean="0"/>
              <a:t>Learning objectives:</a:t>
            </a:r>
            <a:br>
              <a:rPr lang="fr-FR" sz="2000" b="1" smtClean="0"/>
            </a:br>
            <a:r>
              <a:rPr lang="fr-FR" sz="2000" b="1" smtClean="0"/>
              <a:t>1)</a:t>
            </a:r>
            <a:br>
              <a:rPr lang="fr-FR" sz="2000" b="1" smtClean="0"/>
            </a:br>
            <a:r>
              <a:rPr lang="fr-FR" sz="2000" b="1" smtClean="0"/>
              <a:t>2)</a:t>
            </a:r>
            <a:br>
              <a:rPr lang="fr-FR" sz="2000" b="1" smtClean="0"/>
            </a:br>
            <a:r>
              <a:rPr lang="fr-FR" sz="2000" b="1" smtClean="0"/>
              <a:t>3)</a:t>
            </a:r>
            <a:br>
              <a:rPr lang="fr-FR" sz="2000" b="1" smtClean="0"/>
            </a:br>
            <a:r>
              <a:rPr lang="en-GB" sz="2000" b="1" smtClean="0"/>
              <a:t>Resources/Equipment (e- learning):</a:t>
            </a:r>
            <a:br>
              <a:rPr lang="en-GB" sz="2000" b="1" smtClean="0"/>
            </a:br>
            <a:r>
              <a:rPr lang="en-GB" sz="2000" b="1" smtClean="0"/>
              <a:t>1)</a:t>
            </a:r>
            <a:br>
              <a:rPr lang="en-GB" sz="2000" b="1" smtClean="0"/>
            </a:br>
            <a:r>
              <a:rPr lang="en-GB" sz="2000" b="1" smtClean="0"/>
              <a:t>2)</a:t>
            </a:r>
            <a:br>
              <a:rPr lang="en-GB" sz="2000" b="1" smtClean="0"/>
            </a:br>
            <a:endParaRPr lang="en-GB" sz="2000" b="1" smtClean="0"/>
          </a:p>
        </p:txBody>
      </p:sp>
      <p:pic>
        <p:nvPicPr>
          <p:cNvPr id="28676" name="Picture 4" descr="FHS School Logo Badge"/>
          <p:cNvPicPr>
            <a:picLocks noChangeAspect="1" noChangeArrowheads="1"/>
          </p:cNvPicPr>
          <p:nvPr/>
        </p:nvPicPr>
        <p:blipFill>
          <a:blip r:embed="rId3" cstate="print">
            <a:clrChange>
              <a:clrFrom>
                <a:srgbClr val="FDFDFD"/>
              </a:clrFrom>
              <a:clrTo>
                <a:srgbClr val="FDFDFD">
                  <a:alpha val="0"/>
                </a:srgbClr>
              </a:clrTo>
            </a:clrChange>
            <a:lum bright="70000" contrast="-70000"/>
            <a:grayscl/>
          </a:blip>
          <a:srcRect/>
          <a:stretch>
            <a:fillRect/>
          </a:stretch>
        </p:blipFill>
        <p:spPr bwMode="auto">
          <a:xfrm>
            <a:off x="7956550" y="0"/>
            <a:ext cx="1187450" cy="1166813"/>
          </a:xfrm>
          <a:prstGeom prst="rect">
            <a:avLst/>
          </a:prstGeom>
          <a:noFill/>
          <a:ln w="9525">
            <a:noFill/>
            <a:miter lim="800000"/>
            <a:headEnd/>
            <a:tailEnd/>
          </a:ln>
        </p:spPr>
      </p:pic>
      <p:sp>
        <p:nvSpPr>
          <p:cNvPr id="28677" name="Text Box 5"/>
          <p:cNvSpPr txBox="1">
            <a:spLocks noChangeArrowheads="1"/>
          </p:cNvSpPr>
          <p:nvPr/>
        </p:nvSpPr>
        <p:spPr bwMode="auto">
          <a:xfrm>
            <a:off x="1116013" y="333375"/>
            <a:ext cx="6335712" cy="1646238"/>
          </a:xfrm>
          <a:prstGeom prst="rect">
            <a:avLst/>
          </a:prstGeom>
          <a:noFill/>
          <a:ln w="9525">
            <a:noFill/>
            <a:miter lim="800000"/>
            <a:headEnd/>
            <a:tailEnd/>
          </a:ln>
        </p:spPr>
        <p:txBody>
          <a:bodyPr>
            <a:spAutoFit/>
          </a:bodyPr>
          <a:lstStyle/>
          <a:p>
            <a:pPr algn="ctr">
              <a:spcBef>
                <a:spcPct val="50000"/>
              </a:spcBef>
            </a:pPr>
            <a:r>
              <a:rPr lang="en-GB" b="1"/>
              <a:t>Science Department </a:t>
            </a:r>
          </a:p>
          <a:p>
            <a:pPr algn="ctr">
              <a:spcBef>
                <a:spcPct val="50000"/>
              </a:spcBef>
            </a:pPr>
            <a:r>
              <a:rPr lang="en-GB" b="1"/>
              <a:t>Lesson plan</a:t>
            </a:r>
            <a:r>
              <a:rPr lang="en-GB"/>
              <a:t> </a:t>
            </a:r>
          </a:p>
          <a:p>
            <a:pPr algn="ctr">
              <a:spcBef>
                <a:spcPct val="50000"/>
              </a:spcBef>
            </a:pPr>
            <a:r>
              <a:rPr lang="en-GB" sz="2800" b="1"/>
              <a:t>Teacher information</a:t>
            </a:r>
          </a:p>
        </p:txBody>
      </p:sp>
      <p:sp>
        <p:nvSpPr>
          <p:cNvPr id="28678" name="Text Box 6"/>
          <p:cNvSpPr txBox="1">
            <a:spLocks noChangeArrowheads="1"/>
          </p:cNvSpPr>
          <p:nvPr/>
        </p:nvSpPr>
        <p:spPr bwMode="auto">
          <a:xfrm>
            <a:off x="6264275" y="2781300"/>
            <a:ext cx="2879725" cy="3382963"/>
          </a:xfrm>
          <a:prstGeom prst="rect">
            <a:avLst/>
          </a:prstGeom>
          <a:noFill/>
          <a:ln w="9525" algn="ctr">
            <a:noFill/>
            <a:miter lim="800000"/>
            <a:headEnd/>
            <a:tailEnd/>
          </a:ln>
        </p:spPr>
        <p:txBody>
          <a:bodyPr>
            <a:spAutoFit/>
          </a:bodyPr>
          <a:lstStyle/>
          <a:p>
            <a:r>
              <a:rPr lang="en-GB" sz="2000" b="1">
                <a:solidFill>
                  <a:srgbClr val="FFCC00"/>
                </a:solidFill>
              </a:rPr>
              <a:t>Provision:</a:t>
            </a:r>
          </a:p>
          <a:p>
            <a:r>
              <a:rPr lang="en-GB" sz="2000" b="1">
                <a:solidFill>
                  <a:srgbClr val="FFCC00"/>
                </a:solidFill>
              </a:rPr>
              <a:t>1) EAL:</a:t>
            </a:r>
          </a:p>
          <a:p>
            <a:r>
              <a:rPr lang="en-GB" sz="2000" b="1">
                <a:solidFill>
                  <a:srgbClr val="FFCC00"/>
                </a:solidFill>
              </a:rPr>
              <a:t>2) SEN:</a:t>
            </a:r>
          </a:p>
          <a:p>
            <a:pPr>
              <a:spcBef>
                <a:spcPct val="50000"/>
              </a:spcBef>
            </a:pPr>
            <a:r>
              <a:rPr lang="en-GB" sz="2000" b="1">
                <a:solidFill>
                  <a:srgbClr val="FFCC00"/>
                </a:solidFill>
              </a:rPr>
              <a:t>Role of TA:</a:t>
            </a:r>
          </a:p>
          <a:p>
            <a:pPr>
              <a:spcBef>
                <a:spcPct val="50000"/>
              </a:spcBef>
            </a:pPr>
            <a:r>
              <a:rPr lang="en-GB" sz="2000" b="1">
                <a:solidFill>
                  <a:srgbClr val="FFCC00"/>
                </a:solidFill>
              </a:rPr>
              <a:t>1)</a:t>
            </a:r>
          </a:p>
          <a:p>
            <a:pPr>
              <a:spcBef>
                <a:spcPct val="50000"/>
              </a:spcBef>
            </a:pPr>
            <a:r>
              <a:rPr lang="en-GB" sz="2000" b="1">
                <a:solidFill>
                  <a:srgbClr val="FFCC00"/>
                </a:solidFill>
              </a:rPr>
              <a:t>2)</a:t>
            </a:r>
          </a:p>
          <a:p>
            <a:pPr>
              <a:spcBef>
                <a:spcPct val="50000"/>
              </a:spcBef>
            </a:pPr>
            <a:r>
              <a:rPr lang="en-GB" sz="2000" b="1">
                <a:solidFill>
                  <a:srgbClr val="FFCC00"/>
                </a:solidFill>
              </a:rPr>
              <a:t>3)</a:t>
            </a:r>
          </a:p>
          <a:p>
            <a:pPr>
              <a:spcBef>
                <a:spcPct val="50000"/>
              </a:spcBef>
            </a:pPr>
            <a:endParaRPr lang="en-GB">
              <a:solidFill>
                <a:srgbClr val="FFCC00"/>
              </a:solidFill>
            </a:endParaRPr>
          </a:p>
        </p:txBody>
      </p:sp>
    </p:spTree>
  </p:cSld>
  <p:clrMapOvr>
    <a:masterClrMapping/>
  </p:clrMapOvr>
  <p:transition spd="med" advClick="0" advTm="12000">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Date Placeholder 4"/>
          <p:cNvSpPr>
            <a:spLocks noGrp="1"/>
          </p:cNvSpPr>
          <p:nvPr>
            <p:ph type="dt" sz="quarter" idx="11"/>
          </p:nvPr>
        </p:nvSpPr>
        <p:spPr>
          <a:noFill/>
        </p:spPr>
        <p:txBody>
          <a:bodyPr/>
          <a:lstStyle/>
          <a:p>
            <a:fld id="{39EFA918-83D0-46A2-B4D3-30EC9AEF154E}" type="datetime10">
              <a:rPr lang="en-GB" smtClean="0"/>
              <a:pPr/>
              <a:t>10:23</a:t>
            </a:fld>
            <a:endParaRPr lang="en-GB" smtClean="0"/>
          </a:p>
        </p:txBody>
      </p:sp>
      <p:sp>
        <p:nvSpPr>
          <p:cNvPr id="47106" name="Rectangle 2"/>
          <p:cNvSpPr>
            <a:spLocks noGrp="1" noChangeArrowheads="1"/>
          </p:cNvSpPr>
          <p:nvPr>
            <p:ph type="title"/>
          </p:nvPr>
        </p:nvSpPr>
        <p:spPr>
          <a:xfrm>
            <a:off x="0" y="0"/>
            <a:ext cx="9144000" cy="1417638"/>
          </a:xfrm>
          <a:solidFill>
            <a:srgbClr val="E69D0A"/>
          </a:solidFill>
        </p:spPr>
        <p:txBody>
          <a:bodyPr/>
          <a:lstStyle/>
          <a:p>
            <a:pPr eaLnBrk="1" hangingPunct="1"/>
            <a:r>
              <a:rPr lang="en-GB" sz="3200" b="1" smtClean="0">
                <a:solidFill>
                  <a:schemeClr val="tx1"/>
                </a:solidFill>
              </a:rPr>
              <a:t>New  Information for Learning Outcome 2</a:t>
            </a:r>
          </a:p>
        </p:txBody>
      </p:sp>
      <p:sp>
        <p:nvSpPr>
          <p:cNvPr id="47107" name="Rectangle 3"/>
          <p:cNvSpPr>
            <a:spLocks noGrp="1" noChangeArrowheads="1"/>
          </p:cNvSpPr>
          <p:nvPr>
            <p:ph type="body" idx="1"/>
          </p:nvPr>
        </p:nvSpPr>
        <p:spPr>
          <a:ln>
            <a:solidFill>
              <a:srgbClr val="E69D0A"/>
            </a:solidFill>
          </a:ln>
        </p:spPr>
        <p:txBody>
          <a:bodyPr/>
          <a:lstStyle/>
          <a:p>
            <a:pPr eaLnBrk="1" hangingPunct="1"/>
            <a:r>
              <a:rPr lang="en-GB" b="1" smtClean="0"/>
              <a:t>Visual: share with students the efficiency equation</a:t>
            </a:r>
          </a:p>
          <a:p>
            <a:pPr eaLnBrk="1" hangingPunct="1"/>
            <a:r>
              <a:rPr lang="en-GB" b="1" smtClean="0"/>
              <a:t>Show some examples of efficiency .</a:t>
            </a:r>
          </a:p>
          <a:p>
            <a:pPr eaLnBrk="1" hangingPunct="1"/>
            <a:r>
              <a:rPr lang="en-GB" b="1" smtClean="0"/>
              <a:t>Kinaesthetic: students do the experiment-refer to the scheme of learning</a:t>
            </a:r>
          </a:p>
          <a:p>
            <a:pPr eaLnBrk="1" hangingPunct="1"/>
            <a:endParaRPr lang="en-GB" smtClean="0">
              <a:solidFill>
                <a:srgbClr val="FFCC00"/>
              </a:solidFill>
            </a:endParaRPr>
          </a:p>
        </p:txBody>
      </p:sp>
      <p:pic>
        <p:nvPicPr>
          <p:cNvPr id="47108" name="Picture 4" descr="FHS School Logo Badge"/>
          <p:cNvPicPr>
            <a:picLocks noChangeAspect="1" noChangeArrowheads="1"/>
          </p:cNvPicPr>
          <p:nvPr/>
        </p:nvPicPr>
        <p:blipFill>
          <a:blip r:embed="rId3" cstate="print">
            <a:clrChange>
              <a:clrFrom>
                <a:srgbClr val="FDFDFD"/>
              </a:clrFrom>
              <a:clrTo>
                <a:srgbClr val="FDFDFD">
                  <a:alpha val="0"/>
                </a:srgbClr>
              </a:clrTo>
            </a:clrChange>
            <a:lum bright="70000" contrast="-70000"/>
            <a:grayscl/>
          </a:blip>
          <a:srcRect/>
          <a:stretch>
            <a:fillRect/>
          </a:stretch>
        </p:blipFill>
        <p:spPr bwMode="auto">
          <a:xfrm>
            <a:off x="8027988" y="0"/>
            <a:ext cx="1116012" cy="1268413"/>
          </a:xfrm>
          <a:prstGeom prst="rect">
            <a:avLst/>
          </a:prstGeom>
          <a:noFill/>
          <a:ln w="9525">
            <a:noFill/>
            <a:miter lim="800000"/>
            <a:headEnd/>
            <a:tailEnd/>
          </a:ln>
        </p:spPr>
      </p:pic>
    </p:spTree>
  </p:cSld>
  <p:clrMapOvr>
    <a:masterClrMapping/>
  </p:clrMapOvr>
  <p:transition spd="med" advClick="0" advTm="12000">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pPr eaLnBrk="1" hangingPunct="1"/>
            <a:r>
              <a:rPr lang="en-US" dirty="0" smtClean="0"/>
              <a:t>Practical on Efficiency of </a:t>
            </a:r>
            <a:br>
              <a:rPr lang="en-US" dirty="0" smtClean="0"/>
            </a:br>
            <a:r>
              <a:rPr lang="en-US" dirty="0" smtClean="0"/>
              <a:t>heater</a:t>
            </a:r>
            <a:endParaRPr lang="en-US" dirty="0" smtClean="0"/>
          </a:p>
        </p:txBody>
      </p:sp>
      <p:sp>
        <p:nvSpPr>
          <p:cNvPr id="49154" name="Content Placeholder 2"/>
          <p:cNvSpPr>
            <a:spLocks noGrp="1"/>
          </p:cNvSpPr>
          <p:nvPr>
            <p:ph idx="1"/>
          </p:nvPr>
        </p:nvSpPr>
        <p:spPr>
          <a:xfrm>
            <a:off x="214313" y="1600200"/>
            <a:ext cx="8715375" cy="5043488"/>
          </a:xfrm>
        </p:spPr>
        <p:txBody>
          <a:bodyPr/>
          <a:lstStyle/>
          <a:p>
            <a:pPr eaLnBrk="1" hangingPunct="1"/>
            <a:r>
              <a:rPr lang="en-US" dirty="0" smtClean="0"/>
              <a:t>Use worksheet P1a.10.6b</a:t>
            </a:r>
          </a:p>
          <a:p>
            <a:pPr eaLnBrk="1" hangingPunct="1"/>
            <a:endParaRPr lang="en-US" dirty="0" smtClean="0"/>
          </a:p>
        </p:txBody>
      </p:sp>
      <p:sp>
        <p:nvSpPr>
          <p:cNvPr id="49155" name="Date Placeholder 3"/>
          <p:cNvSpPr>
            <a:spLocks noGrp="1"/>
          </p:cNvSpPr>
          <p:nvPr>
            <p:ph type="dt" sz="quarter" idx="11"/>
          </p:nvPr>
        </p:nvSpPr>
        <p:spPr>
          <a:noFill/>
        </p:spPr>
        <p:txBody>
          <a:bodyPr/>
          <a:lstStyle/>
          <a:p>
            <a:fld id="{DDFC3662-AD68-41FE-A47A-E337CE020F0F}" type="datetime10">
              <a:rPr lang="en-GB" smtClean="0"/>
              <a:pPr/>
              <a:t>10:23</a:t>
            </a:fld>
            <a:endParaRPr lang="en-GB" smtClean="0"/>
          </a:p>
        </p:txBody>
      </p:sp>
    </p:spTree>
  </p:cSld>
  <p:clrMapOvr>
    <a:masterClrMapping/>
  </p:clrMapOvr>
  <p:transition spd="med" advClick="0" advTm="12000">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Date Placeholder 4"/>
          <p:cNvSpPr>
            <a:spLocks noGrp="1"/>
          </p:cNvSpPr>
          <p:nvPr>
            <p:ph type="dt" sz="quarter" idx="11"/>
          </p:nvPr>
        </p:nvSpPr>
        <p:spPr>
          <a:noFill/>
        </p:spPr>
        <p:txBody>
          <a:bodyPr/>
          <a:lstStyle/>
          <a:p>
            <a:fld id="{A95528E3-9B09-4201-882A-D96477CC7E04}" type="datetime10">
              <a:rPr lang="en-GB" smtClean="0"/>
              <a:pPr/>
              <a:t>10:23</a:t>
            </a:fld>
            <a:endParaRPr lang="en-GB" smtClean="0"/>
          </a:p>
        </p:txBody>
      </p:sp>
      <p:sp>
        <p:nvSpPr>
          <p:cNvPr id="50178" name="Rectangle 2"/>
          <p:cNvSpPr>
            <a:spLocks noGrp="1" noChangeArrowheads="1"/>
          </p:cNvSpPr>
          <p:nvPr>
            <p:ph type="title"/>
          </p:nvPr>
        </p:nvSpPr>
        <p:spPr>
          <a:xfrm>
            <a:off x="0" y="0"/>
            <a:ext cx="9144000" cy="1417638"/>
          </a:xfrm>
          <a:solidFill>
            <a:srgbClr val="E69D0A"/>
          </a:solidFill>
        </p:spPr>
        <p:txBody>
          <a:bodyPr/>
          <a:lstStyle/>
          <a:p>
            <a:pPr eaLnBrk="1" hangingPunct="1"/>
            <a:r>
              <a:rPr lang="en-GB" sz="3400" b="1" smtClean="0">
                <a:solidFill>
                  <a:schemeClr val="tx1"/>
                </a:solidFill>
              </a:rPr>
              <a:t>Learning Activities for Outcome 2</a:t>
            </a:r>
          </a:p>
        </p:txBody>
      </p:sp>
      <p:pic>
        <p:nvPicPr>
          <p:cNvPr id="50179" name="Picture 5" descr="FHS School Logo Badge"/>
          <p:cNvPicPr>
            <a:picLocks noChangeAspect="1" noChangeArrowheads="1"/>
          </p:cNvPicPr>
          <p:nvPr/>
        </p:nvPicPr>
        <p:blipFill>
          <a:blip r:embed="rId3" cstate="print">
            <a:clrChange>
              <a:clrFrom>
                <a:srgbClr val="FDFDFD"/>
              </a:clrFrom>
              <a:clrTo>
                <a:srgbClr val="FDFDFD">
                  <a:alpha val="0"/>
                </a:srgbClr>
              </a:clrTo>
            </a:clrChange>
            <a:lum bright="70000" contrast="-70000"/>
            <a:grayscl/>
          </a:blip>
          <a:srcRect/>
          <a:stretch>
            <a:fillRect/>
          </a:stretch>
        </p:blipFill>
        <p:spPr bwMode="auto">
          <a:xfrm>
            <a:off x="7667625" y="260350"/>
            <a:ext cx="1009650" cy="1152525"/>
          </a:xfrm>
          <a:prstGeom prst="rect">
            <a:avLst/>
          </a:prstGeom>
          <a:noFill/>
          <a:ln w="9525">
            <a:noFill/>
            <a:miter lim="800000"/>
            <a:headEnd/>
            <a:tailEnd/>
          </a:ln>
        </p:spPr>
      </p:pic>
      <p:sp>
        <p:nvSpPr>
          <p:cNvPr id="50180" name="Rectangle 9"/>
          <p:cNvSpPr>
            <a:spLocks noGrp="1" noChangeArrowheads="1"/>
          </p:cNvSpPr>
          <p:nvPr>
            <p:ph type="body" idx="1"/>
          </p:nvPr>
        </p:nvSpPr>
        <p:spPr>
          <a:xfrm>
            <a:off x="0" y="1412875"/>
            <a:ext cx="9144000" cy="5445125"/>
          </a:xfrm>
          <a:ln>
            <a:solidFill>
              <a:srgbClr val="00FF00"/>
            </a:solidFill>
          </a:ln>
        </p:spPr>
        <p:txBody>
          <a:bodyPr/>
          <a:lstStyle/>
          <a:p>
            <a:pPr eaLnBrk="1" hangingPunct="1"/>
            <a:r>
              <a:rPr lang="en-GB" sz="2400" smtClean="0">
                <a:solidFill>
                  <a:srgbClr val="FF0000"/>
                </a:solidFill>
              </a:rPr>
              <a:t>Group discussion of double-glazing, cavity wall insulation and loft insulation.</a:t>
            </a:r>
            <a:endParaRPr lang="en-US" sz="2400" smtClean="0">
              <a:solidFill>
                <a:srgbClr val="FF0000"/>
              </a:solidFill>
            </a:endParaRPr>
          </a:p>
          <a:p>
            <a:pPr eaLnBrk="1" hangingPunct="1"/>
            <a:r>
              <a:rPr lang="en-GB" sz="2400" smtClean="0">
                <a:solidFill>
                  <a:srgbClr val="FF0000"/>
                </a:solidFill>
              </a:rPr>
              <a:t> Divide the class into groups and ask students to discuss topics for five minutes.</a:t>
            </a:r>
          </a:p>
          <a:p>
            <a:pPr eaLnBrk="1" hangingPunct="1"/>
            <a:r>
              <a:rPr lang="en-GB" sz="2400" smtClean="0">
                <a:solidFill>
                  <a:srgbClr val="FF0000"/>
                </a:solidFill>
              </a:rPr>
              <a:t>   The groups should be directed to consider the effectiveness of each method by  thinking about the amount of energy each method is likely to save and the</a:t>
            </a:r>
            <a:endParaRPr lang="en-US" sz="2400" smtClean="0">
              <a:solidFill>
                <a:srgbClr val="FF0000"/>
              </a:solidFill>
            </a:endParaRPr>
          </a:p>
          <a:p>
            <a:pPr eaLnBrk="1" hangingPunct="1">
              <a:buFontTx/>
              <a:buNone/>
            </a:pPr>
            <a:r>
              <a:rPr lang="en-GB" sz="2400" smtClean="0">
                <a:solidFill>
                  <a:srgbClr val="FF0000"/>
                </a:solidFill>
              </a:rPr>
              <a:t> installation cost. </a:t>
            </a:r>
          </a:p>
          <a:p>
            <a:pPr eaLnBrk="1" hangingPunct="1">
              <a:buFontTx/>
              <a:buNone/>
            </a:pPr>
            <a:r>
              <a:rPr lang="en-GB" sz="2400" smtClean="0">
                <a:solidFill>
                  <a:srgbClr val="FF0000"/>
                </a:solidFill>
              </a:rPr>
              <a:t>The groups are then asked to report back on their findings for    one method.</a:t>
            </a:r>
          </a:p>
          <a:p>
            <a:pPr eaLnBrk="1" hangingPunct="1">
              <a:buFontTx/>
              <a:buNone/>
            </a:pPr>
            <a:endParaRPr lang="en-GB" sz="2400" smtClean="0">
              <a:solidFill>
                <a:srgbClr val="FF0000"/>
              </a:solidFill>
            </a:endParaRPr>
          </a:p>
          <a:p>
            <a:pPr eaLnBrk="1" hangingPunct="1">
              <a:buFontTx/>
              <a:buNone/>
            </a:pPr>
            <a:r>
              <a:rPr lang="en-GB" sz="2400" smtClean="0">
                <a:solidFill>
                  <a:srgbClr val="FF0000"/>
                </a:solidFill>
              </a:rPr>
              <a:t> Write the key points on the board.</a:t>
            </a:r>
          </a:p>
          <a:p>
            <a:pPr eaLnBrk="1" hangingPunct="1">
              <a:buFontTx/>
              <a:buNone/>
            </a:pPr>
            <a:r>
              <a:rPr lang="en-GB" sz="2400" smtClean="0">
                <a:solidFill>
                  <a:srgbClr val="FF0000"/>
                </a:solidFill>
              </a:rPr>
              <a:t> You could provide them with laptops to do research using the internet.</a:t>
            </a:r>
          </a:p>
          <a:p>
            <a:pPr eaLnBrk="1" hangingPunct="1">
              <a:buFontTx/>
              <a:buNone/>
            </a:pPr>
            <a:r>
              <a:rPr lang="en-GB" sz="2400" smtClean="0">
                <a:solidFill>
                  <a:srgbClr val="FF0000"/>
                </a:solidFill>
              </a:rPr>
              <a:t> Emphasis should be on the fact that ‘air as trapped is a good insulator</a:t>
            </a:r>
            <a:r>
              <a:rPr lang="en-GB" sz="1800" smtClean="0"/>
              <a:t>’</a:t>
            </a:r>
            <a:endParaRPr lang="en-US" sz="1800" smtClean="0"/>
          </a:p>
          <a:p>
            <a:pPr eaLnBrk="1" hangingPunct="1"/>
            <a:endParaRPr lang="en-US" sz="1800" smtClean="0">
              <a:solidFill>
                <a:srgbClr val="66FFFF"/>
              </a:solidFill>
            </a:endParaRPr>
          </a:p>
        </p:txBody>
      </p:sp>
    </p:spTree>
  </p:cSld>
  <p:clrMapOvr>
    <a:masterClrMapping/>
  </p:clrMapOvr>
  <p:transition spd="med" advClick="0" advTm="12000">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Date Placeholder 3"/>
          <p:cNvSpPr>
            <a:spLocks noGrp="1"/>
          </p:cNvSpPr>
          <p:nvPr>
            <p:ph type="dt" sz="quarter" idx="10"/>
          </p:nvPr>
        </p:nvSpPr>
        <p:spPr>
          <a:noFill/>
        </p:spPr>
        <p:txBody>
          <a:bodyPr/>
          <a:lstStyle/>
          <a:p>
            <a:fld id="{4843B7E2-2895-4B33-B6F6-6BD726925568}" type="datetime10">
              <a:rPr lang="en-GB" smtClean="0"/>
              <a:pPr/>
              <a:t>10:23</a:t>
            </a:fld>
            <a:endParaRPr lang="en-GB" smtClean="0"/>
          </a:p>
        </p:txBody>
      </p:sp>
      <p:grpSp>
        <p:nvGrpSpPr>
          <p:cNvPr id="52226" name="Group 2"/>
          <p:cNvGrpSpPr>
            <a:grpSpLocks/>
          </p:cNvGrpSpPr>
          <p:nvPr/>
        </p:nvGrpSpPr>
        <p:grpSpPr bwMode="auto">
          <a:xfrm>
            <a:off x="3348038" y="188913"/>
            <a:ext cx="2016125" cy="6669087"/>
            <a:chOff x="2109" y="119"/>
            <a:chExt cx="1270" cy="4201"/>
          </a:xfrm>
        </p:grpSpPr>
        <p:sp>
          <p:nvSpPr>
            <p:cNvPr id="52236" name="AutoShape 3"/>
            <p:cNvSpPr>
              <a:spLocks noChangeArrowheads="1"/>
            </p:cNvSpPr>
            <p:nvPr/>
          </p:nvSpPr>
          <p:spPr bwMode="auto">
            <a:xfrm>
              <a:off x="3198" y="1009"/>
              <a:ext cx="181" cy="3311"/>
            </a:xfrm>
            <a:prstGeom prst="can">
              <a:avLst>
                <a:gd name="adj" fmla="val 40312"/>
              </a:avLst>
            </a:prstGeom>
            <a:gradFill rotWithShape="1">
              <a:gsLst>
                <a:gs pos="0">
                  <a:srgbClr val="FC3C08"/>
                </a:gs>
                <a:gs pos="100000">
                  <a:srgbClr val="FFCC00"/>
                </a:gs>
              </a:gsLst>
              <a:lin ang="5400000" scaled="1"/>
            </a:gradFill>
            <a:ln w="9525">
              <a:solidFill>
                <a:schemeClr val="bg1"/>
              </a:solidFill>
              <a:round/>
              <a:headEnd/>
              <a:tailEnd/>
            </a:ln>
          </p:spPr>
          <p:txBody>
            <a:bodyPr wrap="none" anchor="ctr"/>
            <a:lstStyle/>
            <a:p>
              <a:pPr>
                <a:lnSpc>
                  <a:spcPct val="90000"/>
                </a:lnSpc>
                <a:spcBef>
                  <a:spcPct val="20000"/>
                </a:spcBef>
                <a:buFontTx/>
                <a:buChar char="•"/>
              </a:pPr>
              <a:endParaRPr lang="en-US"/>
            </a:p>
          </p:txBody>
        </p:sp>
        <p:sp>
          <p:nvSpPr>
            <p:cNvPr id="52237" name="AutoShape 4"/>
            <p:cNvSpPr>
              <a:spLocks noChangeArrowheads="1"/>
            </p:cNvSpPr>
            <p:nvPr/>
          </p:nvSpPr>
          <p:spPr bwMode="auto">
            <a:xfrm rot="-5400000">
              <a:off x="2630" y="760"/>
              <a:ext cx="228" cy="908"/>
            </a:xfrm>
            <a:prstGeom prst="can">
              <a:avLst>
                <a:gd name="adj" fmla="val 19857"/>
              </a:avLst>
            </a:prstGeom>
            <a:solidFill>
              <a:srgbClr val="FF0000"/>
            </a:solidFill>
            <a:ln w="9525">
              <a:solidFill>
                <a:schemeClr val="bg1"/>
              </a:solidFill>
              <a:round/>
              <a:headEnd/>
              <a:tailEnd/>
            </a:ln>
          </p:spPr>
          <p:txBody>
            <a:bodyPr vert="eaVert" wrap="none" anchor="ctr"/>
            <a:lstStyle/>
            <a:p>
              <a:pPr algn="ctr"/>
              <a:r>
                <a:rPr lang="en-GB" sz="1800" b="1">
                  <a:solidFill>
                    <a:schemeClr val="bg1"/>
                  </a:solidFill>
                </a:rPr>
                <a:t>Create</a:t>
              </a:r>
            </a:p>
          </p:txBody>
        </p:sp>
        <p:sp>
          <p:nvSpPr>
            <p:cNvPr id="52238" name="AutoShape 5"/>
            <p:cNvSpPr>
              <a:spLocks noChangeArrowheads="1"/>
            </p:cNvSpPr>
            <p:nvPr/>
          </p:nvSpPr>
          <p:spPr bwMode="auto">
            <a:xfrm rot="-5400000">
              <a:off x="2630" y="1304"/>
              <a:ext cx="228" cy="908"/>
            </a:xfrm>
            <a:prstGeom prst="can">
              <a:avLst>
                <a:gd name="adj" fmla="val 19857"/>
              </a:avLst>
            </a:prstGeom>
            <a:solidFill>
              <a:srgbClr val="FF6600"/>
            </a:solidFill>
            <a:ln w="9525">
              <a:solidFill>
                <a:schemeClr val="bg1"/>
              </a:solidFill>
              <a:round/>
              <a:headEnd/>
              <a:tailEnd/>
            </a:ln>
          </p:spPr>
          <p:txBody>
            <a:bodyPr vert="eaVert" wrap="none" anchor="ctr"/>
            <a:lstStyle/>
            <a:p>
              <a:pPr algn="ctr"/>
              <a:r>
                <a:rPr lang="en-GB" sz="1800" b="1">
                  <a:solidFill>
                    <a:schemeClr val="bg1"/>
                  </a:solidFill>
                </a:rPr>
                <a:t>Evaluate</a:t>
              </a:r>
            </a:p>
          </p:txBody>
        </p:sp>
        <p:sp>
          <p:nvSpPr>
            <p:cNvPr id="52239" name="AutoShape 6"/>
            <p:cNvSpPr>
              <a:spLocks noChangeArrowheads="1"/>
            </p:cNvSpPr>
            <p:nvPr/>
          </p:nvSpPr>
          <p:spPr bwMode="auto">
            <a:xfrm rot="-5400000">
              <a:off x="2630" y="1848"/>
              <a:ext cx="228" cy="908"/>
            </a:xfrm>
            <a:prstGeom prst="can">
              <a:avLst>
                <a:gd name="adj" fmla="val 19857"/>
              </a:avLst>
            </a:prstGeom>
            <a:solidFill>
              <a:srgbClr val="FF9900"/>
            </a:solidFill>
            <a:ln w="9525">
              <a:solidFill>
                <a:schemeClr val="bg1"/>
              </a:solidFill>
              <a:round/>
              <a:headEnd/>
              <a:tailEnd/>
            </a:ln>
          </p:spPr>
          <p:txBody>
            <a:bodyPr vert="eaVert" wrap="none" anchor="ctr"/>
            <a:lstStyle/>
            <a:p>
              <a:pPr algn="ctr"/>
              <a:r>
                <a:rPr lang="en-GB" sz="1800" b="1">
                  <a:solidFill>
                    <a:schemeClr val="bg1"/>
                  </a:solidFill>
                </a:rPr>
                <a:t>Analyse</a:t>
              </a:r>
            </a:p>
          </p:txBody>
        </p:sp>
        <p:sp>
          <p:nvSpPr>
            <p:cNvPr id="52240" name="AutoShape 7"/>
            <p:cNvSpPr>
              <a:spLocks noChangeArrowheads="1"/>
            </p:cNvSpPr>
            <p:nvPr/>
          </p:nvSpPr>
          <p:spPr bwMode="auto">
            <a:xfrm rot="-5400000">
              <a:off x="2630" y="2393"/>
              <a:ext cx="228" cy="908"/>
            </a:xfrm>
            <a:prstGeom prst="can">
              <a:avLst>
                <a:gd name="adj" fmla="val 19857"/>
              </a:avLst>
            </a:prstGeom>
            <a:solidFill>
              <a:srgbClr val="FFCC00"/>
            </a:solidFill>
            <a:ln w="9525">
              <a:solidFill>
                <a:schemeClr val="bg1"/>
              </a:solidFill>
              <a:round/>
              <a:headEnd/>
              <a:tailEnd/>
            </a:ln>
          </p:spPr>
          <p:txBody>
            <a:bodyPr vert="eaVert" wrap="none" anchor="ctr"/>
            <a:lstStyle/>
            <a:p>
              <a:pPr algn="ctr"/>
              <a:r>
                <a:rPr lang="en-GB" sz="1800" b="1">
                  <a:solidFill>
                    <a:schemeClr val="bg1"/>
                  </a:solidFill>
                </a:rPr>
                <a:t>Apply</a:t>
              </a:r>
            </a:p>
          </p:txBody>
        </p:sp>
        <p:sp>
          <p:nvSpPr>
            <p:cNvPr id="52241" name="AutoShape 8"/>
            <p:cNvSpPr>
              <a:spLocks noChangeArrowheads="1"/>
            </p:cNvSpPr>
            <p:nvPr/>
          </p:nvSpPr>
          <p:spPr bwMode="auto">
            <a:xfrm rot="-5400000">
              <a:off x="2630" y="2937"/>
              <a:ext cx="228" cy="908"/>
            </a:xfrm>
            <a:prstGeom prst="can">
              <a:avLst>
                <a:gd name="adj" fmla="val 19857"/>
              </a:avLst>
            </a:prstGeom>
            <a:solidFill>
              <a:srgbClr val="FFFF00"/>
            </a:solidFill>
            <a:ln w="9525">
              <a:solidFill>
                <a:schemeClr val="bg1"/>
              </a:solidFill>
              <a:round/>
              <a:headEnd/>
              <a:tailEnd/>
            </a:ln>
          </p:spPr>
          <p:txBody>
            <a:bodyPr vert="eaVert" wrap="none" anchor="ctr"/>
            <a:lstStyle/>
            <a:p>
              <a:pPr algn="ctr"/>
              <a:r>
                <a:rPr lang="en-GB" sz="1800" b="1">
                  <a:solidFill>
                    <a:schemeClr val="bg1"/>
                  </a:solidFill>
                </a:rPr>
                <a:t>Understand</a:t>
              </a:r>
            </a:p>
          </p:txBody>
        </p:sp>
        <p:sp>
          <p:nvSpPr>
            <p:cNvPr id="52242" name="AutoShape 9"/>
            <p:cNvSpPr>
              <a:spLocks noChangeArrowheads="1"/>
            </p:cNvSpPr>
            <p:nvPr/>
          </p:nvSpPr>
          <p:spPr bwMode="auto">
            <a:xfrm rot="-5400000">
              <a:off x="2630" y="3481"/>
              <a:ext cx="228" cy="908"/>
            </a:xfrm>
            <a:prstGeom prst="can">
              <a:avLst>
                <a:gd name="adj" fmla="val 19857"/>
              </a:avLst>
            </a:prstGeom>
            <a:solidFill>
              <a:srgbClr val="FFFF66"/>
            </a:solidFill>
            <a:ln w="9525">
              <a:solidFill>
                <a:schemeClr val="bg1"/>
              </a:solidFill>
              <a:round/>
              <a:headEnd/>
              <a:tailEnd/>
            </a:ln>
          </p:spPr>
          <p:txBody>
            <a:bodyPr vert="eaVert" wrap="none" anchor="ctr"/>
            <a:lstStyle/>
            <a:p>
              <a:pPr algn="ctr"/>
              <a:r>
                <a:rPr lang="en-GB" sz="1800" b="1">
                  <a:solidFill>
                    <a:schemeClr val="bg1"/>
                  </a:solidFill>
                </a:rPr>
                <a:t>Remember</a:t>
              </a:r>
            </a:p>
          </p:txBody>
        </p:sp>
        <p:sp>
          <p:nvSpPr>
            <p:cNvPr id="52243" name="AutoShape 10"/>
            <p:cNvSpPr>
              <a:spLocks noChangeArrowheads="1"/>
            </p:cNvSpPr>
            <p:nvPr/>
          </p:nvSpPr>
          <p:spPr bwMode="auto">
            <a:xfrm>
              <a:off x="2109" y="1009"/>
              <a:ext cx="181" cy="3311"/>
            </a:xfrm>
            <a:prstGeom prst="can">
              <a:avLst>
                <a:gd name="adj" fmla="val 40312"/>
              </a:avLst>
            </a:prstGeom>
            <a:gradFill rotWithShape="1">
              <a:gsLst>
                <a:gs pos="0">
                  <a:srgbClr val="FC3C08"/>
                </a:gs>
                <a:gs pos="100000">
                  <a:srgbClr val="FFCC00"/>
                </a:gs>
              </a:gsLst>
              <a:lin ang="5400000" scaled="1"/>
            </a:gradFill>
            <a:ln w="9525">
              <a:solidFill>
                <a:schemeClr val="bg1"/>
              </a:solidFill>
              <a:round/>
              <a:headEnd/>
              <a:tailEnd/>
            </a:ln>
          </p:spPr>
          <p:txBody>
            <a:bodyPr wrap="none" anchor="ctr"/>
            <a:lstStyle/>
            <a:p>
              <a:pPr>
                <a:lnSpc>
                  <a:spcPct val="90000"/>
                </a:lnSpc>
                <a:spcBef>
                  <a:spcPct val="20000"/>
                </a:spcBef>
                <a:buFontTx/>
                <a:buChar char="•"/>
              </a:pPr>
              <a:endParaRPr lang="en-US"/>
            </a:p>
          </p:txBody>
        </p:sp>
        <p:sp>
          <p:nvSpPr>
            <p:cNvPr id="52244" name="Line 11"/>
            <p:cNvSpPr>
              <a:spLocks noChangeShapeType="1"/>
            </p:cNvSpPr>
            <p:nvPr/>
          </p:nvSpPr>
          <p:spPr bwMode="auto">
            <a:xfrm flipV="1">
              <a:off x="3288" y="1463"/>
              <a:ext cx="0" cy="2404"/>
            </a:xfrm>
            <a:prstGeom prst="line">
              <a:avLst/>
            </a:prstGeom>
            <a:noFill/>
            <a:ln w="73025">
              <a:solidFill>
                <a:schemeClr val="bg1"/>
              </a:solidFill>
              <a:round/>
              <a:headEnd/>
              <a:tailEnd type="triangle" w="med" len="med"/>
            </a:ln>
          </p:spPr>
          <p:txBody>
            <a:bodyPr/>
            <a:lstStyle/>
            <a:p>
              <a:endParaRPr lang="en-US"/>
            </a:p>
          </p:txBody>
        </p:sp>
        <p:sp>
          <p:nvSpPr>
            <p:cNvPr id="52245" name="Line 12"/>
            <p:cNvSpPr>
              <a:spLocks noChangeShapeType="1"/>
            </p:cNvSpPr>
            <p:nvPr/>
          </p:nvSpPr>
          <p:spPr bwMode="auto">
            <a:xfrm flipV="1">
              <a:off x="2200" y="1463"/>
              <a:ext cx="0" cy="2404"/>
            </a:xfrm>
            <a:prstGeom prst="line">
              <a:avLst/>
            </a:prstGeom>
            <a:noFill/>
            <a:ln w="73025">
              <a:solidFill>
                <a:schemeClr val="bg1"/>
              </a:solidFill>
              <a:round/>
              <a:headEnd/>
              <a:tailEnd type="triangle" w="med" len="med"/>
            </a:ln>
          </p:spPr>
          <p:txBody>
            <a:bodyPr/>
            <a:lstStyle/>
            <a:p>
              <a:endParaRPr lang="en-US"/>
            </a:p>
          </p:txBody>
        </p:sp>
        <p:pic>
          <p:nvPicPr>
            <p:cNvPr id="52246" name="Picture 13" descr="MC910216361[1]"/>
            <p:cNvPicPr>
              <a:picLocks noChangeAspect="1" noChangeArrowheads="1"/>
            </p:cNvPicPr>
            <p:nvPr/>
          </p:nvPicPr>
          <p:blipFill>
            <a:blip r:embed="rId3" cstate="print"/>
            <a:srcRect/>
            <a:stretch>
              <a:fillRect/>
            </a:stretch>
          </p:blipFill>
          <p:spPr bwMode="auto">
            <a:xfrm>
              <a:off x="2200" y="119"/>
              <a:ext cx="1088" cy="799"/>
            </a:xfrm>
            <a:prstGeom prst="rect">
              <a:avLst/>
            </a:prstGeom>
            <a:solidFill>
              <a:srgbClr val="FFFF00"/>
            </a:solidFill>
            <a:ln w="9525">
              <a:noFill/>
              <a:miter lim="800000"/>
              <a:headEnd/>
              <a:tailEnd/>
            </a:ln>
          </p:spPr>
        </p:pic>
      </p:grpSp>
      <p:sp>
        <p:nvSpPr>
          <p:cNvPr id="52227" name="Text Box 14"/>
          <p:cNvSpPr txBox="1">
            <a:spLocks noChangeArrowheads="1"/>
          </p:cNvSpPr>
          <p:nvPr/>
        </p:nvSpPr>
        <p:spPr bwMode="auto">
          <a:xfrm>
            <a:off x="179388" y="3573463"/>
            <a:ext cx="3024187" cy="1547812"/>
          </a:xfrm>
          <a:prstGeom prst="rect">
            <a:avLst/>
          </a:prstGeom>
          <a:solidFill>
            <a:srgbClr val="FFCC00"/>
          </a:solidFill>
          <a:ln w="9525">
            <a:noFill/>
            <a:miter lim="800000"/>
            <a:headEnd/>
            <a:tailEnd/>
          </a:ln>
        </p:spPr>
        <p:txBody>
          <a:bodyPr>
            <a:spAutoFit/>
          </a:bodyPr>
          <a:lstStyle/>
          <a:p>
            <a:pPr>
              <a:spcBef>
                <a:spcPct val="50000"/>
              </a:spcBef>
            </a:pPr>
            <a:r>
              <a:rPr lang="en-GB" sz="1800" b="1" u="sng">
                <a:solidFill>
                  <a:schemeClr val="bg1"/>
                </a:solidFill>
              </a:rPr>
              <a:t>Apply (C)</a:t>
            </a:r>
          </a:p>
          <a:p>
            <a:pPr>
              <a:spcBef>
                <a:spcPct val="30000"/>
              </a:spcBef>
            </a:pPr>
            <a:r>
              <a:rPr lang="en-GB" sz="1800" b="1">
                <a:solidFill>
                  <a:schemeClr val="bg1"/>
                </a:solidFill>
              </a:rPr>
              <a:t>Use Build Execute Develop Construct Identify Plan Select Solve Organise Apply Model</a:t>
            </a:r>
          </a:p>
        </p:txBody>
      </p:sp>
      <p:sp>
        <p:nvSpPr>
          <p:cNvPr id="52228" name="Text Box 15"/>
          <p:cNvSpPr txBox="1">
            <a:spLocks noChangeArrowheads="1"/>
          </p:cNvSpPr>
          <p:nvPr/>
        </p:nvSpPr>
        <p:spPr bwMode="auto">
          <a:xfrm>
            <a:off x="5580063" y="5035550"/>
            <a:ext cx="3563937" cy="1822450"/>
          </a:xfrm>
          <a:prstGeom prst="rect">
            <a:avLst/>
          </a:prstGeom>
          <a:solidFill>
            <a:srgbClr val="FFFF00"/>
          </a:solidFill>
          <a:ln w="9525">
            <a:noFill/>
            <a:miter lim="800000"/>
            <a:headEnd/>
            <a:tailEnd/>
          </a:ln>
        </p:spPr>
        <p:txBody>
          <a:bodyPr>
            <a:spAutoFit/>
          </a:bodyPr>
          <a:lstStyle/>
          <a:p>
            <a:pPr>
              <a:spcBef>
                <a:spcPct val="50000"/>
              </a:spcBef>
            </a:pPr>
            <a:r>
              <a:rPr lang="en-GB" sz="1800" b="1" u="sng">
                <a:solidFill>
                  <a:schemeClr val="bg1"/>
                </a:solidFill>
              </a:rPr>
              <a:t>Understand (D)</a:t>
            </a:r>
          </a:p>
          <a:p>
            <a:pPr>
              <a:spcBef>
                <a:spcPct val="30000"/>
              </a:spcBef>
            </a:pPr>
            <a:r>
              <a:rPr lang="en-GB" sz="1800" b="1">
                <a:solidFill>
                  <a:schemeClr val="bg1"/>
                </a:solidFill>
              </a:rPr>
              <a:t>Explain what when where how Rephrase Demonstrate Summarise Contrast Show Predict Compare Clarify Illustrate Categorise</a:t>
            </a:r>
          </a:p>
        </p:txBody>
      </p:sp>
      <p:sp>
        <p:nvSpPr>
          <p:cNvPr id="52229" name="Text Box 16"/>
          <p:cNvSpPr txBox="1">
            <a:spLocks noChangeArrowheads="1"/>
          </p:cNvSpPr>
          <p:nvPr/>
        </p:nvSpPr>
        <p:spPr bwMode="auto">
          <a:xfrm>
            <a:off x="179388" y="5310188"/>
            <a:ext cx="3024187" cy="1547812"/>
          </a:xfrm>
          <a:prstGeom prst="rect">
            <a:avLst/>
          </a:prstGeom>
          <a:solidFill>
            <a:srgbClr val="FFFF66"/>
          </a:solidFill>
          <a:ln w="9525">
            <a:noFill/>
            <a:miter lim="800000"/>
            <a:headEnd/>
            <a:tailEnd/>
          </a:ln>
        </p:spPr>
        <p:txBody>
          <a:bodyPr>
            <a:spAutoFit/>
          </a:bodyPr>
          <a:lstStyle/>
          <a:p>
            <a:pPr>
              <a:spcBef>
                <a:spcPct val="50000"/>
              </a:spcBef>
            </a:pPr>
            <a:r>
              <a:rPr lang="en-GB" sz="1800" b="1" u="sng">
                <a:solidFill>
                  <a:schemeClr val="bg1"/>
                </a:solidFill>
              </a:rPr>
              <a:t>Remember (E)</a:t>
            </a:r>
          </a:p>
          <a:p>
            <a:pPr>
              <a:spcBef>
                <a:spcPct val="30000"/>
              </a:spcBef>
            </a:pPr>
            <a:r>
              <a:rPr lang="en-GB" sz="1800" b="1">
                <a:solidFill>
                  <a:schemeClr val="bg1"/>
                </a:solidFill>
              </a:rPr>
              <a:t>Who What When Where Why Which How Match Define List Choose Name Spell Tell Describe</a:t>
            </a:r>
          </a:p>
        </p:txBody>
      </p:sp>
      <p:sp>
        <p:nvSpPr>
          <p:cNvPr id="52230" name="Text Box 17"/>
          <p:cNvSpPr txBox="1">
            <a:spLocks noChangeArrowheads="1"/>
          </p:cNvSpPr>
          <p:nvPr/>
        </p:nvSpPr>
        <p:spPr bwMode="auto">
          <a:xfrm>
            <a:off x="5580063" y="3213100"/>
            <a:ext cx="3563937" cy="1603375"/>
          </a:xfrm>
          <a:prstGeom prst="rect">
            <a:avLst/>
          </a:prstGeom>
          <a:solidFill>
            <a:srgbClr val="FF9900"/>
          </a:solidFill>
          <a:ln w="9525">
            <a:noFill/>
            <a:miter lim="800000"/>
            <a:headEnd/>
            <a:tailEnd/>
          </a:ln>
        </p:spPr>
        <p:txBody>
          <a:bodyPr>
            <a:spAutoFit/>
          </a:bodyPr>
          <a:lstStyle/>
          <a:p>
            <a:pPr>
              <a:spcBef>
                <a:spcPct val="50000"/>
              </a:spcBef>
            </a:pPr>
            <a:r>
              <a:rPr lang="en-GB" sz="1800" b="1" u="sng">
                <a:solidFill>
                  <a:schemeClr val="bg1"/>
                </a:solidFill>
              </a:rPr>
              <a:t>Analyse (B)</a:t>
            </a:r>
          </a:p>
          <a:p>
            <a:pPr>
              <a:spcBef>
                <a:spcPct val="50000"/>
              </a:spcBef>
            </a:pPr>
            <a:r>
              <a:rPr lang="en-GB" sz="1800" b="1">
                <a:solidFill>
                  <a:schemeClr val="bg1"/>
                </a:solidFill>
              </a:rPr>
              <a:t>Take apart Compare  Classify Examine List Distinguish Simplify Theme Conclude Motive Discover</a:t>
            </a:r>
          </a:p>
        </p:txBody>
      </p:sp>
      <p:sp>
        <p:nvSpPr>
          <p:cNvPr id="52231" name="Text Box 18"/>
          <p:cNvSpPr txBox="1">
            <a:spLocks noChangeArrowheads="1"/>
          </p:cNvSpPr>
          <p:nvPr/>
        </p:nvSpPr>
        <p:spPr bwMode="auto">
          <a:xfrm>
            <a:off x="179388" y="1628775"/>
            <a:ext cx="3024187" cy="1822450"/>
          </a:xfrm>
          <a:prstGeom prst="rect">
            <a:avLst/>
          </a:prstGeom>
          <a:solidFill>
            <a:srgbClr val="FC3C08"/>
          </a:solidFill>
          <a:ln w="9525">
            <a:noFill/>
            <a:miter lim="800000"/>
            <a:headEnd/>
            <a:tailEnd/>
          </a:ln>
        </p:spPr>
        <p:txBody>
          <a:bodyPr>
            <a:spAutoFit/>
          </a:bodyPr>
          <a:lstStyle/>
          <a:p>
            <a:pPr>
              <a:spcBef>
                <a:spcPct val="50000"/>
              </a:spcBef>
            </a:pPr>
            <a:r>
              <a:rPr lang="en-GB" sz="1800" b="1" u="sng">
                <a:solidFill>
                  <a:schemeClr val="bg1"/>
                </a:solidFill>
              </a:rPr>
              <a:t>Evaluate (A)</a:t>
            </a:r>
          </a:p>
          <a:p>
            <a:pPr>
              <a:spcBef>
                <a:spcPct val="30000"/>
              </a:spcBef>
            </a:pPr>
            <a:r>
              <a:rPr lang="en-GB" sz="1800" b="1">
                <a:solidFill>
                  <a:schemeClr val="bg1"/>
                </a:solidFill>
              </a:rPr>
              <a:t>Judge Justify Defend Decide Agree Value Prove Check Criticise Recommend Support Test</a:t>
            </a:r>
          </a:p>
        </p:txBody>
      </p:sp>
      <p:sp>
        <p:nvSpPr>
          <p:cNvPr id="52232" name="Text Box 19"/>
          <p:cNvSpPr txBox="1">
            <a:spLocks noChangeArrowheads="1"/>
          </p:cNvSpPr>
          <p:nvPr/>
        </p:nvSpPr>
        <p:spPr bwMode="auto">
          <a:xfrm>
            <a:off x="5580063" y="1268413"/>
            <a:ext cx="3563937" cy="1878012"/>
          </a:xfrm>
          <a:prstGeom prst="rect">
            <a:avLst/>
          </a:prstGeom>
          <a:solidFill>
            <a:srgbClr val="FF0000"/>
          </a:solidFill>
          <a:ln w="9525">
            <a:noFill/>
            <a:miter lim="800000"/>
            <a:headEnd/>
            <a:tailEnd/>
          </a:ln>
        </p:spPr>
        <p:txBody>
          <a:bodyPr>
            <a:spAutoFit/>
          </a:bodyPr>
          <a:lstStyle/>
          <a:p>
            <a:pPr>
              <a:spcBef>
                <a:spcPct val="50000"/>
              </a:spcBef>
            </a:pPr>
            <a:r>
              <a:rPr lang="en-GB" sz="1800" b="1" u="sng">
                <a:solidFill>
                  <a:schemeClr val="bg1"/>
                </a:solidFill>
              </a:rPr>
              <a:t>Create (A*)</a:t>
            </a:r>
          </a:p>
          <a:p>
            <a:pPr>
              <a:spcBef>
                <a:spcPct val="50000"/>
              </a:spcBef>
            </a:pPr>
            <a:r>
              <a:rPr lang="en-GB" sz="1800" b="1">
                <a:solidFill>
                  <a:schemeClr val="bg1"/>
                </a:solidFill>
              </a:rPr>
              <a:t>Combine construct Develop Imagine Design Change Improve Discuss Create Invent Suppose Put together Make up Synthesise </a:t>
            </a:r>
          </a:p>
        </p:txBody>
      </p:sp>
      <p:pic>
        <p:nvPicPr>
          <p:cNvPr id="52233" name="Picture 20" descr="FHS School Logo Badge"/>
          <p:cNvPicPr>
            <a:picLocks noChangeAspect="1" noChangeArrowheads="1"/>
          </p:cNvPicPr>
          <p:nvPr/>
        </p:nvPicPr>
        <p:blipFill>
          <a:blip r:embed="rId4" cstate="print">
            <a:clrChange>
              <a:clrFrom>
                <a:srgbClr val="FDFDFD"/>
              </a:clrFrom>
              <a:clrTo>
                <a:srgbClr val="FDFDFD">
                  <a:alpha val="0"/>
                </a:srgbClr>
              </a:clrTo>
            </a:clrChange>
            <a:lum bright="70000" contrast="-70000"/>
            <a:grayscl/>
          </a:blip>
          <a:srcRect/>
          <a:stretch>
            <a:fillRect/>
          </a:stretch>
        </p:blipFill>
        <p:spPr bwMode="auto">
          <a:xfrm>
            <a:off x="8378825" y="0"/>
            <a:ext cx="765175" cy="908050"/>
          </a:xfrm>
          <a:prstGeom prst="rect">
            <a:avLst/>
          </a:prstGeom>
          <a:solidFill>
            <a:schemeClr val="bg1"/>
          </a:solidFill>
          <a:ln w="9525">
            <a:noFill/>
            <a:miter lim="800000"/>
            <a:headEnd/>
            <a:tailEnd/>
          </a:ln>
        </p:spPr>
      </p:pic>
      <p:sp>
        <p:nvSpPr>
          <p:cNvPr id="81941" name="Rectangle 21"/>
          <p:cNvSpPr>
            <a:spLocks noGrp="1" noChangeArrowheads="1"/>
          </p:cNvSpPr>
          <p:nvPr>
            <p:ph type="title"/>
          </p:nvPr>
        </p:nvSpPr>
        <p:spPr>
          <a:xfrm>
            <a:off x="250825" y="188913"/>
            <a:ext cx="3097213" cy="1143000"/>
          </a:xfrm>
          <a:solidFill>
            <a:schemeClr val="hlink"/>
          </a:solidFill>
          <a:ln>
            <a:solidFill>
              <a:schemeClr val="tx1"/>
            </a:solidFill>
          </a:ln>
        </p:spPr>
        <p:txBody>
          <a:bodyPr/>
          <a:lstStyle/>
          <a:p>
            <a:pPr eaLnBrk="1" hangingPunct="1"/>
            <a:r>
              <a:rPr lang="en-GB" sz="2000" b="1" smtClean="0">
                <a:solidFill>
                  <a:schemeClr val="bg1"/>
                </a:solidFill>
              </a:rPr>
              <a:t>Demonstrate your Learning for Outcome 2</a:t>
            </a:r>
          </a:p>
        </p:txBody>
      </p:sp>
      <p:sp>
        <p:nvSpPr>
          <p:cNvPr id="52235" name="Text Box 22"/>
          <p:cNvSpPr txBox="1">
            <a:spLocks noChangeArrowheads="1"/>
          </p:cNvSpPr>
          <p:nvPr/>
        </p:nvSpPr>
        <p:spPr bwMode="auto">
          <a:xfrm>
            <a:off x="5580063" y="0"/>
            <a:ext cx="2663825" cy="1192213"/>
          </a:xfrm>
          <a:prstGeom prst="rect">
            <a:avLst/>
          </a:prstGeom>
          <a:solidFill>
            <a:srgbClr val="66FF33"/>
          </a:solidFill>
          <a:ln w="9525">
            <a:noFill/>
            <a:miter lim="800000"/>
            <a:headEnd/>
            <a:tailEnd/>
          </a:ln>
        </p:spPr>
        <p:txBody>
          <a:bodyPr>
            <a:spAutoFit/>
          </a:bodyPr>
          <a:lstStyle/>
          <a:p>
            <a:pPr>
              <a:spcBef>
                <a:spcPct val="50000"/>
              </a:spcBef>
            </a:pPr>
            <a:r>
              <a:rPr lang="en-GB" sz="1800" b="1" u="sng">
                <a:solidFill>
                  <a:schemeClr val="bg1"/>
                </a:solidFill>
              </a:rPr>
              <a:t>Keywords:</a:t>
            </a:r>
          </a:p>
          <a:p>
            <a:pPr>
              <a:spcBef>
                <a:spcPct val="50000"/>
              </a:spcBef>
            </a:pPr>
            <a:endParaRPr lang="en-GB" sz="1800" b="1">
              <a:solidFill>
                <a:schemeClr val="bg1"/>
              </a:solidFill>
            </a:endParaRPr>
          </a:p>
          <a:p>
            <a:pPr>
              <a:spcBef>
                <a:spcPct val="50000"/>
              </a:spcBef>
            </a:pPr>
            <a:endParaRPr lang="en-GB"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mph" presetSubtype="2" repeatCount="2000" fill="hold" grpId="0" nodeType="withEffect">
                                  <p:stCondLst>
                                    <p:cond delay="0"/>
                                  </p:stCondLst>
                                  <p:childTnLst>
                                    <p:anim to="1.5" calcmode="lin" valueType="num">
                                      <p:cBhvr override="childStyle">
                                        <p:cTn id="6" dur="2000" fill="hold"/>
                                        <p:tgtEl>
                                          <p:spTgt spid="81941">
                                            <p:txEl>
                                              <p:charRg st="4294967295" end="4294967295"/>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Date Placeholder 4"/>
          <p:cNvSpPr>
            <a:spLocks noGrp="1"/>
          </p:cNvSpPr>
          <p:nvPr>
            <p:ph type="dt" sz="quarter" idx="11"/>
          </p:nvPr>
        </p:nvSpPr>
        <p:spPr>
          <a:noFill/>
        </p:spPr>
        <p:txBody>
          <a:bodyPr/>
          <a:lstStyle/>
          <a:p>
            <a:fld id="{B2CB1C6B-7E67-4B9C-93A0-E107B706D2CE}" type="datetime10">
              <a:rPr lang="en-GB" smtClean="0"/>
              <a:pPr/>
              <a:t>10:23</a:t>
            </a:fld>
            <a:endParaRPr lang="en-GB" smtClean="0"/>
          </a:p>
        </p:txBody>
      </p:sp>
      <p:sp>
        <p:nvSpPr>
          <p:cNvPr id="54274" name="Rectangle 2"/>
          <p:cNvSpPr>
            <a:spLocks noGrp="1" noChangeArrowheads="1"/>
          </p:cNvSpPr>
          <p:nvPr>
            <p:ph type="title"/>
          </p:nvPr>
        </p:nvSpPr>
        <p:spPr>
          <a:xfrm>
            <a:off x="0" y="0"/>
            <a:ext cx="9144000" cy="1417638"/>
          </a:xfrm>
          <a:solidFill>
            <a:srgbClr val="E69D0A"/>
          </a:solidFill>
        </p:spPr>
        <p:txBody>
          <a:bodyPr/>
          <a:lstStyle/>
          <a:p>
            <a:pPr eaLnBrk="1" hangingPunct="1"/>
            <a:r>
              <a:rPr lang="en-GB" smtClean="0">
                <a:solidFill>
                  <a:schemeClr val="tx1"/>
                </a:solidFill>
              </a:rPr>
              <a:t>Learning Outcome 2: Review</a:t>
            </a:r>
          </a:p>
        </p:txBody>
      </p:sp>
      <p:graphicFrame>
        <p:nvGraphicFramePr>
          <p:cNvPr id="14357" name="Group 21"/>
          <p:cNvGraphicFramePr>
            <a:graphicFrameLocks noGrp="1"/>
          </p:cNvGraphicFramePr>
          <p:nvPr>
            <p:ph idx="1"/>
          </p:nvPr>
        </p:nvGraphicFramePr>
        <p:xfrm>
          <a:off x="468313" y="3141663"/>
          <a:ext cx="8229600" cy="2769235"/>
        </p:xfrm>
        <a:graphic>
          <a:graphicData uri="http://schemas.openxmlformats.org/drawingml/2006/table">
            <a:tbl>
              <a:tblPr/>
              <a:tblGrid>
                <a:gridCol w="3789362"/>
                <a:gridCol w="2087563"/>
                <a:gridCol w="2352675"/>
              </a:tblGrid>
              <a:tr h="727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hlink"/>
                          </a:solidFill>
                          <a:effectLst/>
                          <a:latin typeface="Arial" charset="0"/>
                        </a:rPr>
                        <a:t>Learning Outcome</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hlink"/>
                          </a:solidFill>
                          <a:effectLst/>
                          <a:latin typeface="Arial" charset="0"/>
                        </a:rPr>
                        <a:t>How I did</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hlink"/>
                          </a:solidFill>
                          <a:effectLst/>
                          <a:latin typeface="Arial" charset="0"/>
                        </a:rPr>
                        <a:t>Targets</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r>
              <a:tr h="1263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rgbClr val="E69D0A"/>
                          </a:solidFill>
                          <a:effectLst/>
                          <a:latin typeface="Arial" charset="0"/>
                        </a:rPr>
                        <a:t>Learning Outcome 2: </a:t>
                      </a:r>
                      <a:r>
                        <a:rPr lang="en-US" sz="1800" kern="1200" dirty="0" smtClean="0">
                          <a:solidFill>
                            <a:schemeClr val="tx1"/>
                          </a:solidFill>
                          <a:latin typeface="+mn-lt"/>
                          <a:ea typeface="+mn-ea"/>
                          <a:cs typeface="+mn-cs"/>
                        </a:rPr>
                        <a:t>To be able to discuss and justify properties of air as used in different insulators. </a:t>
                      </a:r>
                      <a:endParaRPr kumimoji="0" lang="en-GB" sz="2000" b="0" i="0" u="none" strike="noStrike" cap="none" normalizeH="0" baseline="0" dirty="0" smtClean="0">
                        <a:ln>
                          <a:noFill/>
                        </a:ln>
                        <a:solidFill>
                          <a:srgbClr val="E69D0A"/>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dirty="0" smtClean="0">
                        <a:ln>
                          <a:noFill/>
                        </a:ln>
                        <a:solidFill>
                          <a:srgbClr val="E69D0A"/>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dirty="0" smtClean="0">
                        <a:ln>
                          <a:noFill/>
                        </a:ln>
                        <a:solidFill>
                          <a:srgbClr val="E69D0A"/>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rgbClr val="E69D0A"/>
                          </a:solidFill>
                          <a:effectLst/>
                          <a:latin typeface="Arial" charset="0"/>
                        </a:rPr>
                        <a:t>Grade B</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FFCC00"/>
                          </a:solidFill>
                          <a:effectLst/>
                          <a:latin typeface="Arial" charset="0"/>
                        </a:rPr>
                        <a:t>Met?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FFCC00"/>
                          </a:solidFill>
                          <a:effectLst/>
                          <a:latin typeface="Arial" charset="0"/>
                        </a:rPr>
                        <a:t>Partly met?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FFCC00"/>
                          </a:solidFill>
                          <a:effectLst/>
                          <a:latin typeface="Arial" charset="0"/>
                        </a:rPr>
                        <a:t>Not met?</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FFCC00"/>
                          </a:solidFill>
                          <a:effectLst/>
                          <a:latin typeface="Arial" charset="0"/>
                        </a:rPr>
                        <a:t>How can I improve on Learning Outcome 2?</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r>
            </a:tbl>
          </a:graphicData>
        </a:graphic>
      </p:graphicFrame>
      <p:sp>
        <p:nvSpPr>
          <p:cNvPr id="54289" name="Text Box 17"/>
          <p:cNvSpPr txBox="1">
            <a:spLocks noChangeArrowheads="1"/>
          </p:cNvSpPr>
          <p:nvPr/>
        </p:nvSpPr>
        <p:spPr bwMode="auto">
          <a:xfrm>
            <a:off x="468313" y="1700213"/>
            <a:ext cx="8207375" cy="946150"/>
          </a:xfrm>
          <a:prstGeom prst="rect">
            <a:avLst/>
          </a:prstGeom>
          <a:solidFill>
            <a:srgbClr val="E69D0A"/>
          </a:solidFill>
          <a:ln w="9525">
            <a:noFill/>
            <a:miter lim="800000"/>
            <a:headEnd/>
            <a:tailEnd/>
          </a:ln>
        </p:spPr>
        <p:txBody>
          <a:bodyPr>
            <a:spAutoFit/>
          </a:bodyPr>
          <a:lstStyle/>
          <a:p>
            <a:pPr>
              <a:spcBef>
                <a:spcPct val="50000"/>
              </a:spcBef>
            </a:pPr>
            <a:r>
              <a:rPr lang="en-GB" sz="2800"/>
              <a:t>Go back to your Learning Outcome grid and fill out the ‘How I did’ and the ‘Targets’ column.</a:t>
            </a:r>
          </a:p>
        </p:txBody>
      </p:sp>
      <p:pic>
        <p:nvPicPr>
          <p:cNvPr id="54290" name="Picture 20" descr="FHS School Logo Badge"/>
          <p:cNvPicPr>
            <a:picLocks noChangeAspect="1" noChangeArrowheads="1"/>
          </p:cNvPicPr>
          <p:nvPr/>
        </p:nvPicPr>
        <p:blipFill>
          <a:blip r:embed="rId3" cstate="print">
            <a:clrChange>
              <a:clrFrom>
                <a:srgbClr val="FDFDFD"/>
              </a:clrFrom>
              <a:clrTo>
                <a:srgbClr val="FDFDFD">
                  <a:alpha val="0"/>
                </a:srgbClr>
              </a:clrTo>
            </a:clrChange>
            <a:lum bright="70000" contrast="-70000"/>
            <a:grayscl/>
          </a:blip>
          <a:srcRect/>
          <a:stretch>
            <a:fillRect/>
          </a:stretch>
        </p:blipFill>
        <p:spPr bwMode="auto">
          <a:xfrm>
            <a:off x="8027988" y="0"/>
            <a:ext cx="1116012" cy="1268413"/>
          </a:xfrm>
          <a:prstGeom prst="rect">
            <a:avLst/>
          </a:prstGeom>
          <a:noFill/>
          <a:ln w="9525">
            <a:noFill/>
            <a:miter lim="800000"/>
            <a:headEnd/>
            <a:tailEnd/>
          </a:ln>
        </p:spPr>
      </p:pic>
    </p:spTree>
  </p:cSld>
  <p:clrMapOvr>
    <a:masterClrMapping/>
  </p:clrMapOvr>
  <p:transition spd="med" advClick="0" advTm="12000">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Date Placeholder 4"/>
          <p:cNvSpPr>
            <a:spLocks noGrp="1"/>
          </p:cNvSpPr>
          <p:nvPr>
            <p:ph type="dt" sz="quarter" idx="11"/>
          </p:nvPr>
        </p:nvSpPr>
        <p:spPr>
          <a:noFill/>
        </p:spPr>
        <p:txBody>
          <a:bodyPr/>
          <a:lstStyle/>
          <a:p>
            <a:fld id="{574D7D22-B866-4316-9FAF-085F543B9B14}" type="datetime10">
              <a:rPr lang="en-GB" smtClean="0"/>
              <a:pPr/>
              <a:t>10:23</a:t>
            </a:fld>
            <a:endParaRPr lang="en-GB" smtClean="0"/>
          </a:p>
        </p:txBody>
      </p:sp>
      <p:sp>
        <p:nvSpPr>
          <p:cNvPr id="56322" name="Rectangle 2"/>
          <p:cNvSpPr>
            <a:spLocks noGrp="1" noChangeArrowheads="1"/>
          </p:cNvSpPr>
          <p:nvPr>
            <p:ph type="title"/>
          </p:nvPr>
        </p:nvSpPr>
        <p:spPr>
          <a:xfrm>
            <a:off x="0" y="0"/>
            <a:ext cx="9144000" cy="1417638"/>
          </a:xfrm>
          <a:solidFill>
            <a:srgbClr val="00FF00"/>
          </a:solidFill>
        </p:spPr>
        <p:txBody>
          <a:bodyPr/>
          <a:lstStyle/>
          <a:p>
            <a:pPr eaLnBrk="1" hangingPunct="1"/>
            <a:r>
              <a:rPr lang="en-GB" sz="3500" b="1" smtClean="0">
                <a:solidFill>
                  <a:schemeClr val="tx1"/>
                </a:solidFill>
              </a:rPr>
              <a:t>New  Information for Learning Outcome 3</a:t>
            </a:r>
          </a:p>
        </p:txBody>
      </p:sp>
      <p:sp>
        <p:nvSpPr>
          <p:cNvPr id="56323" name="Rectangle 3"/>
          <p:cNvSpPr>
            <a:spLocks noGrp="1" noChangeArrowheads="1"/>
          </p:cNvSpPr>
          <p:nvPr>
            <p:ph type="body" idx="1"/>
          </p:nvPr>
        </p:nvSpPr>
        <p:spPr>
          <a:ln>
            <a:solidFill>
              <a:srgbClr val="33CC33"/>
            </a:solidFill>
          </a:ln>
        </p:spPr>
        <p:txBody>
          <a:bodyPr/>
          <a:lstStyle/>
          <a:p>
            <a:pPr eaLnBrk="1" hangingPunct="1"/>
            <a:r>
              <a:rPr lang="en-GB" sz="2800" b="1" smtClean="0"/>
              <a:t>Visual: explain the idea off payback time.</a:t>
            </a:r>
          </a:p>
          <a:p>
            <a:pPr eaLnBrk="1" hangingPunct="1"/>
            <a:r>
              <a:rPr lang="en-GB" sz="2800" b="1" smtClean="0"/>
              <a:t>Payback time:</a:t>
            </a:r>
          </a:p>
          <a:p>
            <a:r>
              <a:rPr lang="en-GB" sz="2800" b="1" smtClean="0"/>
              <a:t>The payback time of an energy-saving solution is a measure of how cost-effective it is. Here is the equation to calculate payback time:</a:t>
            </a:r>
          </a:p>
          <a:p>
            <a:r>
              <a:rPr lang="en-GB" sz="2800" b="1" smtClean="0"/>
              <a:t>payback time (years) = cost of installation (£) ÷ savings per year in fuel costs (£)</a:t>
            </a:r>
          </a:p>
          <a:p>
            <a:pPr eaLnBrk="1" hangingPunct="1"/>
            <a:endParaRPr lang="en-GB" sz="2800" smtClean="0">
              <a:solidFill>
                <a:srgbClr val="FFCC00"/>
              </a:solidFill>
            </a:endParaRPr>
          </a:p>
        </p:txBody>
      </p:sp>
      <p:pic>
        <p:nvPicPr>
          <p:cNvPr id="56324" name="Picture 5" descr="FHS School Logo Badge"/>
          <p:cNvPicPr>
            <a:picLocks noChangeAspect="1" noChangeArrowheads="1"/>
          </p:cNvPicPr>
          <p:nvPr/>
        </p:nvPicPr>
        <p:blipFill>
          <a:blip r:embed="rId3" cstate="print">
            <a:clrChange>
              <a:clrFrom>
                <a:srgbClr val="FDFDFD"/>
              </a:clrFrom>
              <a:clrTo>
                <a:srgbClr val="FDFDFD">
                  <a:alpha val="0"/>
                </a:srgbClr>
              </a:clrTo>
            </a:clrChange>
            <a:lum bright="70000" contrast="-70000"/>
            <a:grayscl/>
          </a:blip>
          <a:srcRect/>
          <a:stretch>
            <a:fillRect/>
          </a:stretch>
        </p:blipFill>
        <p:spPr bwMode="auto">
          <a:xfrm>
            <a:off x="8027988" y="0"/>
            <a:ext cx="1116012" cy="1268413"/>
          </a:xfrm>
          <a:prstGeom prst="rect">
            <a:avLst/>
          </a:prstGeom>
          <a:noFill/>
          <a:ln w="9525">
            <a:noFill/>
            <a:miter lim="800000"/>
            <a:headEnd/>
            <a:tailEnd/>
          </a:ln>
        </p:spPr>
      </p:pic>
    </p:spTree>
  </p:cSld>
  <p:clrMapOvr>
    <a:masterClrMapping/>
  </p:clrMapOvr>
  <p:transition spd="med" advClick="0" advTm="12000">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Date Placeholder 4"/>
          <p:cNvSpPr>
            <a:spLocks noGrp="1"/>
          </p:cNvSpPr>
          <p:nvPr>
            <p:ph type="dt" sz="quarter" idx="11"/>
          </p:nvPr>
        </p:nvSpPr>
        <p:spPr>
          <a:noFill/>
        </p:spPr>
        <p:txBody>
          <a:bodyPr/>
          <a:lstStyle/>
          <a:p>
            <a:fld id="{14A4AEB7-6571-4EED-9603-757A4F7CF1A6}" type="datetime10">
              <a:rPr lang="en-GB" smtClean="0"/>
              <a:pPr/>
              <a:t>10:23</a:t>
            </a:fld>
            <a:endParaRPr lang="en-GB" smtClean="0"/>
          </a:p>
        </p:txBody>
      </p:sp>
      <p:sp>
        <p:nvSpPr>
          <p:cNvPr id="58370" name="Rectangle 2"/>
          <p:cNvSpPr>
            <a:spLocks noGrp="1" noChangeArrowheads="1"/>
          </p:cNvSpPr>
          <p:nvPr>
            <p:ph type="title"/>
          </p:nvPr>
        </p:nvSpPr>
        <p:spPr>
          <a:xfrm>
            <a:off x="0" y="0"/>
            <a:ext cx="9144000" cy="1125538"/>
          </a:xfrm>
          <a:solidFill>
            <a:srgbClr val="00FF00"/>
          </a:solidFill>
        </p:spPr>
        <p:txBody>
          <a:bodyPr/>
          <a:lstStyle/>
          <a:p>
            <a:pPr eaLnBrk="1" hangingPunct="1"/>
            <a:r>
              <a:rPr lang="en-GB" sz="3200" b="1" smtClean="0">
                <a:solidFill>
                  <a:schemeClr val="tx1"/>
                </a:solidFill>
              </a:rPr>
              <a:t>Learning Activities for Outcome 3 </a:t>
            </a:r>
          </a:p>
        </p:txBody>
      </p:sp>
      <p:sp>
        <p:nvSpPr>
          <p:cNvPr id="58371" name="Rectangle 3"/>
          <p:cNvSpPr>
            <a:spLocks noGrp="1" noChangeArrowheads="1"/>
          </p:cNvSpPr>
          <p:nvPr>
            <p:ph type="body" idx="1"/>
          </p:nvPr>
        </p:nvSpPr>
        <p:spPr>
          <a:xfrm>
            <a:off x="0" y="1196975"/>
            <a:ext cx="9144000" cy="5661025"/>
          </a:xfrm>
          <a:ln>
            <a:solidFill>
              <a:srgbClr val="00FF00"/>
            </a:solidFill>
          </a:ln>
        </p:spPr>
        <p:txBody>
          <a:bodyPr/>
          <a:lstStyle/>
          <a:p>
            <a:pPr eaLnBrk="1" hangingPunct="1"/>
            <a:endParaRPr lang="en-GB" sz="1800" smtClean="0">
              <a:solidFill>
                <a:srgbClr val="66FFFF"/>
              </a:solidFill>
            </a:endParaRPr>
          </a:p>
          <a:p>
            <a:pPr algn="ctr" eaLnBrk="1" hangingPunct="1">
              <a:buFontTx/>
              <a:buNone/>
            </a:pPr>
            <a:endParaRPr lang="en-GB" sz="5400" smtClean="0">
              <a:solidFill>
                <a:srgbClr val="FFFF00"/>
              </a:solidFill>
            </a:endParaRPr>
          </a:p>
          <a:p>
            <a:pPr eaLnBrk="1" hangingPunct="1"/>
            <a:endParaRPr lang="en-GB" sz="5400" smtClean="0">
              <a:solidFill>
                <a:srgbClr val="66FFFF"/>
              </a:solidFill>
            </a:endParaRPr>
          </a:p>
          <a:p>
            <a:pPr eaLnBrk="1" hangingPunct="1">
              <a:buFontTx/>
              <a:buNone/>
            </a:pPr>
            <a:endParaRPr lang="en-GB" smtClean="0">
              <a:solidFill>
                <a:srgbClr val="33CC33"/>
              </a:solidFill>
            </a:endParaRPr>
          </a:p>
        </p:txBody>
      </p:sp>
      <p:pic>
        <p:nvPicPr>
          <p:cNvPr id="58372" name="Picture 6" descr="FHS School Logo Badge"/>
          <p:cNvPicPr>
            <a:picLocks noChangeAspect="1" noChangeArrowheads="1"/>
          </p:cNvPicPr>
          <p:nvPr/>
        </p:nvPicPr>
        <p:blipFill>
          <a:blip r:embed="rId3" cstate="print">
            <a:clrChange>
              <a:clrFrom>
                <a:srgbClr val="FDFDFD"/>
              </a:clrFrom>
              <a:clrTo>
                <a:srgbClr val="FDFDFD">
                  <a:alpha val="0"/>
                </a:srgbClr>
              </a:clrTo>
            </a:clrChange>
            <a:lum bright="70000" contrast="-70000"/>
            <a:grayscl/>
          </a:blip>
          <a:srcRect/>
          <a:stretch>
            <a:fillRect/>
          </a:stretch>
        </p:blipFill>
        <p:spPr bwMode="auto">
          <a:xfrm>
            <a:off x="8027988" y="0"/>
            <a:ext cx="1116012" cy="1268413"/>
          </a:xfrm>
          <a:prstGeom prst="rect">
            <a:avLst/>
          </a:prstGeom>
          <a:noFill/>
          <a:ln w="9525">
            <a:noFill/>
            <a:miter lim="800000"/>
            <a:headEnd/>
            <a:tailEnd/>
          </a:ln>
        </p:spPr>
      </p:pic>
    </p:spTree>
  </p:cSld>
  <p:clrMapOvr>
    <a:masterClrMapping/>
  </p:clrMapOvr>
  <p:transition spd="med" advClick="0" advTm="12000">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endParaRPr lang="en-US" smtClean="0"/>
          </a:p>
        </p:txBody>
      </p:sp>
      <p:sp>
        <p:nvSpPr>
          <p:cNvPr id="60418" name="Rectangle 3"/>
          <p:cNvSpPr>
            <a:spLocks noGrp="1" noChangeArrowheads="1"/>
          </p:cNvSpPr>
          <p:nvPr>
            <p:ph type="body" idx="1"/>
          </p:nvPr>
        </p:nvSpPr>
        <p:spPr/>
        <p:txBody>
          <a:bodyPr/>
          <a:lstStyle/>
          <a:p>
            <a:r>
              <a:rPr lang="en-GB" smtClean="0"/>
              <a:t>The double-glazing for a house costs £3,000 but saves £150 per year in fuel costs. What is its payback time?</a:t>
            </a:r>
          </a:p>
          <a:p>
            <a:r>
              <a:rPr lang="en-GB" smtClean="0"/>
              <a:t>The loft installation for a home costs £2100 but saves £300 per year. What is its payback time?</a:t>
            </a:r>
          </a:p>
        </p:txBody>
      </p:sp>
    </p:spTree>
  </p:cSld>
  <p:clrMapOvr>
    <a:masterClrMapping/>
  </p:clrMapOvr>
  <p:transition spd="med" advClick="0" advTm="12000">
    <p:comb/>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Date Placeholder 3"/>
          <p:cNvSpPr>
            <a:spLocks noGrp="1"/>
          </p:cNvSpPr>
          <p:nvPr>
            <p:ph type="dt" sz="quarter" idx="10"/>
          </p:nvPr>
        </p:nvSpPr>
        <p:spPr>
          <a:noFill/>
        </p:spPr>
        <p:txBody>
          <a:bodyPr/>
          <a:lstStyle/>
          <a:p>
            <a:fld id="{26ADCCBC-D1FD-4D42-B6D2-3D3244A6DAF8}" type="datetime10">
              <a:rPr lang="en-GB" smtClean="0"/>
              <a:pPr/>
              <a:t>10:23</a:t>
            </a:fld>
            <a:endParaRPr lang="en-GB" smtClean="0"/>
          </a:p>
        </p:txBody>
      </p:sp>
      <p:grpSp>
        <p:nvGrpSpPr>
          <p:cNvPr id="61442" name="Group 2"/>
          <p:cNvGrpSpPr>
            <a:grpSpLocks/>
          </p:cNvGrpSpPr>
          <p:nvPr/>
        </p:nvGrpSpPr>
        <p:grpSpPr bwMode="auto">
          <a:xfrm>
            <a:off x="3348038" y="188913"/>
            <a:ext cx="2016125" cy="6669087"/>
            <a:chOff x="2109" y="119"/>
            <a:chExt cx="1270" cy="4201"/>
          </a:xfrm>
        </p:grpSpPr>
        <p:sp>
          <p:nvSpPr>
            <p:cNvPr id="61452" name="AutoShape 3"/>
            <p:cNvSpPr>
              <a:spLocks noChangeArrowheads="1"/>
            </p:cNvSpPr>
            <p:nvPr/>
          </p:nvSpPr>
          <p:spPr bwMode="auto">
            <a:xfrm>
              <a:off x="3198" y="1009"/>
              <a:ext cx="181" cy="3311"/>
            </a:xfrm>
            <a:prstGeom prst="can">
              <a:avLst>
                <a:gd name="adj" fmla="val 40312"/>
              </a:avLst>
            </a:prstGeom>
            <a:gradFill rotWithShape="1">
              <a:gsLst>
                <a:gs pos="0">
                  <a:srgbClr val="FC3C08"/>
                </a:gs>
                <a:gs pos="100000">
                  <a:srgbClr val="FFCC00"/>
                </a:gs>
              </a:gsLst>
              <a:lin ang="5400000" scaled="1"/>
            </a:gradFill>
            <a:ln w="9525">
              <a:solidFill>
                <a:schemeClr val="bg1"/>
              </a:solidFill>
              <a:round/>
              <a:headEnd/>
              <a:tailEnd/>
            </a:ln>
          </p:spPr>
          <p:txBody>
            <a:bodyPr wrap="none" anchor="ctr"/>
            <a:lstStyle/>
            <a:p>
              <a:pPr>
                <a:lnSpc>
                  <a:spcPct val="90000"/>
                </a:lnSpc>
                <a:spcBef>
                  <a:spcPct val="20000"/>
                </a:spcBef>
                <a:buFontTx/>
                <a:buChar char="•"/>
              </a:pPr>
              <a:endParaRPr lang="en-US"/>
            </a:p>
          </p:txBody>
        </p:sp>
        <p:sp>
          <p:nvSpPr>
            <p:cNvPr id="61453" name="AutoShape 4"/>
            <p:cNvSpPr>
              <a:spLocks noChangeArrowheads="1"/>
            </p:cNvSpPr>
            <p:nvPr/>
          </p:nvSpPr>
          <p:spPr bwMode="auto">
            <a:xfrm rot="-5400000">
              <a:off x="2630" y="760"/>
              <a:ext cx="228" cy="908"/>
            </a:xfrm>
            <a:prstGeom prst="can">
              <a:avLst>
                <a:gd name="adj" fmla="val 19857"/>
              </a:avLst>
            </a:prstGeom>
            <a:solidFill>
              <a:srgbClr val="FF0000"/>
            </a:solidFill>
            <a:ln w="9525">
              <a:solidFill>
                <a:schemeClr val="bg1"/>
              </a:solidFill>
              <a:round/>
              <a:headEnd/>
              <a:tailEnd/>
            </a:ln>
          </p:spPr>
          <p:txBody>
            <a:bodyPr vert="eaVert" wrap="none" anchor="ctr"/>
            <a:lstStyle/>
            <a:p>
              <a:pPr algn="ctr"/>
              <a:r>
                <a:rPr lang="en-GB" sz="1800" b="1">
                  <a:solidFill>
                    <a:schemeClr val="bg1"/>
                  </a:solidFill>
                </a:rPr>
                <a:t>Create</a:t>
              </a:r>
            </a:p>
          </p:txBody>
        </p:sp>
        <p:sp>
          <p:nvSpPr>
            <p:cNvPr id="61454" name="AutoShape 5"/>
            <p:cNvSpPr>
              <a:spLocks noChangeArrowheads="1"/>
            </p:cNvSpPr>
            <p:nvPr/>
          </p:nvSpPr>
          <p:spPr bwMode="auto">
            <a:xfrm rot="-5400000">
              <a:off x="2630" y="1304"/>
              <a:ext cx="228" cy="908"/>
            </a:xfrm>
            <a:prstGeom prst="can">
              <a:avLst>
                <a:gd name="adj" fmla="val 19857"/>
              </a:avLst>
            </a:prstGeom>
            <a:solidFill>
              <a:srgbClr val="FF6600"/>
            </a:solidFill>
            <a:ln w="9525">
              <a:solidFill>
                <a:schemeClr val="bg1"/>
              </a:solidFill>
              <a:round/>
              <a:headEnd/>
              <a:tailEnd/>
            </a:ln>
          </p:spPr>
          <p:txBody>
            <a:bodyPr vert="eaVert" wrap="none" anchor="ctr"/>
            <a:lstStyle/>
            <a:p>
              <a:pPr algn="ctr"/>
              <a:r>
                <a:rPr lang="en-GB" sz="1800" b="1">
                  <a:solidFill>
                    <a:schemeClr val="bg1"/>
                  </a:solidFill>
                </a:rPr>
                <a:t>Evaluate</a:t>
              </a:r>
            </a:p>
          </p:txBody>
        </p:sp>
        <p:sp>
          <p:nvSpPr>
            <p:cNvPr id="61455" name="AutoShape 6"/>
            <p:cNvSpPr>
              <a:spLocks noChangeArrowheads="1"/>
            </p:cNvSpPr>
            <p:nvPr/>
          </p:nvSpPr>
          <p:spPr bwMode="auto">
            <a:xfrm rot="-5400000">
              <a:off x="2630" y="1848"/>
              <a:ext cx="228" cy="908"/>
            </a:xfrm>
            <a:prstGeom prst="can">
              <a:avLst>
                <a:gd name="adj" fmla="val 19857"/>
              </a:avLst>
            </a:prstGeom>
            <a:solidFill>
              <a:srgbClr val="FF9900"/>
            </a:solidFill>
            <a:ln w="9525">
              <a:solidFill>
                <a:schemeClr val="bg1"/>
              </a:solidFill>
              <a:round/>
              <a:headEnd/>
              <a:tailEnd/>
            </a:ln>
          </p:spPr>
          <p:txBody>
            <a:bodyPr vert="eaVert" wrap="none" anchor="ctr"/>
            <a:lstStyle/>
            <a:p>
              <a:pPr algn="ctr"/>
              <a:r>
                <a:rPr lang="en-GB" sz="1800" b="1">
                  <a:solidFill>
                    <a:schemeClr val="bg1"/>
                  </a:solidFill>
                </a:rPr>
                <a:t>Analyse</a:t>
              </a:r>
            </a:p>
          </p:txBody>
        </p:sp>
        <p:sp>
          <p:nvSpPr>
            <p:cNvPr id="61456" name="AutoShape 7"/>
            <p:cNvSpPr>
              <a:spLocks noChangeArrowheads="1"/>
            </p:cNvSpPr>
            <p:nvPr/>
          </p:nvSpPr>
          <p:spPr bwMode="auto">
            <a:xfrm rot="-5400000">
              <a:off x="2630" y="2393"/>
              <a:ext cx="228" cy="908"/>
            </a:xfrm>
            <a:prstGeom prst="can">
              <a:avLst>
                <a:gd name="adj" fmla="val 19857"/>
              </a:avLst>
            </a:prstGeom>
            <a:solidFill>
              <a:srgbClr val="FFCC00"/>
            </a:solidFill>
            <a:ln w="9525">
              <a:solidFill>
                <a:schemeClr val="bg1"/>
              </a:solidFill>
              <a:round/>
              <a:headEnd/>
              <a:tailEnd/>
            </a:ln>
          </p:spPr>
          <p:txBody>
            <a:bodyPr vert="eaVert" wrap="none" anchor="ctr"/>
            <a:lstStyle/>
            <a:p>
              <a:pPr algn="ctr"/>
              <a:r>
                <a:rPr lang="en-GB" sz="1800" b="1">
                  <a:solidFill>
                    <a:schemeClr val="bg1"/>
                  </a:solidFill>
                </a:rPr>
                <a:t>Apply</a:t>
              </a:r>
            </a:p>
          </p:txBody>
        </p:sp>
        <p:sp>
          <p:nvSpPr>
            <p:cNvPr id="61457" name="AutoShape 8"/>
            <p:cNvSpPr>
              <a:spLocks noChangeArrowheads="1"/>
            </p:cNvSpPr>
            <p:nvPr/>
          </p:nvSpPr>
          <p:spPr bwMode="auto">
            <a:xfrm rot="-5400000">
              <a:off x="2630" y="2937"/>
              <a:ext cx="228" cy="908"/>
            </a:xfrm>
            <a:prstGeom prst="can">
              <a:avLst>
                <a:gd name="adj" fmla="val 19857"/>
              </a:avLst>
            </a:prstGeom>
            <a:solidFill>
              <a:srgbClr val="FFFF00"/>
            </a:solidFill>
            <a:ln w="9525">
              <a:solidFill>
                <a:schemeClr val="bg1"/>
              </a:solidFill>
              <a:round/>
              <a:headEnd/>
              <a:tailEnd/>
            </a:ln>
          </p:spPr>
          <p:txBody>
            <a:bodyPr vert="eaVert" wrap="none" anchor="ctr"/>
            <a:lstStyle/>
            <a:p>
              <a:pPr algn="ctr"/>
              <a:r>
                <a:rPr lang="en-GB" sz="1800" b="1">
                  <a:solidFill>
                    <a:schemeClr val="bg1"/>
                  </a:solidFill>
                </a:rPr>
                <a:t>Understand</a:t>
              </a:r>
            </a:p>
          </p:txBody>
        </p:sp>
        <p:sp>
          <p:nvSpPr>
            <p:cNvPr id="61458" name="AutoShape 9"/>
            <p:cNvSpPr>
              <a:spLocks noChangeArrowheads="1"/>
            </p:cNvSpPr>
            <p:nvPr/>
          </p:nvSpPr>
          <p:spPr bwMode="auto">
            <a:xfrm rot="-5400000">
              <a:off x="2630" y="3481"/>
              <a:ext cx="228" cy="908"/>
            </a:xfrm>
            <a:prstGeom prst="can">
              <a:avLst>
                <a:gd name="adj" fmla="val 19857"/>
              </a:avLst>
            </a:prstGeom>
            <a:solidFill>
              <a:srgbClr val="FFFF66"/>
            </a:solidFill>
            <a:ln w="9525">
              <a:solidFill>
                <a:schemeClr val="bg1"/>
              </a:solidFill>
              <a:round/>
              <a:headEnd/>
              <a:tailEnd/>
            </a:ln>
          </p:spPr>
          <p:txBody>
            <a:bodyPr vert="eaVert" wrap="none" anchor="ctr"/>
            <a:lstStyle/>
            <a:p>
              <a:pPr algn="ctr"/>
              <a:r>
                <a:rPr lang="en-GB" sz="1800" b="1">
                  <a:solidFill>
                    <a:schemeClr val="bg1"/>
                  </a:solidFill>
                </a:rPr>
                <a:t>Remember</a:t>
              </a:r>
            </a:p>
          </p:txBody>
        </p:sp>
        <p:sp>
          <p:nvSpPr>
            <p:cNvPr id="61459" name="AutoShape 10"/>
            <p:cNvSpPr>
              <a:spLocks noChangeArrowheads="1"/>
            </p:cNvSpPr>
            <p:nvPr/>
          </p:nvSpPr>
          <p:spPr bwMode="auto">
            <a:xfrm>
              <a:off x="2109" y="1009"/>
              <a:ext cx="181" cy="3311"/>
            </a:xfrm>
            <a:prstGeom prst="can">
              <a:avLst>
                <a:gd name="adj" fmla="val 40312"/>
              </a:avLst>
            </a:prstGeom>
            <a:gradFill rotWithShape="1">
              <a:gsLst>
                <a:gs pos="0">
                  <a:srgbClr val="FC3C08"/>
                </a:gs>
                <a:gs pos="100000">
                  <a:srgbClr val="FFCC00"/>
                </a:gs>
              </a:gsLst>
              <a:lin ang="5400000" scaled="1"/>
            </a:gradFill>
            <a:ln w="9525">
              <a:solidFill>
                <a:schemeClr val="bg1"/>
              </a:solidFill>
              <a:round/>
              <a:headEnd/>
              <a:tailEnd/>
            </a:ln>
          </p:spPr>
          <p:txBody>
            <a:bodyPr wrap="none" anchor="ctr"/>
            <a:lstStyle/>
            <a:p>
              <a:pPr>
                <a:lnSpc>
                  <a:spcPct val="90000"/>
                </a:lnSpc>
                <a:spcBef>
                  <a:spcPct val="20000"/>
                </a:spcBef>
                <a:buFontTx/>
                <a:buChar char="•"/>
              </a:pPr>
              <a:endParaRPr lang="en-US"/>
            </a:p>
          </p:txBody>
        </p:sp>
        <p:sp>
          <p:nvSpPr>
            <p:cNvPr id="61460" name="Line 11"/>
            <p:cNvSpPr>
              <a:spLocks noChangeShapeType="1"/>
            </p:cNvSpPr>
            <p:nvPr/>
          </p:nvSpPr>
          <p:spPr bwMode="auto">
            <a:xfrm flipV="1">
              <a:off x="3288" y="1463"/>
              <a:ext cx="0" cy="2404"/>
            </a:xfrm>
            <a:prstGeom prst="line">
              <a:avLst/>
            </a:prstGeom>
            <a:noFill/>
            <a:ln w="73025">
              <a:solidFill>
                <a:schemeClr val="bg1"/>
              </a:solidFill>
              <a:round/>
              <a:headEnd/>
              <a:tailEnd type="triangle" w="med" len="med"/>
            </a:ln>
          </p:spPr>
          <p:txBody>
            <a:bodyPr/>
            <a:lstStyle/>
            <a:p>
              <a:endParaRPr lang="en-US"/>
            </a:p>
          </p:txBody>
        </p:sp>
        <p:sp>
          <p:nvSpPr>
            <p:cNvPr id="61461" name="Line 12"/>
            <p:cNvSpPr>
              <a:spLocks noChangeShapeType="1"/>
            </p:cNvSpPr>
            <p:nvPr/>
          </p:nvSpPr>
          <p:spPr bwMode="auto">
            <a:xfrm flipV="1">
              <a:off x="2200" y="1463"/>
              <a:ext cx="0" cy="2404"/>
            </a:xfrm>
            <a:prstGeom prst="line">
              <a:avLst/>
            </a:prstGeom>
            <a:noFill/>
            <a:ln w="73025">
              <a:solidFill>
                <a:schemeClr val="bg1"/>
              </a:solidFill>
              <a:round/>
              <a:headEnd/>
              <a:tailEnd type="triangle" w="med" len="med"/>
            </a:ln>
          </p:spPr>
          <p:txBody>
            <a:bodyPr/>
            <a:lstStyle/>
            <a:p>
              <a:endParaRPr lang="en-US"/>
            </a:p>
          </p:txBody>
        </p:sp>
        <p:pic>
          <p:nvPicPr>
            <p:cNvPr id="61462" name="Picture 13" descr="MC910216361[1]"/>
            <p:cNvPicPr>
              <a:picLocks noChangeAspect="1" noChangeArrowheads="1"/>
            </p:cNvPicPr>
            <p:nvPr/>
          </p:nvPicPr>
          <p:blipFill>
            <a:blip r:embed="rId3" cstate="print"/>
            <a:srcRect/>
            <a:stretch>
              <a:fillRect/>
            </a:stretch>
          </p:blipFill>
          <p:spPr bwMode="auto">
            <a:xfrm>
              <a:off x="2200" y="119"/>
              <a:ext cx="1088" cy="799"/>
            </a:xfrm>
            <a:prstGeom prst="rect">
              <a:avLst/>
            </a:prstGeom>
            <a:solidFill>
              <a:srgbClr val="FFFF00"/>
            </a:solidFill>
            <a:ln w="9525">
              <a:noFill/>
              <a:miter lim="800000"/>
              <a:headEnd/>
              <a:tailEnd/>
            </a:ln>
          </p:spPr>
        </p:pic>
      </p:grpSp>
      <p:sp>
        <p:nvSpPr>
          <p:cNvPr id="61443" name="Text Box 14"/>
          <p:cNvSpPr txBox="1">
            <a:spLocks noChangeArrowheads="1"/>
          </p:cNvSpPr>
          <p:nvPr/>
        </p:nvSpPr>
        <p:spPr bwMode="auto">
          <a:xfrm>
            <a:off x="179388" y="3573463"/>
            <a:ext cx="3024187" cy="1547812"/>
          </a:xfrm>
          <a:prstGeom prst="rect">
            <a:avLst/>
          </a:prstGeom>
          <a:solidFill>
            <a:srgbClr val="FFCC00"/>
          </a:solidFill>
          <a:ln w="9525">
            <a:noFill/>
            <a:miter lim="800000"/>
            <a:headEnd/>
            <a:tailEnd/>
          </a:ln>
        </p:spPr>
        <p:txBody>
          <a:bodyPr>
            <a:spAutoFit/>
          </a:bodyPr>
          <a:lstStyle/>
          <a:p>
            <a:pPr>
              <a:spcBef>
                <a:spcPct val="50000"/>
              </a:spcBef>
            </a:pPr>
            <a:r>
              <a:rPr lang="en-GB" sz="1800" b="1" u="sng">
                <a:solidFill>
                  <a:schemeClr val="bg1"/>
                </a:solidFill>
              </a:rPr>
              <a:t>Apply (C)</a:t>
            </a:r>
          </a:p>
          <a:p>
            <a:pPr>
              <a:spcBef>
                <a:spcPct val="30000"/>
              </a:spcBef>
            </a:pPr>
            <a:r>
              <a:rPr lang="en-GB" sz="1800" b="1">
                <a:solidFill>
                  <a:schemeClr val="bg1"/>
                </a:solidFill>
              </a:rPr>
              <a:t>Use Build Execute Develop Construct Identify Plan Select Solve Organise Apply Model</a:t>
            </a:r>
          </a:p>
        </p:txBody>
      </p:sp>
      <p:sp>
        <p:nvSpPr>
          <p:cNvPr id="61444" name="Text Box 15"/>
          <p:cNvSpPr txBox="1">
            <a:spLocks noChangeArrowheads="1"/>
          </p:cNvSpPr>
          <p:nvPr/>
        </p:nvSpPr>
        <p:spPr bwMode="auto">
          <a:xfrm>
            <a:off x="5580063" y="5035550"/>
            <a:ext cx="3563937" cy="1822450"/>
          </a:xfrm>
          <a:prstGeom prst="rect">
            <a:avLst/>
          </a:prstGeom>
          <a:solidFill>
            <a:srgbClr val="FFFF00"/>
          </a:solidFill>
          <a:ln w="9525">
            <a:noFill/>
            <a:miter lim="800000"/>
            <a:headEnd/>
            <a:tailEnd/>
          </a:ln>
        </p:spPr>
        <p:txBody>
          <a:bodyPr>
            <a:spAutoFit/>
          </a:bodyPr>
          <a:lstStyle/>
          <a:p>
            <a:pPr>
              <a:spcBef>
                <a:spcPct val="50000"/>
              </a:spcBef>
            </a:pPr>
            <a:r>
              <a:rPr lang="en-GB" sz="1800" b="1" u="sng">
                <a:solidFill>
                  <a:schemeClr val="bg1"/>
                </a:solidFill>
              </a:rPr>
              <a:t>Understand (D)</a:t>
            </a:r>
          </a:p>
          <a:p>
            <a:pPr>
              <a:spcBef>
                <a:spcPct val="30000"/>
              </a:spcBef>
            </a:pPr>
            <a:r>
              <a:rPr lang="en-GB" sz="1800" b="1">
                <a:solidFill>
                  <a:schemeClr val="bg1"/>
                </a:solidFill>
              </a:rPr>
              <a:t>Explain what when where how Rephrase Demonstrate Summarise Contrast Show Predict Compare Clarify Illustrate Categorise</a:t>
            </a:r>
          </a:p>
        </p:txBody>
      </p:sp>
      <p:sp>
        <p:nvSpPr>
          <p:cNvPr id="61445" name="Text Box 16"/>
          <p:cNvSpPr txBox="1">
            <a:spLocks noChangeArrowheads="1"/>
          </p:cNvSpPr>
          <p:nvPr/>
        </p:nvSpPr>
        <p:spPr bwMode="auto">
          <a:xfrm>
            <a:off x="179388" y="5310188"/>
            <a:ext cx="3024187" cy="1547812"/>
          </a:xfrm>
          <a:prstGeom prst="rect">
            <a:avLst/>
          </a:prstGeom>
          <a:solidFill>
            <a:srgbClr val="FFFF66"/>
          </a:solidFill>
          <a:ln w="9525">
            <a:noFill/>
            <a:miter lim="800000"/>
            <a:headEnd/>
            <a:tailEnd/>
          </a:ln>
        </p:spPr>
        <p:txBody>
          <a:bodyPr>
            <a:spAutoFit/>
          </a:bodyPr>
          <a:lstStyle/>
          <a:p>
            <a:pPr>
              <a:spcBef>
                <a:spcPct val="50000"/>
              </a:spcBef>
            </a:pPr>
            <a:r>
              <a:rPr lang="en-GB" sz="1800" b="1" u="sng">
                <a:solidFill>
                  <a:schemeClr val="bg1"/>
                </a:solidFill>
              </a:rPr>
              <a:t>Remember (E)</a:t>
            </a:r>
          </a:p>
          <a:p>
            <a:pPr>
              <a:spcBef>
                <a:spcPct val="30000"/>
              </a:spcBef>
            </a:pPr>
            <a:r>
              <a:rPr lang="en-GB" sz="1800" b="1">
                <a:solidFill>
                  <a:schemeClr val="bg1"/>
                </a:solidFill>
              </a:rPr>
              <a:t>Who What When Where Why Which How Match Define List Choose Name Spell Tell Describe</a:t>
            </a:r>
          </a:p>
        </p:txBody>
      </p:sp>
      <p:sp>
        <p:nvSpPr>
          <p:cNvPr id="61446" name="Text Box 17"/>
          <p:cNvSpPr txBox="1">
            <a:spLocks noChangeArrowheads="1"/>
          </p:cNvSpPr>
          <p:nvPr/>
        </p:nvSpPr>
        <p:spPr bwMode="auto">
          <a:xfrm>
            <a:off x="5580063" y="3213100"/>
            <a:ext cx="3563937" cy="1603375"/>
          </a:xfrm>
          <a:prstGeom prst="rect">
            <a:avLst/>
          </a:prstGeom>
          <a:solidFill>
            <a:srgbClr val="FF9900"/>
          </a:solidFill>
          <a:ln w="9525">
            <a:noFill/>
            <a:miter lim="800000"/>
            <a:headEnd/>
            <a:tailEnd/>
          </a:ln>
        </p:spPr>
        <p:txBody>
          <a:bodyPr>
            <a:spAutoFit/>
          </a:bodyPr>
          <a:lstStyle/>
          <a:p>
            <a:pPr>
              <a:spcBef>
                <a:spcPct val="50000"/>
              </a:spcBef>
            </a:pPr>
            <a:r>
              <a:rPr lang="en-GB" sz="1800" b="1" u="sng">
                <a:solidFill>
                  <a:schemeClr val="bg1"/>
                </a:solidFill>
              </a:rPr>
              <a:t>Analyse (B)</a:t>
            </a:r>
          </a:p>
          <a:p>
            <a:pPr>
              <a:spcBef>
                <a:spcPct val="50000"/>
              </a:spcBef>
            </a:pPr>
            <a:r>
              <a:rPr lang="en-GB" sz="1800" b="1">
                <a:solidFill>
                  <a:schemeClr val="bg1"/>
                </a:solidFill>
              </a:rPr>
              <a:t>Take apart Compare  Classify Examine List Distinguish Simplify Theme Conclude Motive Discover</a:t>
            </a:r>
          </a:p>
        </p:txBody>
      </p:sp>
      <p:sp>
        <p:nvSpPr>
          <p:cNvPr id="61447" name="Text Box 18"/>
          <p:cNvSpPr txBox="1">
            <a:spLocks noChangeArrowheads="1"/>
          </p:cNvSpPr>
          <p:nvPr/>
        </p:nvSpPr>
        <p:spPr bwMode="auto">
          <a:xfrm>
            <a:off x="179388" y="1628775"/>
            <a:ext cx="3024187" cy="1822450"/>
          </a:xfrm>
          <a:prstGeom prst="rect">
            <a:avLst/>
          </a:prstGeom>
          <a:solidFill>
            <a:srgbClr val="FC3C08"/>
          </a:solidFill>
          <a:ln w="9525">
            <a:noFill/>
            <a:miter lim="800000"/>
            <a:headEnd/>
            <a:tailEnd/>
          </a:ln>
        </p:spPr>
        <p:txBody>
          <a:bodyPr>
            <a:spAutoFit/>
          </a:bodyPr>
          <a:lstStyle/>
          <a:p>
            <a:pPr>
              <a:spcBef>
                <a:spcPct val="50000"/>
              </a:spcBef>
            </a:pPr>
            <a:r>
              <a:rPr lang="en-GB" sz="1800" b="1" u="sng">
                <a:solidFill>
                  <a:schemeClr val="bg1"/>
                </a:solidFill>
              </a:rPr>
              <a:t>Evaluate (A)</a:t>
            </a:r>
          </a:p>
          <a:p>
            <a:pPr>
              <a:spcBef>
                <a:spcPct val="30000"/>
              </a:spcBef>
            </a:pPr>
            <a:r>
              <a:rPr lang="en-GB" sz="1800" b="1">
                <a:solidFill>
                  <a:schemeClr val="bg1"/>
                </a:solidFill>
              </a:rPr>
              <a:t>Judge Justify Defend Decide Agree Value Prove Check Criticise Recommend Support Test</a:t>
            </a:r>
          </a:p>
        </p:txBody>
      </p:sp>
      <p:sp>
        <p:nvSpPr>
          <p:cNvPr id="61448" name="Text Box 19"/>
          <p:cNvSpPr txBox="1">
            <a:spLocks noChangeArrowheads="1"/>
          </p:cNvSpPr>
          <p:nvPr/>
        </p:nvSpPr>
        <p:spPr bwMode="auto">
          <a:xfrm>
            <a:off x="5580063" y="1268413"/>
            <a:ext cx="3563937" cy="1878012"/>
          </a:xfrm>
          <a:prstGeom prst="rect">
            <a:avLst/>
          </a:prstGeom>
          <a:solidFill>
            <a:srgbClr val="FF0000"/>
          </a:solidFill>
          <a:ln w="9525">
            <a:noFill/>
            <a:miter lim="800000"/>
            <a:headEnd/>
            <a:tailEnd/>
          </a:ln>
        </p:spPr>
        <p:txBody>
          <a:bodyPr>
            <a:spAutoFit/>
          </a:bodyPr>
          <a:lstStyle/>
          <a:p>
            <a:pPr>
              <a:spcBef>
                <a:spcPct val="50000"/>
              </a:spcBef>
            </a:pPr>
            <a:r>
              <a:rPr lang="en-GB" sz="1800" b="1" u="sng">
                <a:solidFill>
                  <a:schemeClr val="bg1"/>
                </a:solidFill>
              </a:rPr>
              <a:t>Create (A*)</a:t>
            </a:r>
          </a:p>
          <a:p>
            <a:pPr>
              <a:spcBef>
                <a:spcPct val="50000"/>
              </a:spcBef>
            </a:pPr>
            <a:r>
              <a:rPr lang="en-GB" sz="1800" b="1">
                <a:solidFill>
                  <a:schemeClr val="bg1"/>
                </a:solidFill>
              </a:rPr>
              <a:t>Combine construct Develop Imagine Design Change Improve Discuss Create Invent Suppose Put together Make up Synthesise </a:t>
            </a:r>
          </a:p>
        </p:txBody>
      </p:sp>
      <p:pic>
        <p:nvPicPr>
          <p:cNvPr id="61449" name="Picture 20" descr="FHS School Logo Badge"/>
          <p:cNvPicPr>
            <a:picLocks noChangeAspect="1" noChangeArrowheads="1"/>
          </p:cNvPicPr>
          <p:nvPr/>
        </p:nvPicPr>
        <p:blipFill>
          <a:blip r:embed="rId4" cstate="print">
            <a:clrChange>
              <a:clrFrom>
                <a:srgbClr val="FDFDFD"/>
              </a:clrFrom>
              <a:clrTo>
                <a:srgbClr val="FDFDFD">
                  <a:alpha val="0"/>
                </a:srgbClr>
              </a:clrTo>
            </a:clrChange>
            <a:lum bright="70000" contrast="-70000"/>
            <a:grayscl/>
          </a:blip>
          <a:srcRect/>
          <a:stretch>
            <a:fillRect/>
          </a:stretch>
        </p:blipFill>
        <p:spPr bwMode="auto">
          <a:xfrm>
            <a:off x="8378825" y="0"/>
            <a:ext cx="765175" cy="908050"/>
          </a:xfrm>
          <a:prstGeom prst="rect">
            <a:avLst/>
          </a:prstGeom>
          <a:solidFill>
            <a:schemeClr val="bg1"/>
          </a:solidFill>
          <a:ln w="9525">
            <a:noFill/>
            <a:miter lim="800000"/>
            <a:headEnd/>
            <a:tailEnd/>
          </a:ln>
        </p:spPr>
      </p:pic>
      <p:sp>
        <p:nvSpPr>
          <p:cNvPr id="69653" name="Rectangle 21"/>
          <p:cNvSpPr>
            <a:spLocks noGrp="1" noChangeArrowheads="1"/>
          </p:cNvSpPr>
          <p:nvPr>
            <p:ph type="title"/>
          </p:nvPr>
        </p:nvSpPr>
        <p:spPr>
          <a:xfrm>
            <a:off x="250825" y="188913"/>
            <a:ext cx="3097213" cy="1143000"/>
          </a:xfrm>
          <a:solidFill>
            <a:schemeClr val="hlink"/>
          </a:solidFill>
          <a:ln>
            <a:solidFill>
              <a:schemeClr val="tx1"/>
            </a:solidFill>
          </a:ln>
        </p:spPr>
        <p:txBody>
          <a:bodyPr/>
          <a:lstStyle/>
          <a:p>
            <a:pPr eaLnBrk="1" hangingPunct="1"/>
            <a:r>
              <a:rPr lang="en-GB" sz="2000" b="1" smtClean="0">
                <a:solidFill>
                  <a:schemeClr val="bg1"/>
                </a:solidFill>
              </a:rPr>
              <a:t>Demonstrate your Learning for Outcome 3</a:t>
            </a:r>
          </a:p>
        </p:txBody>
      </p:sp>
      <p:sp>
        <p:nvSpPr>
          <p:cNvPr id="61451" name="Text Box 22"/>
          <p:cNvSpPr txBox="1">
            <a:spLocks noChangeArrowheads="1"/>
          </p:cNvSpPr>
          <p:nvPr/>
        </p:nvSpPr>
        <p:spPr bwMode="auto">
          <a:xfrm>
            <a:off x="5580063" y="0"/>
            <a:ext cx="2663825" cy="1192213"/>
          </a:xfrm>
          <a:prstGeom prst="rect">
            <a:avLst/>
          </a:prstGeom>
          <a:solidFill>
            <a:srgbClr val="66FF33"/>
          </a:solidFill>
          <a:ln w="9525">
            <a:noFill/>
            <a:miter lim="800000"/>
            <a:headEnd/>
            <a:tailEnd/>
          </a:ln>
        </p:spPr>
        <p:txBody>
          <a:bodyPr>
            <a:spAutoFit/>
          </a:bodyPr>
          <a:lstStyle/>
          <a:p>
            <a:pPr>
              <a:spcBef>
                <a:spcPct val="50000"/>
              </a:spcBef>
            </a:pPr>
            <a:r>
              <a:rPr lang="en-GB" sz="1800" b="1" u="sng">
                <a:solidFill>
                  <a:schemeClr val="bg1"/>
                </a:solidFill>
              </a:rPr>
              <a:t>Keywords:</a:t>
            </a:r>
          </a:p>
          <a:p>
            <a:pPr>
              <a:spcBef>
                <a:spcPct val="50000"/>
              </a:spcBef>
            </a:pPr>
            <a:endParaRPr lang="en-GB" sz="1800" b="1">
              <a:solidFill>
                <a:schemeClr val="bg1"/>
              </a:solidFill>
            </a:endParaRPr>
          </a:p>
          <a:p>
            <a:pPr>
              <a:spcBef>
                <a:spcPct val="50000"/>
              </a:spcBef>
            </a:pPr>
            <a:endParaRPr lang="en-GB" sz="1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mph" presetSubtype="2" repeatCount="2000" fill="hold" grpId="0" nodeType="withEffect">
                                  <p:stCondLst>
                                    <p:cond delay="0"/>
                                  </p:stCondLst>
                                  <p:childTnLst>
                                    <p:anim to="1.5" calcmode="lin" valueType="num">
                                      <p:cBhvr override="childStyle">
                                        <p:cTn id="6" dur="2000" fill="hold"/>
                                        <p:tgtEl>
                                          <p:spTgt spid="69653">
                                            <p:txEl>
                                              <p:charRg st="4294967295" end="4294967295"/>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5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ctrTitle"/>
          </p:nvPr>
        </p:nvSpPr>
        <p:spPr>
          <a:xfrm>
            <a:off x="685800" y="0"/>
            <a:ext cx="7772400" cy="1143000"/>
          </a:xfrm>
        </p:spPr>
        <p:txBody>
          <a:bodyPr/>
          <a:lstStyle/>
          <a:p>
            <a:pPr eaLnBrk="1" hangingPunct="1"/>
            <a:r>
              <a:rPr lang="en-US" smtClean="0"/>
              <a:t>Comparision of different types of insulations</a:t>
            </a:r>
          </a:p>
        </p:txBody>
      </p:sp>
      <p:sp>
        <p:nvSpPr>
          <p:cNvPr id="63490" name="Subtitle 2"/>
          <p:cNvSpPr>
            <a:spLocks noGrp="1"/>
          </p:cNvSpPr>
          <p:nvPr>
            <p:ph type="subTitle" idx="1"/>
          </p:nvPr>
        </p:nvSpPr>
        <p:spPr>
          <a:xfrm>
            <a:off x="357188" y="1643063"/>
            <a:ext cx="8786812" cy="4786312"/>
          </a:xfrm>
        </p:spPr>
        <p:txBody>
          <a:bodyPr/>
          <a:lstStyle/>
          <a:p>
            <a:pPr eaLnBrk="1" hangingPunct="1"/>
            <a:r>
              <a:rPr lang="en-US" smtClean="0">
                <a:hlinkClick r:id="rId2"/>
              </a:rPr>
              <a:t>cavity wall</a:t>
            </a:r>
            <a:r>
              <a:rPr lang="en-US" smtClean="0"/>
              <a:t> insulation might cost £600</a:t>
            </a:r>
            <a:br>
              <a:rPr lang="en-US" smtClean="0"/>
            </a:br>
            <a:r>
              <a:rPr lang="en-US" smtClean="0"/>
              <a:t>and provide an annual saving of £60.</a:t>
            </a:r>
            <a:br>
              <a:rPr lang="en-US" smtClean="0"/>
            </a:br>
            <a:r>
              <a:rPr lang="en-US" smtClean="0"/>
              <a:t>At this rate, it will be 10 years before any money is saved.</a:t>
            </a:r>
            <a:br>
              <a:rPr lang="en-US" smtClean="0"/>
            </a:br>
            <a:r>
              <a:rPr lang="en-US" smtClean="0"/>
              <a:t>The amount of time before money is saved is called the pay-back time.</a:t>
            </a:r>
            <a:br>
              <a:rPr lang="en-US" smtClean="0"/>
            </a:br>
            <a:r>
              <a:rPr lang="en-US" smtClean="0"/>
              <a:t>After 10 years there is a real saving of £60 per year.</a:t>
            </a:r>
          </a:p>
        </p:txBody>
      </p:sp>
      <p:sp>
        <p:nvSpPr>
          <p:cNvPr id="63491" name="Date Placeholder 3"/>
          <p:cNvSpPr>
            <a:spLocks noGrp="1"/>
          </p:cNvSpPr>
          <p:nvPr>
            <p:ph type="dt" sz="quarter" idx="10"/>
          </p:nvPr>
        </p:nvSpPr>
        <p:spPr>
          <a:noFill/>
        </p:spPr>
        <p:txBody>
          <a:bodyPr/>
          <a:lstStyle/>
          <a:p>
            <a:fld id="{A5784B20-BA94-4B89-A13A-01D6E7996A6E}" type="datetime10">
              <a:rPr lang="en-GB" smtClean="0"/>
              <a:pPr/>
              <a:t>10:23</a:t>
            </a:fld>
            <a:endParaRPr lang="en-GB"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4"/>
          <p:cNvSpPr>
            <a:spLocks noGrp="1"/>
          </p:cNvSpPr>
          <p:nvPr>
            <p:ph type="dt" sz="quarter" idx="11"/>
          </p:nvPr>
        </p:nvSpPr>
        <p:spPr>
          <a:noFill/>
        </p:spPr>
        <p:txBody>
          <a:bodyPr/>
          <a:lstStyle/>
          <a:p>
            <a:fld id="{5A99DEC0-B22D-40F3-BAB2-21A3BE6DE940}" type="datetime10">
              <a:rPr lang="en-GB" smtClean="0"/>
              <a:pPr/>
              <a:t>10:23</a:t>
            </a:fld>
            <a:endParaRPr lang="en-GB" smtClean="0"/>
          </a:p>
        </p:txBody>
      </p:sp>
      <p:sp>
        <p:nvSpPr>
          <p:cNvPr id="30722" name="Rectangle 2"/>
          <p:cNvSpPr>
            <a:spLocks noGrp="1" noChangeArrowheads="1"/>
          </p:cNvSpPr>
          <p:nvPr>
            <p:ph type="ctrTitle"/>
          </p:nvPr>
        </p:nvSpPr>
        <p:spPr>
          <a:xfrm>
            <a:off x="0" y="0"/>
            <a:ext cx="9144000" cy="1341438"/>
          </a:xfrm>
          <a:solidFill>
            <a:schemeClr val="folHlink"/>
          </a:solidFill>
        </p:spPr>
        <p:txBody>
          <a:bodyPr/>
          <a:lstStyle/>
          <a:p>
            <a:pPr algn="l" eaLnBrk="1" hangingPunct="1"/>
            <a:r>
              <a:rPr lang="en-GB" sz="2800" b="1" smtClean="0">
                <a:solidFill>
                  <a:schemeClr val="bg1"/>
                </a:solidFill>
              </a:rPr>
              <a:t>Syllabus/Unit: code:</a:t>
            </a:r>
            <a:br>
              <a:rPr lang="en-GB" sz="2800" b="1" smtClean="0">
                <a:solidFill>
                  <a:schemeClr val="bg1"/>
                </a:solidFill>
              </a:rPr>
            </a:br>
            <a:r>
              <a:rPr lang="en-GB" sz="2800" b="1" smtClean="0">
                <a:solidFill>
                  <a:schemeClr val="bg1"/>
                </a:solidFill>
              </a:rPr>
              <a:t>Lesson number: </a:t>
            </a:r>
            <a:br>
              <a:rPr lang="en-GB" sz="2800" b="1" smtClean="0">
                <a:solidFill>
                  <a:schemeClr val="bg1"/>
                </a:solidFill>
              </a:rPr>
            </a:br>
            <a:r>
              <a:rPr lang="en-GB" sz="2800" b="1" smtClean="0">
                <a:solidFill>
                  <a:schemeClr val="bg1"/>
                </a:solidFill>
              </a:rPr>
              <a:t>Lesson Title:</a:t>
            </a:r>
            <a:r>
              <a:rPr lang="en-GB" sz="2800" b="1" smtClean="0"/>
              <a:t>: </a:t>
            </a:r>
            <a:r>
              <a:rPr lang="en-GB" sz="2800" b="1" smtClean="0">
                <a:solidFill>
                  <a:srgbClr val="FF0000"/>
                </a:solidFill>
              </a:rPr>
              <a:t>Keeping Houses Warm  and Payback Time</a:t>
            </a:r>
          </a:p>
        </p:txBody>
      </p:sp>
      <p:graphicFrame>
        <p:nvGraphicFramePr>
          <p:cNvPr id="2242" name="Group 194"/>
          <p:cNvGraphicFramePr>
            <a:graphicFrameLocks noGrp="1"/>
          </p:cNvGraphicFramePr>
          <p:nvPr/>
        </p:nvGraphicFramePr>
        <p:xfrm>
          <a:off x="0" y="1601788"/>
          <a:ext cx="9144000" cy="8068945"/>
        </p:xfrm>
        <a:graphic>
          <a:graphicData uri="http://schemas.openxmlformats.org/drawingml/2006/table">
            <a:tbl>
              <a:tblPr/>
              <a:tblGrid>
                <a:gridCol w="4210050"/>
                <a:gridCol w="2320925"/>
                <a:gridCol w="2613025"/>
              </a:tblGrid>
              <a:tr h="479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dirty="0" smtClean="0">
                          <a:ln>
                            <a:noFill/>
                          </a:ln>
                          <a:solidFill>
                            <a:schemeClr val="hlink"/>
                          </a:solidFill>
                          <a:effectLst/>
                          <a:latin typeface="Arial" charset="0"/>
                        </a:rPr>
                        <a:t>Learning Outcomes</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hlink"/>
                          </a:solidFill>
                          <a:effectLst/>
                          <a:latin typeface="Arial" charset="0"/>
                        </a:rPr>
                        <a:t>How I did</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hlink"/>
                          </a:solidFill>
                          <a:effectLst/>
                          <a:latin typeface="Arial" charset="0"/>
                        </a:rPr>
                        <a:t>Targets</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r>
              <a:tr h="160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000" b="0" i="0" u="none" strike="noStrike" cap="none" normalizeH="0" baseline="0" dirty="0" smtClean="0">
                          <a:ln>
                            <a:noFill/>
                          </a:ln>
                          <a:solidFill>
                            <a:srgbClr val="66FFFF"/>
                          </a:solidFill>
                          <a:effectLst/>
                          <a:latin typeface="Arial" charset="0"/>
                        </a:rPr>
                        <a:t>Learning Outcome 1: </a:t>
                      </a:r>
                      <a:r>
                        <a:rPr lang="en-US" sz="1800" kern="1200" dirty="0" smtClean="0">
                          <a:solidFill>
                            <a:schemeClr val="tx1"/>
                          </a:solidFill>
                          <a:latin typeface="+mn-lt"/>
                          <a:ea typeface="+mn-ea"/>
                          <a:cs typeface="+mn-cs"/>
                        </a:rPr>
                        <a:t>To be able to discuss conduction, convection radiation to discuss insulation techniques around the house.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dirty="0" smtClean="0">
                        <a:ln>
                          <a:noFill/>
                        </a:ln>
                        <a:solidFill>
                          <a:srgbClr val="66FFFF"/>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dirty="0" smtClean="0">
                        <a:ln>
                          <a:noFill/>
                        </a:ln>
                        <a:solidFill>
                          <a:srgbClr val="66FFFF"/>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rgbClr val="66FFFF"/>
                          </a:solidFill>
                          <a:effectLst/>
                          <a:latin typeface="Arial" charset="0"/>
                        </a:rPr>
                        <a:t>(HSW/PLTS)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rgbClr val="66FFFF"/>
                          </a:solidFill>
                          <a:effectLst/>
                          <a:latin typeface="Arial" charset="0"/>
                        </a:rPr>
                        <a:t>Grade C</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r>
              <a:tr h="158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000" b="0" i="0" u="none" strike="noStrike" cap="none" normalizeH="0" baseline="0" dirty="0" smtClean="0">
                          <a:ln>
                            <a:noFill/>
                          </a:ln>
                          <a:solidFill>
                            <a:srgbClr val="FFCC00"/>
                          </a:solidFill>
                          <a:effectLst/>
                          <a:latin typeface="Arial" charset="0"/>
                        </a:rPr>
                        <a:t>Learning Outcome 2 </a:t>
                      </a:r>
                      <a:r>
                        <a:rPr lang="en-US" sz="1800" kern="1200" dirty="0" smtClean="0">
                          <a:solidFill>
                            <a:schemeClr val="tx1"/>
                          </a:solidFill>
                          <a:latin typeface="+mn-lt"/>
                          <a:ea typeface="+mn-ea"/>
                          <a:cs typeface="+mn-cs"/>
                        </a:rPr>
                        <a:t>To be able to identify energy transfer in a given situation and highlight useful and wasted energy.  To be able to represent this in the form of a </a:t>
                      </a:r>
                      <a:r>
                        <a:rPr lang="en-US" sz="1800" kern="1200" dirty="0" err="1" smtClean="0">
                          <a:solidFill>
                            <a:schemeClr val="tx1"/>
                          </a:solidFill>
                          <a:latin typeface="+mn-lt"/>
                          <a:ea typeface="+mn-ea"/>
                          <a:cs typeface="+mn-cs"/>
                        </a:rPr>
                        <a:t>Sankey</a:t>
                      </a:r>
                      <a:r>
                        <a:rPr lang="en-US" sz="1800" kern="1200" dirty="0" smtClean="0">
                          <a:solidFill>
                            <a:schemeClr val="tx1"/>
                          </a:solidFill>
                          <a:latin typeface="+mn-lt"/>
                          <a:ea typeface="+mn-ea"/>
                          <a:cs typeface="+mn-cs"/>
                        </a:rPr>
                        <a:t> Diagram.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dirty="0" smtClean="0">
                        <a:ln>
                          <a:noFill/>
                        </a:ln>
                        <a:solidFill>
                          <a:srgbClr val="FFCC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dirty="0" smtClean="0">
                        <a:ln>
                          <a:noFill/>
                        </a:ln>
                        <a:solidFill>
                          <a:srgbClr val="FFCC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rgbClr val="66FFFF"/>
                          </a:solidFill>
                          <a:effectLst/>
                          <a:latin typeface="Arial" charset="0"/>
                        </a:rPr>
                        <a:t>(HSW/PLTS)</a:t>
                      </a:r>
                      <a:endParaRPr kumimoji="0" lang="en-GB" sz="2000" b="0" i="0" u="none" strike="noStrike" cap="none" normalizeH="0" baseline="0" dirty="0" smtClean="0">
                        <a:ln>
                          <a:noFill/>
                        </a:ln>
                        <a:solidFill>
                          <a:srgbClr val="FFCC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rgbClr val="FFCC00"/>
                          </a:solidFill>
                          <a:effectLst/>
                          <a:latin typeface="Arial" charset="0"/>
                        </a:rPr>
                        <a:t>Grade B</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r>
              <a:tr h="158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000" b="0" i="0" u="none" strike="noStrike" cap="none" normalizeH="0" baseline="0" dirty="0" smtClean="0">
                          <a:ln>
                            <a:noFill/>
                          </a:ln>
                          <a:solidFill>
                            <a:srgbClr val="33CC33"/>
                          </a:solidFill>
                          <a:effectLst/>
                          <a:latin typeface="Arial" charset="0"/>
                        </a:rPr>
                        <a:t>Learning Outcome 3: </a:t>
                      </a:r>
                      <a:r>
                        <a:rPr lang="en-GB" sz="1800" kern="1200" dirty="0" smtClean="0">
                          <a:solidFill>
                            <a:schemeClr val="tx1"/>
                          </a:solidFill>
                          <a:latin typeface="+mn-lt"/>
                          <a:ea typeface="+mn-ea"/>
                          <a:cs typeface="+mn-cs"/>
                        </a:rPr>
                        <a:t>:</a:t>
                      </a:r>
                      <a:r>
                        <a:rPr lang="en-US" sz="1800" kern="1200" dirty="0" smtClean="0">
                          <a:solidFill>
                            <a:schemeClr val="tx1"/>
                          </a:solidFill>
                          <a:latin typeface="+mn-lt"/>
                          <a:ea typeface="+mn-ea"/>
                          <a:cs typeface="+mn-cs"/>
                        </a:rPr>
                        <a:t>To be able to state and use the equation of efficiency from information derived from </a:t>
                      </a:r>
                      <a:r>
                        <a:rPr lang="en-US" sz="1800" kern="1200" dirty="0" err="1" smtClean="0">
                          <a:solidFill>
                            <a:schemeClr val="tx1"/>
                          </a:solidFill>
                          <a:latin typeface="+mn-lt"/>
                          <a:ea typeface="+mn-ea"/>
                          <a:cs typeface="+mn-cs"/>
                        </a:rPr>
                        <a:t>Sankey</a:t>
                      </a:r>
                      <a:r>
                        <a:rPr lang="en-US" sz="1800" kern="1200" dirty="0" smtClean="0">
                          <a:solidFill>
                            <a:schemeClr val="tx1"/>
                          </a:solidFill>
                          <a:latin typeface="+mn-lt"/>
                          <a:ea typeface="+mn-ea"/>
                          <a:cs typeface="+mn-cs"/>
                        </a:rPr>
                        <a:t> Diagrams. </a:t>
                      </a:r>
                    </a:p>
                    <a:p>
                      <a:pPr marL="0" marR="0" lvl="0" indent="0" algn="l" defTabSz="914400" rtl="0" eaLnBrk="1" fontAlgn="base" latinLnBrk="0" hangingPunct="1">
                        <a:lnSpc>
                          <a:spcPct val="100000"/>
                        </a:lnSpc>
                        <a:spcBef>
                          <a:spcPct val="20000"/>
                        </a:spcBef>
                        <a:spcAft>
                          <a:spcPct val="0"/>
                        </a:spcAft>
                        <a:buClrTx/>
                        <a:buSzTx/>
                        <a:buFontTx/>
                        <a:buNone/>
                        <a:tabLst/>
                      </a:pPr>
                      <a:r>
                        <a:rPr lang="en-GB" sz="1800" kern="1200" dirty="0" smtClean="0">
                          <a:solidFill>
                            <a:schemeClr val="tx1"/>
                          </a:solidFill>
                          <a:latin typeface="+mn-lt"/>
                          <a:ea typeface="+mn-ea"/>
                          <a:cs typeface="+mn-cs"/>
                        </a:rPr>
                        <a:t> </a:t>
                      </a:r>
                      <a:r>
                        <a:rPr kumimoji="0" lang="en-GB" sz="2000" b="0" i="0" u="none" strike="noStrike" cap="none" normalizeH="0" baseline="0" dirty="0" smtClean="0">
                          <a:ln>
                            <a:noFill/>
                          </a:ln>
                          <a:solidFill>
                            <a:srgbClr val="66FFFF"/>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rgbClr val="33CC33"/>
                          </a:solidFill>
                          <a:effectLst/>
                          <a:latin typeface="Arial" charset="0"/>
                        </a:rPr>
                        <a:t>Grade A/A*</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charset="0"/>
                      </a:endParaRP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r>
            </a:tbl>
          </a:graphicData>
        </a:graphic>
      </p:graphicFrame>
      <p:sp>
        <p:nvSpPr>
          <p:cNvPr id="30745" name="Text Box 162"/>
          <p:cNvSpPr txBox="1">
            <a:spLocks noChangeArrowheads="1"/>
          </p:cNvSpPr>
          <p:nvPr/>
        </p:nvSpPr>
        <p:spPr bwMode="auto">
          <a:xfrm>
            <a:off x="6659563" y="2154238"/>
            <a:ext cx="2305050" cy="3462337"/>
          </a:xfrm>
          <a:prstGeom prst="rect">
            <a:avLst/>
          </a:prstGeom>
          <a:solidFill>
            <a:schemeClr val="hlink"/>
          </a:solidFill>
          <a:ln w="9525">
            <a:noFill/>
            <a:miter lim="800000"/>
            <a:headEnd/>
            <a:tailEnd/>
          </a:ln>
        </p:spPr>
        <p:txBody>
          <a:bodyPr>
            <a:spAutoFit/>
          </a:bodyPr>
          <a:lstStyle/>
          <a:p>
            <a:pPr>
              <a:spcBef>
                <a:spcPct val="50000"/>
              </a:spcBef>
            </a:pPr>
            <a:r>
              <a:rPr lang="en-GB" sz="2000" b="1" u="sng">
                <a:solidFill>
                  <a:schemeClr val="bg1"/>
                </a:solidFill>
              </a:rPr>
              <a:t>Connector: </a:t>
            </a:r>
            <a:endParaRPr lang="en-GB" sz="2000" b="1">
              <a:solidFill>
                <a:schemeClr val="bg1"/>
              </a:solidFill>
            </a:endParaRPr>
          </a:p>
          <a:p>
            <a:pPr>
              <a:lnSpc>
                <a:spcPct val="90000"/>
              </a:lnSpc>
              <a:spcBef>
                <a:spcPct val="20000"/>
              </a:spcBef>
              <a:buFontTx/>
              <a:buChar char="•"/>
            </a:pPr>
            <a:r>
              <a:rPr lang="en-GB" sz="3200"/>
              <a:t>Why modern houses are made up of hollow bricks?</a:t>
            </a:r>
            <a:endParaRPr lang="en-US" sz="3200"/>
          </a:p>
          <a:p>
            <a:pPr>
              <a:lnSpc>
                <a:spcPct val="90000"/>
              </a:lnSpc>
              <a:spcBef>
                <a:spcPct val="20000"/>
              </a:spcBef>
              <a:buFontTx/>
              <a:buChar char="•"/>
            </a:pPr>
            <a:endParaRPr lang="en-US" sz="1800"/>
          </a:p>
        </p:txBody>
      </p:sp>
      <p:pic>
        <p:nvPicPr>
          <p:cNvPr id="30746" name="Picture 190" descr="FHS School Logo Badge"/>
          <p:cNvPicPr>
            <a:picLocks noChangeAspect="1" noChangeArrowheads="1"/>
          </p:cNvPicPr>
          <p:nvPr/>
        </p:nvPicPr>
        <p:blipFill>
          <a:blip r:embed="rId3" cstate="print">
            <a:clrChange>
              <a:clrFrom>
                <a:srgbClr val="FDFDFD"/>
              </a:clrFrom>
              <a:clrTo>
                <a:srgbClr val="FDFDFD">
                  <a:alpha val="0"/>
                </a:srgbClr>
              </a:clrTo>
            </a:clrChange>
            <a:lum bright="70000" contrast="-70000"/>
            <a:grayscl/>
            <a:biLevel thresh="50000"/>
          </a:blip>
          <a:srcRect/>
          <a:stretch>
            <a:fillRect/>
          </a:stretch>
        </p:blipFill>
        <p:spPr bwMode="auto">
          <a:xfrm>
            <a:off x="7740650" y="0"/>
            <a:ext cx="1403350" cy="1196975"/>
          </a:xfrm>
          <a:prstGeom prst="rect">
            <a:avLst/>
          </a:prstGeom>
          <a:noFill/>
          <a:ln w="9525">
            <a:noFill/>
            <a:miter lim="800000"/>
            <a:headEnd/>
            <a:tailEnd/>
          </a:ln>
        </p:spPr>
      </p:pic>
    </p:spTree>
  </p:cSld>
  <p:clrMapOvr>
    <a:masterClrMapping/>
  </p:clrMapOvr>
  <p:transition spd="med" advClick="0" advTm="12000">
    <p:comb/>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pPr eaLnBrk="1" hangingPunct="1"/>
            <a:endParaRPr lang="en-US" smtClean="0"/>
          </a:p>
        </p:txBody>
      </p:sp>
      <p:sp>
        <p:nvSpPr>
          <p:cNvPr id="64514" name="Content Placeholder 2"/>
          <p:cNvSpPr>
            <a:spLocks noGrp="1"/>
          </p:cNvSpPr>
          <p:nvPr>
            <p:ph idx="1"/>
          </p:nvPr>
        </p:nvSpPr>
        <p:spPr>
          <a:xfrm>
            <a:off x="0" y="1600200"/>
            <a:ext cx="9144000" cy="5043488"/>
          </a:xfrm>
        </p:spPr>
        <p:txBody>
          <a:bodyPr/>
          <a:lstStyle/>
          <a:p>
            <a:pPr eaLnBrk="1" hangingPunct="1"/>
            <a:r>
              <a:rPr lang="en-US" smtClean="0">
                <a:hlinkClick r:id="rId2"/>
              </a:rPr>
              <a:t>Draught proofing</a:t>
            </a:r>
            <a:r>
              <a:rPr lang="en-US" smtClean="0"/>
              <a:t> is relatively inexpensive.</a:t>
            </a:r>
            <a:br>
              <a:rPr lang="en-US" smtClean="0"/>
            </a:br>
            <a:r>
              <a:rPr lang="en-US" smtClean="0"/>
              <a:t>The initial cost may be £50 with an annual saving of £50.</a:t>
            </a:r>
            <a:br>
              <a:rPr lang="en-US" smtClean="0"/>
            </a:br>
            <a:r>
              <a:rPr lang="en-US" smtClean="0"/>
              <a:t>The pay-back time is just one year because</a:t>
            </a:r>
            <a:br>
              <a:rPr lang="en-US" smtClean="0"/>
            </a:br>
            <a:r>
              <a:rPr lang="en-US" smtClean="0"/>
              <a:t>the saving in the first year pays for the draught proofing.</a:t>
            </a:r>
            <a:br>
              <a:rPr lang="en-US" smtClean="0"/>
            </a:br>
            <a:r>
              <a:rPr lang="en-US" smtClean="0"/>
              <a:t>After 10 years there is a saving of (10 x 50) - 50 pounds</a:t>
            </a:r>
            <a:br>
              <a:rPr lang="en-US" smtClean="0"/>
            </a:br>
            <a:r>
              <a:rPr lang="en-US" smtClean="0"/>
              <a:t>(10 years savings minus the initial cost)</a:t>
            </a:r>
            <a:br>
              <a:rPr lang="en-US" smtClean="0"/>
            </a:br>
            <a:r>
              <a:rPr lang="en-US" smtClean="0"/>
              <a:t>(10 x 50) - 50 = £450.</a:t>
            </a:r>
          </a:p>
        </p:txBody>
      </p:sp>
      <p:sp>
        <p:nvSpPr>
          <p:cNvPr id="64515" name="Date Placeholder 3"/>
          <p:cNvSpPr>
            <a:spLocks noGrp="1"/>
          </p:cNvSpPr>
          <p:nvPr>
            <p:ph type="dt" sz="quarter" idx="10"/>
          </p:nvPr>
        </p:nvSpPr>
        <p:spPr>
          <a:noFill/>
        </p:spPr>
        <p:txBody>
          <a:bodyPr/>
          <a:lstStyle/>
          <a:p>
            <a:fld id="{BC2B528C-2048-4CF7-B7A3-F2BB42758CDF}" type="datetime10">
              <a:rPr lang="en-GB" smtClean="0"/>
              <a:pPr/>
              <a:t>10:23</a:t>
            </a:fld>
            <a:endParaRPr lang="en-GB"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ctrTitle"/>
          </p:nvPr>
        </p:nvSpPr>
        <p:spPr/>
        <p:txBody>
          <a:bodyPr/>
          <a:lstStyle/>
          <a:p>
            <a:pPr eaLnBrk="1" hangingPunct="1"/>
            <a:r>
              <a:rPr lang="en-US" smtClean="0"/>
              <a:t>Payback time</a:t>
            </a:r>
          </a:p>
        </p:txBody>
      </p:sp>
      <p:sp>
        <p:nvSpPr>
          <p:cNvPr id="65538" name="Subtitle 2"/>
          <p:cNvSpPr>
            <a:spLocks noGrp="1"/>
          </p:cNvSpPr>
          <p:nvPr>
            <p:ph type="subTitle" idx="1"/>
          </p:nvPr>
        </p:nvSpPr>
        <p:spPr>
          <a:xfrm>
            <a:off x="1371600" y="3886200"/>
            <a:ext cx="7486650" cy="1752600"/>
          </a:xfrm>
        </p:spPr>
        <p:txBody>
          <a:bodyPr/>
          <a:lstStyle/>
          <a:p>
            <a:pPr eaLnBrk="1" hangingPunct="1"/>
            <a:r>
              <a:rPr lang="en-GB" b="1" smtClean="0"/>
              <a:t>Payback time =     Cost to install</a:t>
            </a:r>
            <a:endParaRPr lang="en-US" smtClean="0"/>
          </a:p>
          <a:p>
            <a:pPr eaLnBrk="1" hangingPunct="1"/>
            <a:r>
              <a:rPr lang="en-GB" b="1" smtClean="0"/>
              <a:t>			__________________          </a:t>
            </a:r>
          </a:p>
          <a:p>
            <a:pPr eaLnBrk="1" hangingPunct="1"/>
            <a:r>
              <a:rPr lang="en-GB" b="1" smtClean="0"/>
              <a:t>                                 Saving per year</a:t>
            </a:r>
            <a:endParaRPr lang="en-US" smtClean="0"/>
          </a:p>
          <a:p>
            <a:pPr eaLnBrk="1" hangingPunct="1"/>
            <a:endParaRPr lang="en-US" smtClean="0"/>
          </a:p>
        </p:txBody>
      </p:sp>
      <p:sp>
        <p:nvSpPr>
          <p:cNvPr id="65539" name="Date Placeholder 3"/>
          <p:cNvSpPr>
            <a:spLocks noGrp="1"/>
          </p:cNvSpPr>
          <p:nvPr>
            <p:ph type="dt" sz="quarter" idx="10"/>
          </p:nvPr>
        </p:nvSpPr>
        <p:spPr>
          <a:noFill/>
        </p:spPr>
        <p:txBody>
          <a:bodyPr/>
          <a:lstStyle/>
          <a:p>
            <a:fld id="{9266C6CA-8504-4476-81C9-79BE7C2E208A}" type="datetime10">
              <a:rPr lang="en-GB" smtClean="0"/>
              <a:pPr/>
              <a:t>10:23</a:t>
            </a:fld>
            <a:endParaRPr lang="en-GB"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pPr eaLnBrk="1" hangingPunct="1"/>
            <a:endParaRPr lang="en-US" smtClean="0"/>
          </a:p>
        </p:txBody>
      </p:sp>
      <p:sp>
        <p:nvSpPr>
          <p:cNvPr id="66562" name="Date Placeholder 3"/>
          <p:cNvSpPr>
            <a:spLocks noGrp="1"/>
          </p:cNvSpPr>
          <p:nvPr>
            <p:ph type="dt" sz="quarter" idx="10"/>
          </p:nvPr>
        </p:nvSpPr>
        <p:spPr>
          <a:noFill/>
        </p:spPr>
        <p:txBody>
          <a:bodyPr/>
          <a:lstStyle/>
          <a:p>
            <a:fld id="{EAAE75FD-AC6B-4881-84F3-31737F1F316A}" type="datetime10">
              <a:rPr lang="en-GB" smtClean="0"/>
              <a:pPr/>
              <a:t>10:23</a:t>
            </a:fld>
            <a:endParaRPr lang="en-GB" smtClean="0"/>
          </a:p>
        </p:txBody>
      </p:sp>
      <p:pic>
        <p:nvPicPr>
          <p:cNvPr id="66563" name="Picture 2"/>
          <p:cNvPicPr>
            <a:picLocks noGrp="1" noChangeAspect="1" noChangeArrowheads="1"/>
          </p:cNvPicPr>
          <p:nvPr>
            <p:ph idx="1"/>
          </p:nvPr>
        </p:nvPicPr>
        <p:blipFill>
          <a:blip r:embed="rId2" cstate="print"/>
          <a:srcRect l="26563" t="33977" r="26563" b="25880"/>
          <a:stretch>
            <a:fillRect/>
          </a:stretch>
        </p:blipFill>
        <p:spPr>
          <a:xfrm>
            <a:off x="285750" y="642938"/>
            <a:ext cx="8501063" cy="5857875"/>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4"/>
          <p:cNvSpPr>
            <a:spLocks noGrp="1"/>
          </p:cNvSpPr>
          <p:nvPr>
            <p:ph type="dt" sz="quarter" idx="11"/>
          </p:nvPr>
        </p:nvSpPr>
        <p:spPr>
          <a:noFill/>
        </p:spPr>
        <p:txBody>
          <a:bodyPr/>
          <a:lstStyle/>
          <a:p>
            <a:fld id="{63A671C9-3288-4EDE-9763-C0FD0DEFB52C}" type="datetime10">
              <a:rPr lang="en-GB" smtClean="0"/>
              <a:pPr/>
              <a:t>10:23</a:t>
            </a:fld>
            <a:endParaRPr lang="en-GB" smtClean="0"/>
          </a:p>
        </p:txBody>
      </p:sp>
      <p:sp>
        <p:nvSpPr>
          <p:cNvPr id="67586" name="Rectangle 2"/>
          <p:cNvSpPr>
            <a:spLocks noGrp="1" noChangeArrowheads="1"/>
          </p:cNvSpPr>
          <p:nvPr>
            <p:ph type="title"/>
          </p:nvPr>
        </p:nvSpPr>
        <p:spPr>
          <a:xfrm>
            <a:off x="0" y="0"/>
            <a:ext cx="9144000" cy="1417638"/>
          </a:xfrm>
          <a:solidFill>
            <a:srgbClr val="00FF00"/>
          </a:solidFill>
        </p:spPr>
        <p:txBody>
          <a:bodyPr/>
          <a:lstStyle/>
          <a:p>
            <a:pPr eaLnBrk="1" hangingPunct="1"/>
            <a:r>
              <a:rPr lang="en-GB" smtClean="0">
                <a:solidFill>
                  <a:schemeClr val="tx1"/>
                </a:solidFill>
              </a:rPr>
              <a:t>Learning Outcome 3: Review</a:t>
            </a:r>
          </a:p>
        </p:txBody>
      </p:sp>
      <p:graphicFrame>
        <p:nvGraphicFramePr>
          <p:cNvPr id="18452" name="Group 20"/>
          <p:cNvGraphicFramePr>
            <a:graphicFrameLocks noGrp="1"/>
          </p:cNvGraphicFramePr>
          <p:nvPr>
            <p:ph idx="1"/>
          </p:nvPr>
        </p:nvGraphicFramePr>
        <p:xfrm>
          <a:off x="468313" y="3141663"/>
          <a:ext cx="8229600" cy="3134995"/>
        </p:xfrm>
        <a:graphic>
          <a:graphicData uri="http://schemas.openxmlformats.org/drawingml/2006/table">
            <a:tbl>
              <a:tblPr/>
              <a:tblGrid>
                <a:gridCol w="3789362"/>
                <a:gridCol w="2087563"/>
                <a:gridCol w="2352675"/>
              </a:tblGrid>
              <a:tr h="727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hlink"/>
                          </a:solidFill>
                          <a:effectLst/>
                          <a:latin typeface="Arial" charset="0"/>
                        </a:rPr>
                        <a:t>Learning Outcomes</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hlink"/>
                          </a:solidFill>
                          <a:effectLst/>
                          <a:latin typeface="Arial" charset="0"/>
                        </a:rPr>
                        <a:t>How I did</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hlink"/>
                          </a:solidFill>
                          <a:effectLst/>
                          <a:latin typeface="Arial" charset="0"/>
                        </a:rPr>
                        <a:t>Targets</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r>
              <a:tr h="1263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rgbClr val="00FF00"/>
                          </a:solidFill>
                          <a:effectLst/>
                          <a:latin typeface="Arial" charset="0"/>
                        </a:rPr>
                        <a:t>Learning Outcome 3: </a:t>
                      </a:r>
                      <a:r>
                        <a:rPr lang="en-GB" sz="2000" kern="1200" dirty="0" smtClean="0">
                          <a:solidFill>
                            <a:schemeClr val="tx1"/>
                          </a:solidFill>
                          <a:latin typeface="+mn-lt"/>
                          <a:ea typeface="+mn-ea"/>
                          <a:cs typeface="+mn-cs"/>
                        </a:rPr>
                        <a:t>: </a:t>
                      </a:r>
                      <a:r>
                        <a:rPr lang="en-US" sz="2000" kern="1200" dirty="0" smtClean="0">
                          <a:solidFill>
                            <a:schemeClr val="tx1"/>
                          </a:solidFill>
                          <a:latin typeface="+mn-lt"/>
                          <a:ea typeface="+mn-ea"/>
                          <a:cs typeface="+mn-cs"/>
                        </a:rPr>
                        <a:t>Interpret data and calculate cost savings of different energy saving strategies: payback time</a:t>
                      </a:r>
                      <a:endParaRPr kumimoji="0" lang="en-GB" sz="2000" b="0" i="0" u="none" strike="noStrike" cap="none" normalizeH="0" baseline="0" dirty="0" smtClean="0">
                        <a:ln>
                          <a:noFill/>
                        </a:ln>
                        <a:solidFill>
                          <a:srgbClr val="00FF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dirty="0" smtClean="0">
                        <a:ln>
                          <a:noFill/>
                        </a:ln>
                        <a:solidFill>
                          <a:srgbClr val="00FF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dirty="0" smtClean="0">
                        <a:ln>
                          <a:noFill/>
                        </a:ln>
                        <a:solidFill>
                          <a:srgbClr val="00FF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rgbClr val="00FF00"/>
                          </a:solidFill>
                          <a:effectLst/>
                          <a:latin typeface="Arial" charset="0"/>
                        </a:rPr>
                        <a:t>Grade A/A*</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33CC33"/>
                          </a:solidFill>
                          <a:effectLst/>
                          <a:latin typeface="Arial" charset="0"/>
                        </a:rPr>
                        <a:t>Met?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33CC33"/>
                          </a:solidFill>
                          <a:effectLst/>
                          <a:latin typeface="Arial" charset="0"/>
                        </a:rPr>
                        <a:t>Partly met?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33CC33"/>
                          </a:solidFill>
                          <a:effectLst/>
                          <a:latin typeface="Arial" charset="0"/>
                        </a:rPr>
                        <a:t>Not met?</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33CC33"/>
                          </a:solidFill>
                          <a:effectLst/>
                          <a:latin typeface="Arial" charset="0"/>
                        </a:rPr>
                        <a:t>How can I improve on Learning Outcome 3?</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r>
            </a:tbl>
          </a:graphicData>
        </a:graphic>
      </p:graphicFrame>
      <p:sp>
        <p:nvSpPr>
          <p:cNvPr id="67601" name="Text Box 17"/>
          <p:cNvSpPr txBox="1">
            <a:spLocks noChangeArrowheads="1"/>
          </p:cNvSpPr>
          <p:nvPr/>
        </p:nvSpPr>
        <p:spPr bwMode="auto">
          <a:xfrm>
            <a:off x="468313" y="1700213"/>
            <a:ext cx="8207375" cy="946150"/>
          </a:xfrm>
          <a:prstGeom prst="rect">
            <a:avLst/>
          </a:prstGeom>
          <a:solidFill>
            <a:srgbClr val="00FF00"/>
          </a:solidFill>
          <a:ln w="9525">
            <a:noFill/>
            <a:miter lim="800000"/>
            <a:headEnd/>
            <a:tailEnd/>
          </a:ln>
        </p:spPr>
        <p:txBody>
          <a:bodyPr>
            <a:spAutoFit/>
          </a:bodyPr>
          <a:lstStyle/>
          <a:p>
            <a:pPr>
              <a:spcBef>
                <a:spcPct val="50000"/>
              </a:spcBef>
            </a:pPr>
            <a:r>
              <a:rPr lang="en-GB" sz="2800"/>
              <a:t>Go back to your Learning Outcome grid and fill out the ‘How I did’ and the ‘Targets’ column.</a:t>
            </a:r>
          </a:p>
        </p:txBody>
      </p:sp>
      <p:pic>
        <p:nvPicPr>
          <p:cNvPr id="67602" name="Picture 19" descr="FHS School Logo Badge"/>
          <p:cNvPicPr>
            <a:picLocks noChangeAspect="1" noChangeArrowheads="1"/>
          </p:cNvPicPr>
          <p:nvPr/>
        </p:nvPicPr>
        <p:blipFill>
          <a:blip r:embed="rId3" cstate="print">
            <a:clrChange>
              <a:clrFrom>
                <a:srgbClr val="FDFDFD"/>
              </a:clrFrom>
              <a:clrTo>
                <a:srgbClr val="FDFDFD">
                  <a:alpha val="0"/>
                </a:srgbClr>
              </a:clrTo>
            </a:clrChange>
            <a:lum bright="70000" contrast="-70000"/>
            <a:grayscl/>
          </a:blip>
          <a:srcRect/>
          <a:stretch>
            <a:fillRect/>
          </a:stretch>
        </p:blipFill>
        <p:spPr bwMode="auto">
          <a:xfrm>
            <a:off x="8027988" y="0"/>
            <a:ext cx="1116012" cy="1268413"/>
          </a:xfrm>
          <a:prstGeom prst="rect">
            <a:avLst/>
          </a:prstGeom>
          <a:noFill/>
          <a:ln w="9525">
            <a:noFill/>
            <a:miter lim="800000"/>
            <a:headEnd/>
            <a:tailEnd/>
          </a:ln>
        </p:spPr>
      </p:pic>
    </p:spTree>
  </p:cSld>
  <p:clrMapOvr>
    <a:masterClrMapping/>
  </p:clrMapOvr>
  <p:transition spd="med" advClick="0" advTm="12000">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4"/>
          <p:cNvSpPr>
            <a:spLocks noGrp="1"/>
          </p:cNvSpPr>
          <p:nvPr>
            <p:ph type="dt" sz="quarter" idx="11"/>
          </p:nvPr>
        </p:nvSpPr>
        <p:spPr>
          <a:noFill/>
        </p:spPr>
        <p:txBody>
          <a:bodyPr/>
          <a:lstStyle/>
          <a:p>
            <a:fld id="{67F6ABBB-E318-4BD2-A8CF-5E0C999ED534}" type="datetime10">
              <a:rPr lang="en-GB" smtClean="0"/>
              <a:pPr/>
              <a:t>10:23</a:t>
            </a:fld>
            <a:endParaRPr lang="en-GB" smtClean="0"/>
          </a:p>
        </p:txBody>
      </p:sp>
      <p:sp>
        <p:nvSpPr>
          <p:cNvPr id="69634" name="Rectangle 2"/>
          <p:cNvSpPr>
            <a:spLocks noGrp="1" noChangeArrowheads="1"/>
          </p:cNvSpPr>
          <p:nvPr>
            <p:ph type="title"/>
          </p:nvPr>
        </p:nvSpPr>
        <p:spPr>
          <a:xfrm>
            <a:off x="0" y="0"/>
            <a:ext cx="9144000" cy="1417638"/>
          </a:xfrm>
          <a:solidFill>
            <a:srgbClr val="FF99CC"/>
          </a:solidFill>
        </p:spPr>
        <p:txBody>
          <a:bodyPr/>
          <a:lstStyle/>
          <a:p>
            <a:pPr eaLnBrk="1" hangingPunct="1"/>
            <a:r>
              <a:rPr lang="en-GB" smtClean="0">
                <a:solidFill>
                  <a:schemeClr val="tx1"/>
                </a:solidFill>
              </a:rPr>
              <a:t>Review for Remembering</a:t>
            </a:r>
          </a:p>
        </p:txBody>
      </p:sp>
      <p:sp>
        <p:nvSpPr>
          <p:cNvPr id="69635" name="Rectangle 3"/>
          <p:cNvSpPr>
            <a:spLocks noGrp="1" noChangeArrowheads="1"/>
          </p:cNvSpPr>
          <p:nvPr>
            <p:ph type="body" idx="1"/>
          </p:nvPr>
        </p:nvSpPr>
        <p:spPr>
          <a:xfrm>
            <a:off x="457200" y="1600200"/>
            <a:ext cx="8229600" cy="5068888"/>
          </a:xfrm>
          <a:ln>
            <a:solidFill>
              <a:srgbClr val="FF99CC"/>
            </a:solidFill>
          </a:ln>
        </p:spPr>
        <p:txBody>
          <a:bodyPr/>
          <a:lstStyle/>
          <a:p>
            <a:pPr eaLnBrk="1" hangingPunct="1"/>
            <a:r>
              <a:rPr lang="en-GB" sz="2800" smtClean="0">
                <a:solidFill>
                  <a:srgbClr val="FF99CC"/>
                </a:solidFill>
              </a:rPr>
              <a:t>Stand up if you have met all three lesson outcomes?</a:t>
            </a:r>
          </a:p>
          <a:p>
            <a:pPr eaLnBrk="1" hangingPunct="1"/>
            <a:r>
              <a:rPr lang="en-GB" sz="2800" smtClean="0">
                <a:solidFill>
                  <a:srgbClr val="FF99CC"/>
                </a:solidFill>
              </a:rPr>
              <a:t>If not what do you need to do next in order to meet the outcome? Record this in your diary as part of your homework.</a:t>
            </a:r>
          </a:p>
          <a:p>
            <a:pPr eaLnBrk="1" hangingPunct="1"/>
            <a:r>
              <a:rPr lang="en-GB" sz="2800" smtClean="0">
                <a:solidFill>
                  <a:srgbClr val="FF99CC"/>
                </a:solidFill>
              </a:rPr>
              <a:t>Is there any part of the lesson you think you need to go over again next lesson?</a:t>
            </a:r>
          </a:p>
          <a:p>
            <a:pPr eaLnBrk="1" hangingPunct="1"/>
            <a:r>
              <a:rPr lang="en-GB" sz="2800" smtClean="0">
                <a:solidFill>
                  <a:srgbClr val="FF99CC"/>
                </a:solidFill>
              </a:rPr>
              <a:t>Tell the person next to you three things you have learnt this lesson.</a:t>
            </a:r>
          </a:p>
          <a:p>
            <a:pPr eaLnBrk="1" hangingPunct="1"/>
            <a:r>
              <a:rPr lang="en-GB" sz="2800" smtClean="0">
                <a:solidFill>
                  <a:srgbClr val="FF99CC"/>
                </a:solidFill>
              </a:rPr>
              <a:t>How will you remember this for your exam?</a:t>
            </a:r>
          </a:p>
        </p:txBody>
      </p:sp>
      <p:pic>
        <p:nvPicPr>
          <p:cNvPr id="69636" name="Picture 5" descr="FHS School Logo Badge"/>
          <p:cNvPicPr>
            <a:picLocks noChangeAspect="1" noChangeArrowheads="1"/>
          </p:cNvPicPr>
          <p:nvPr/>
        </p:nvPicPr>
        <p:blipFill>
          <a:blip r:embed="rId3" cstate="print">
            <a:clrChange>
              <a:clrFrom>
                <a:srgbClr val="FDFDFD"/>
              </a:clrFrom>
              <a:clrTo>
                <a:srgbClr val="FDFDFD">
                  <a:alpha val="0"/>
                </a:srgbClr>
              </a:clrTo>
            </a:clrChange>
            <a:lum bright="70000" contrast="-70000"/>
            <a:grayscl/>
          </a:blip>
          <a:srcRect/>
          <a:stretch>
            <a:fillRect/>
          </a:stretch>
        </p:blipFill>
        <p:spPr bwMode="auto">
          <a:xfrm>
            <a:off x="8027988" y="0"/>
            <a:ext cx="1116012" cy="1268413"/>
          </a:xfrm>
          <a:prstGeom prst="rect">
            <a:avLst/>
          </a:prstGeom>
          <a:noFill/>
          <a:ln w="9525">
            <a:noFill/>
            <a:miter lim="800000"/>
            <a:headEnd/>
            <a:tailEnd/>
          </a:ln>
        </p:spPr>
      </p:pic>
    </p:spTree>
  </p:cSld>
  <p:clrMapOvr>
    <a:masterClrMapping/>
  </p:clrMapOvr>
  <p:transition spd="med" advClick="0" advTm="12000">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Date Placeholder 4"/>
          <p:cNvSpPr>
            <a:spLocks noGrp="1"/>
          </p:cNvSpPr>
          <p:nvPr>
            <p:ph type="dt" sz="quarter" idx="11"/>
          </p:nvPr>
        </p:nvSpPr>
        <p:spPr>
          <a:noFill/>
        </p:spPr>
        <p:txBody>
          <a:bodyPr/>
          <a:lstStyle/>
          <a:p>
            <a:fld id="{5B661CEB-86D1-471C-96BD-EA88D3840247}" type="datetime10">
              <a:rPr lang="en-GB" smtClean="0"/>
              <a:pPr/>
              <a:t>10:23</a:t>
            </a:fld>
            <a:endParaRPr lang="en-GB" smtClean="0"/>
          </a:p>
        </p:txBody>
      </p:sp>
      <p:sp>
        <p:nvSpPr>
          <p:cNvPr id="32770" name="Rectangle 2"/>
          <p:cNvSpPr>
            <a:spLocks noGrp="1" noChangeArrowheads="1"/>
          </p:cNvSpPr>
          <p:nvPr>
            <p:ph type="title"/>
          </p:nvPr>
        </p:nvSpPr>
        <p:spPr>
          <a:xfrm>
            <a:off x="0" y="0"/>
            <a:ext cx="9144000" cy="1417638"/>
          </a:xfrm>
          <a:solidFill>
            <a:srgbClr val="9966FF"/>
          </a:solidFill>
        </p:spPr>
        <p:txBody>
          <a:bodyPr/>
          <a:lstStyle/>
          <a:p>
            <a:pPr eaLnBrk="1" hangingPunct="1"/>
            <a:r>
              <a:rPr lang="en-GB" b="1" smtClean="0">
                <a:solidFill>
                  <a:schemeClr val="tx1"/>
                </a:solidFill>
              </a:rPr>
              <a:t>Extended Learning</a:t>
            </a:r>
          </a:p>
        </p:txBody>
      </p:sp>
      <p:sp>
        <p:nvSpPr>
          <p:cNvPr id="32771" name="Rectangle 3"/>
          <p:cNvSpPr>
            <a:spLocks noGrp="1" noChangeArrowheads="1"/>
          </p:cNvSpPr>
          <p:nvPr>
            <p:ph type="body" idx="1"/>
          </p:nvPr>
        </p:nvSpPr>
        <p:spPr>
          <a:xfrm>
            <a:off x="468313" y="1557338"/>
            <a:ext cx="8229600" cy="5300662"/>
          </a:xfrm>
          <a:ln>
            <a:solidFill>
              <a:srgbClr val="FF99CC"/>
            </a:solidFill>
          </a:ln>
        </p:spPr>
        <p:txBody>
          <a:bodyPr/>
          <a:lstStyle/>
          <a:p>
            <a:pPr eaLnBrk="1" hangingPunct="1"/>
            <a:r>
              <a:rPr lang="en-GB" sz="2800" smtClean="0">
                <a:solidFill>
                  <a:srgbClr val="FF99CC"/>
                </a:solidFill>
              </a:rPr>
              <a:t>Extended Learning task:</a:t>
            </a:r>
            <a:r>
              <a:rPr lang="en-GB" sz="2800" smtClean="0"/>
              <a:t>2 quilt of thickness 5cm each is better then using 1 quilt of 10 cm thickness?</a:t>
            </a:r>
            <a:endParaRPr lang="en-US" sz="2800" smtClean="0"/>
          </a:p>
          <a:p>
            <a:pPr eaLnBrk="1" hangingPunct="1"/>
            <a:r>
              <a:rPr lang="en-GB" sz="2800" smtClean="0"/>
              <a:t>How does double glass glazing help in insulating your homes?</a:t>
            </a:r>
            <a:endParaRPr lang="en-US" sz="2800" smtClean="0"/>
          </a:p>
          <a:p>
            <a:pPr eaLnBrk="1" hangingPunct="1"/>
            <a:r>
              <a:rPr lang="en-GB" sz="2800" smtClean="0"/>
              <a:t>How does a dewar (thermos) flask works?</a:t>
            </a:r>
            <a:endParaRPr lang="en-GB" sz="2800" smtClean="0">
              <a:solidFill>
                <a:srgbClr val="FF99CC"/>
              </a:solidFill>
            </a:endParaRPr>
          </a:p>
          <a:p>
            <a:pPr eaLnBrk="1" hangingPunct="1">
              <a:lnSpc>
                <a:spcPct val="90000"/>
              </a:lnSpc>
            </a:pPr>
            <a:r>
              <a:rPr lang="en-GB" sz="2800" smtClean="0">
                <a:solidFill>
                  <a:srgbClr val="FF99CC"/>
                </a:solidFill>
              </a:rPr>
              <a:t>Due date:</a:t>
            </a:r>
          </a:p>
          <a:p>
            <a:pPr eaLnBrk="1" hangingPunct="1">
              <a:lnSpc>
                <a:spcPct val="90000"/>
              </a:lnSpc>
              <a:buFontTx/>
              <a:buNone/>
            </a:pPr>
            <a:endParaRPr lang="en-GB" sz="2800" smtClean="0">
              <a:solidFill>
                <a:srgbClr val="FF99CC"/>
              </a:solidFill>
            </a:endParaRPr>
          </a:p>
          <a:p>
            <a:pPr eaLnBrk="1" hangingPunct="1">
              <a:lnSpc>
                <a:spcPct val="90000"/>
              </a:lnSpc>
            </a:pPr>
            <a:r>
              <a:rPr lang="en-GB" sz="2400" smtClean="0">
                <a:solidFill>
                  <a:srgbClr val="FF99CC"/>
                </a:solidFill>
              </a:rPr>
              <a:t>Criteria for </a:t>
            </a:r>
            <a:r>
              <a:rPr lang="en-GB" sz="2400" smtClean="0">
                <a:solidFill>
                  <a:srgbClr val="FF3300"/>
                </a:solidFill>
              </a:rPr>
              <a:t>Grade C</a:t>
            </a:r>
            <a:r>
              <a:rPr lang="en-GB" sz="2400" smtClean="0">
                <a:solidFill>
                  <a:srgbClr val="FF99CC"/>
                </a:solidFill>
              </a:rPr>
              <a:t>:</a:t>
            </a:r>
          </a:p>
          <a:p>
            <a:pPr eaLnBrk="1" hangingPunct="1">
              <a:lnSpc>
                <a:spcPct val="90000"/>
              </a:lnSpc>
            </a:pPr>
            <a:r>
              <a:rPr lang="en-GB" sz="2400" smtClean="0">
                <a:solidFill>
                  <a:srgbClr val="FF3300"/>
                </a:solidFill>
              </a:rPr>
              <a:t>Basic description, basic detail.</a:t>
            </a:r>
          </a:p>
          <a:p>
            <a:pPr eaLnBrk="1" hangingPunct="1">
              <a:lnSpc>
                <a:spcPct val="90000"/>
              </a:lnSpc>
            </a:pPr>
            <a:r>
              <a:rPr lang="en-GB" sz="2400" smtClean="0">
                <a:solidFill>
                  <a:srgbClr val="FF99CC"/>
                </a:solidFill>
              </a:rPr>
              <a:t>Criteria for </a:t>
            </a:r>
            <a:r>
              <a:rPr lang="en-GB" sz="2400" smtClean="0">
                <a:solidFill>
                  <a:srgbClr val="FFCC00"/>
                </a:solidFill>
              </a:rPr>
              <a:t>Grade B</a:t>
            </a:r>
            <a:r>
              <a:rPr lang="en-GB" sz="2400" smtClean="0">
                <a:solidFill>
                  <a:srgbClr val="FF99CC"/>
                </a:solidFill>
              </a:rPr>
              <a:t>:</a:t>
            </a:r>
          </a:p>
          <a:p>
            <a:pPr eaLnBrk="1" hangingPunct="1">
              <a:lnSpc>
                <a:spcPct val="90000"/>
              </a:lnSpc>
            </a:pPr>
            <a:r>
              <a:rPr lang="en-GB" sz="2400" smtClean="0">
                <a:solidFill>
                  <a:schemeClr val="folHlink"/>
                </a:solidFill>
              </a:rPr>
              <a:t>Description with explanation and good level of detail.</a:t>
            </a:r>
          </a:p>
          <a:p>
            <a:pPr eaLnBrk="1" hangingPunct="1">
              <a:lnSpc>
                <a:spcPct val="90000"/>
              </a:lnSpc>
            </a:pPr>
            <a:r>
              <a:rPr lang="en-GB" sz="2400" smtClean="0">
                <a:solidFill>
                  <a:srgbClr val="FF99CC"/>
                </a:solidFill>
              </a:rPr>
              <a:t>Criteria for </a:t>
            </a:r>
            <a:r>
              <a:rPr lang="en-GB" sz="2400" smtClean="0">
                <a:solidFill>
                  <a:srgbClr val="33CC33"/>
                </a:solidFill>
              </a:rPr>
              <a:t>Grade A</a:t>
            </a:r>
            <a:r>
              <a:rPr lang="en-GB" sz="2400" smtClean="0">
                <a:solidFill>
                  <a:srgbClr val="FF99CC"/>
                </a:solidFill>
              </a:rPr>
              <a:t>:</a:t>
            </a:r>
          </a:p>
          <a:p>
            <a:pPr eaLnBrk="1" hangingPunct="1">
              <a:lnSpc>
                <a:spcPct val="90000"/>
              </a:lnSpc>
            </a:pPr>
            <a:r>
              <a:rPr lang="en-GB" sz="2400" smtClean="0">
                <a:solidFill>
                  <a:srgbClr val="99FF99"/>
                </a:solidFill>
              </a:rPr>
              <a:t>Detailed description and in depth detailed explanation using examples to highlight points made.</a:t>
            </a:r>
          </a:p>
        </p:txBody>
      </p:sp>
      <p:pic>
        <p:nvPicPr>
          <p:cNvPr id="32772" name="Picture 4" descr="FHS School Logo Badge"/>
          <p:cNvPicPr>
            <a:picLocks noChangeAspect="1" noChangeArrowheads="1"/>
          </p:cNvPicPr>
          <p:nvPr/>
        </p:nvPicPr>
        <p:blipFill>
          <a:blip r:embed="rId4" cstate="print">
            <a:clrChange>
              <a:clrFrom>
                <a:srgbClr val="FDFDFD"/>
              </a:clrFrom>
              <a:clrTo>
                <a:srgbClr val="FDFDFD">
                  <a:alpha val="0"/>
                </a:srgbClr>
              </a:clrTo>
            </a:clrChange>
            <a:lum bright="70000" contrast="-70000"/>
            <a:grayscl/>
          </a:blip>
          <a:srcRect/>
          <a:stretch>
            <a:fillRect/>
          </a:stretch>
        </p:blipFill>
        <p:spPr bwMode="auto">
          <a:xfrm>
            <a:off x="7596188" y="0"/>
            <a:ext cx="1547812" cy="1196975"/>
          </a:xfrm>
          <a:prstGeom prst="rect">
            <a:avLst/>
          </a:prstGeom>
          <a:noFill/>
          <a:ln w="9525">
            <a:noFill/>
            <a:miter lim="800000"/>
            <a:headEnd/>
            <a:tailEnd/>
          </a:ln>
        </p:spPr>
      </p:pic>
    </p:spTree>
  </p:cSld>
  <p:clrMapOvr>
    <a:masterClrMapping/>
  </p:clrMapOvr>
  <p:transition spd="med" advClick="0">
    <p:comb/>
    <p:sndAc>
      <p:stSnd>
        <p:snd r:embed="rId3" name="applaus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4"/>
          <p:cNvSpPr>
            <a:spLocks noGrp="1"/>
          </p:cNvSpPr>
          <p:nvPr>
            <p:ph type="dt" sz="quarter" idx="11"/>
          </p:nvPr>
        </p:nvSpPr>
        <p:spPr>
          <a:noFill/>
        </p:spPr>
        <p:txBody>
          <a:bodyPr/>
          <a:lstStyle/>
          <a:p>
            <a:fld id="{A3370BC3-E49C-478C-A144-530B67B3097A}" type="datetime10">
              <a:rPr lang="en-GB" smtClean="0"/>
              <a:pPr/>
              <a:t>10:23</a:t>
            </a:fld>
            <a:endParaRPr lang="en-GB" smtClean="0"/>
          </a:p>
        </p:txBody>
      </p:sp>
      <p:sp>
        <p:nvSpPr>
          <p:cNvPr id="34818" name="Rectangle 2"/>
          <p:cNvSpPr>
            <a:spLocks noGrp="1" noChangeArrowheads="1"/>
          </p:cNvSpPr>
          <p:nvPr>
            <p:ph type="title"/>
          </p:nvPr>
        </p:nvSpPr>
        <p:spPr>
          <a:xfrm>
            <a:off x="0" y="0"/>
            <a:ext cx="9144000" cy="836613"/>
          </a:xfrm>
          <a:solidFill>
            <a:srgbClr val="FF99CC"/>
          </a:solidFill>
        </p:spPr>
        <p:txBody>
          <a:bodyPr/>
          <a:lstStyle/>
          <a:p>
            <a:pPr eaLnBrk="1" hangingPunct="1"/>
            <a:r>
              <a:rPr lang="en-GB" b="1" smtClean="0">
                <a:solidFill>
                  <a:schemeClr val="tx1"/>
                </a:solidFill>
              </a:rPr>
              <a:t>BIG picture</a:t>
            </a:r>
          </a:p>
        </p:txBody>
      </p:sp>
      <p:sp>
        <p:nvSpPr>
          <p:cNvPr id="34819" name="Rectangle 3"/>
          <p:cNvSpPr>
            <a:spLocks noGrp="1" noChangeArrowheads="1"/>
          </p:cNvSpPr>
          <p:nvPr>
            <p:ph type="body" idx="1"/>
          </p:nvPr>
        </p:nvSpPr>
        <p:spPr>
          <a:xfrm>
            <a:off x="0" y="1916113"/>
            <a:ext cx="5795963" cy="4941887"/>
          </a:xfrm>
          <a:solidFill>
            <a:srgbClr val="0000FF"/>
          </a:solidFill>
        </p:spPr>
        <p:txBody>
          <a:bodyPr/>
          <a:lstStyle/>
          <a:p>
            <a:pPr eaLnBrk="1" hangingPunct="1">
              <a:lnSpc>
                <a:spcPct val="80000"/>
              </a:lnSpc>
              <a:buFontTx/>
              <a:buNone/>
            </a:pPr>
            <a:endParaRPr lang="en-GB" sz="1800" b="1" smtClean="0">
              <a:solidFill>
                <a:schemeClr val="bg1"/>
              </a:solidFill>
            </a:endParaRPr>
          </a:p>
          <a:p>
            <a:pPr eaLnBrk="1" hangingPunct="1">
              <a:lnSpc>
                <a:spcPct val="80000"/>
              </a:lnSpc>
            </a:pPr>
            <a:r>
              <a:rPr lang="en-GB" sz="1800" b="1" smtClean="0"/>
              <a:t>What skills will you be developing this lesson?</a:t>
            </a:r>
          </a:p>
          <a:p>
            <a:pPr eaLnBrk="1" hangingPunct="1">
              <a:lnSpc>
                <a:spcPct val="80000"/>
              </a:lnSpc>
            </a:pPr>
            <a:endParaRPr lang="en-GB" sz="1800" b="1" smtClean="0"/>
          </a:p>
          <a:p>
            <a:pPr eaLnBrk="1" hangingPunct="1">
              <a:lnSpc>
                <a:spcPct val="80000"/>
              </a:lnSpc>
            </a:pPr>
            <a:r>
              <a:rPr lang="en-GB" sz="1800" b="1" i="1" smtClean="0"/>
              <a:t>HSW- by planning and carrying out an investigation/ Interpreting data/ evaluating an experiment</a:t>
            </a:r>
          </a:p>
          <a:p>
            <a:pPr eaLnBrk="1" hangingPunct="1">
              <a:lnSpc>
                <a:spcPct val="80000"/>
              </a:lnSpc>
            </a:pPr>
            <a:r>
              <a:rPr lang="en-GB" sz="1800" b="1" i="1" smtClean="0"/>
              <a:t>ICT- through using laptops</a:t>
            </a:r>
          </a:p>
          <a:p>
            <a:pPr eaLnBrk="1" hangingPunct="1">
              <a:lnSpc>
                <a:spcPct val="80000"/>
              </a:lnSpc>
            </a:pPr>
            <a:r>
              <a:rPr lang="en-GB" sz="1800" b="1" i="1" smtClean="0"/>
              <a:t>Numeracy- by using formulae in calculations</a:t>
            </a:r>
          </a:p>
          <a:p>
            <a:pPr eaLnBrk="1" hangingPunct="1">
              <a:lnSpc>
                <a:spcPct val="80000"/>
              </a:lnSpc>
            </a:pPr>
            <a:r>
              <a:rPr lang="en-GB" sz="1800" b="1" i="1" smtClean="0"/>
              <a:t>Literacy- by writing explanations using correctly spelt keywords and good grammar.  </a:t>
            </a:r>
          </a:p>
          <a:p>
            <a:pPr eaLnBrk="1" hangingPunct="1">
              <a:lnSpc>
                <a:spcPct val="80000"/>
              </a:lnSpc>
            </a:pPr>
            <a:r>
              <a:rPr lang="en-GB" sz="1800" b="1" i="1" smtClean="0"/>
              <a:t>Team work- during a practical investigation</a:t>
            </a:r>
          </a:p>
          <a:p>
            <a:pPr eaLnBrk="1" hangingPunct="1">
              <a:lnSpc>
                <a:spcPct val="80000"/>
              </a:lnSpc>
            </a:pPr>
            <a:r>
              <a:rPr lang="en-GB" sz="1800" b="1" i="1" smtClean="0"/>
              <a:t>Self management- by completing an individual assignment by …..</a:t>
            </a:r>
          </a:p>
          <a:p>
            <a:pPr eaLnBrk="1" hangingPunct="1">
              <a:lnSpc>
                <a:spcPct val="80000"/>
              </a:lnSpc>
            </a:pPr>
            <a:r>
              <a:rPr lang="en-GB" sz="1800" b="1" i="1" smtClean="0"/>
              <a:t>Creative thinking- by designing a ……………….</a:t>
            </a:r>
          </a:p>
          <a:p>
            <a:pPr eaLnBrk="1" hangingPunct="1">
              <a:lnSpc>
                <a:spcPct val="80000"/>
              </a:lnSpc>
            </a:pPr>
            <a:r>
              <a:rPr lang="en-GB" sz="1800" b="1" i="1" smtClean="0"/>
              <a:t>Independent enquiry- by researching the internet</a:t>
            </a:r>
          </a:p>
          <a:p>
            <a:pPr eaLnBrk="1" hangingPunct="1">
              <a:lnSpc>
                <a:spcPct val="80000"/>
              </a:lnSpc>
            </a:pPr>
            <a:r>
              <a:rPr lang="en-GB" sz="1800" b="1" i="1" smtClean="0"/>
              <a:t>Participation- during a practical activity</a:t>
            </a:r>
          </a:p>
          <a:p>
            <a:pPr eaLnBrk="1" hangingPunct="1">
              <a:lnSpc>
                <a:spcPct val="80000"/>
              </a:lnSpc>
            </a:pPr>
            <a:r>
              <a:rPr lang="en-GB" sz="1800" b="1" i="1" smtClean="0"/>
              <a:t>Reflection- through self and peer assessment of each outcome</a:t>
            </a:r>
          </a:p>
          <a:p>
            <a:pPr eaLnBrk="1" hangingPunct="1">
              <a:lnSpc>
                <a:spcPct val="80000"/>
              </a:lnSpc>
            </a:pPr>
            <a:endParaRPr lang="en-GB" sz="1800" b="1" i="1" smtClean="0"/>
          </a:p>
        </p:txBody>
      </p:sp>
      <p:pic>
        <p:nvPicPr>
          <p:cNvPr id="34820" name="Picture 4" descr="FHS School Logo Badge"/>
          <p:cNvPicPr>
            <a:picLocks noChangeAspect="1" noChangeArrowheads="1"/>
          </p:cNvPicPr>
          <p:nvPr/>
        </p:nvPicPr>
        <p:blipFill>
          <a:blip r:embed="rId3" cstate="print">
            <a:clrChange>
              <a:clrFrom>
                <a:srgbClr val="FDFDFD"/>
              </a:clrFrom>
              <a:clrTo>
                <a:srgbClr val="FDFDFD">
                  <a:alpha val="0"/>
                </a:srgbClr>
              </a:clrTo>
            </a:clrChange>
            <a:lum bright="70000" contrast="-70000"/>
            <a:grayscl/>
          </a:blip>
          <a:srcRect/>
          <a:stretch>
            <a:fillRect/>
          </a:stretch>
        </p:blipFill>
        <p:spPr bwMode="auto">
          <a:xfrm>
            <a:off x="7885113" y="0"/>
            <a:ext cx="1258887" cy="836613"/>
          </a:xfrm>
          <a:prstGeom prst="rect">
            <a:avLst/>
          </a:prstGeom>
          <a:noFill/>
          <a:ln w="9525">
            <a:noFill/>
            <a:miter lim="800000"/>
            <a:headEnd/>
            <a:tailEnd/>
          </a:ln>
        </p:spPr>
      </p:pic>
      <p:sp>
        <p:nvSpPr>
          <p:cNvPr id="34821" name="Text Box 5"/>
          <p:cNvSpPr txBox="1">
            <a:spLocks noChangeArrowheads="1"/>
          </p:cNvSpPr>
          <p:nvPr/>
        </p:nvSpPr>
        <p:spPr bwMode="auto">
          <a:xfrm>
            <a:off x="395288" y="1196975"/>
            <a:ext cx="2249487" cy="457200"/>
          </a:xfrm>
          <a:prstGeom prst="rect">
            <a:avLst/>
          </a:prstGeom>
          <a:solidFill>
            <a:srgbClr val="99FF99"/>
          </a:solidFill>
          <a:ln w="9525">
            <a:noFill/>
            <a:miter lim="800000"/>
            <a:headEnd/>
            <a:tailEnd/>
          </a:ln>
        </p:spPr>
        <p:txBody>
          <a:bodyPr wrap="none">
            <a:spAutoFit/>
          </a:bodyPr>
          <a:lstStyle/>
          <a:p>
            <a:r>
              <a:rPr lang="en-GB" b="1"/>
              <a:t>Key Question:</a:t>
            </a:r>
          </a:p>
        </p:txBody>
      </p:sp>
      <p:sp>
        <p:nvSpPr>
          <p:cNvPr id="34822" name="Text Box 6"/>
          <p:cNvSpPr txBox="1">
            <a:spLocks noChangeArrowheads="1"/>
          </p:cNvSpPr>
          <p:nvPr/>
        </p:nvSpPr>
        <p:spPr bwMode="auto">
          <a:xfrm>
            <a:off x="3059113" y="981075"/>
            <a:ext cx="3384550" cy="433388"/>
          </a:xfrm>
          <a:prstGeom prst="rect">
            <a:avLst/>
          </a:prstGeom>
          <a:solidFill>
            <a:srgbClr val="9966FF"/>
          </a:solidFill>
          <a:ln w="9525">
            <a:noFill/>
            <a:miter lim="800000"/>
            <a:headEnd/>
            <a:tailEnd/>
          </a:ln>
        </p:spPr>
        <p:txBody>
          <a:bodyPr>
            <a:spAutoFit/>
          </a:bodyPr>
          <a:lstStyle/>
          <a:p>
            <a:pPr>
              <a:lnSpc>
                <a:spcPct val="80000"/>
              </a:lnSpc>
              <a:spcBef>
                <a:spcPct val="20000"/>
              </a:spcBef>
              <a:buFontTx/>
              <a:buChar char="•"/>
            </a:pPr>
            <a:r>
              <a:rPr lang="en-GB" sz="2800"/>
              <a:t>Video clip/Demo:</a:t>
            </a:r>
          </a:p>
        </p:txBody>
      </p:sp>
      <p:sp>
        <p:nvSpPr>
          <p:cNvPr id="34823" name="Text Box 7"/>
          <p:cNvSpPr txBox="1">
            <a:spLocks noChangeArrowheads="1"/>
          </p:cNvSpPr>
          <p:nvPr/>
        </p:nvSpPr>
        <p:spPr bwMode="auto">
          <a:xfrm>
            <a:off x="5940425" y="5373688"/>
            <a:ext cx="3203575" cy="1201737"/>
          </a:xfrm>
          <a:prstGeom prst="rect">
            <a:avLst/>
          </a:prstGeom>
          <a:solidFill>
            <a:srgbClr val="FF3300"/>
          </a:solidFill>
          <a:ln w="9525">
            <a:noFill/>
            <a:miter lim="800000"/>
            <a:headEnd/>
            <a:tailEnd/>
          </a:ln>
        </p:spPr>
        <p:txBody>
          <a:bodyPr>
            <a:spAutoFit/>
          </a:bodyPr>
          <a:lstStyle/>
          <a:p>
            <a:pPr>
              <a:lnSpc>
                <a:spcPct val="80000"/>
              </a:lnSpc>
              <a:spcBef>
                <a:spcPct val="20000"/>
              </a:spcBef>
              <a:buFontTx/>
              <a:buChar char="•"/>
            </a:pPr>
            <a:r>
              <a:rPr lang="en-GB" sz="2800"/>
              <a:t>Quick Discussion:</a:t>
            </a:r>
          </a:p>
          <a:p>
            <a:pPr>
              <a:lnSpc>
                <a:spcPct val="80000"/>
              </a:lnSpc>
              <a:spcBef>
                <a:spcPct val="20000"/>
              </a:spcBef>
              <a:buFontTx/>
              <a:buChar char="•"/>
            </a:pPr>
            <a:r>
              <a:rPr lang="en-GB" sz="2800"/>
              <a:t>What do you already know?</a:t>
            </a:r>
          </a:p>
        </p:txBody>
      </p:sp>
      <p:sp>
        <p:nvSpPr>
          <p:cNvPr id="34824" name="Text Box 8"/>
          <p:cNvSpPr txBox="1">
            <a:spLocks noChangeArrowheads="1"/>
          </p:cNvSpPr>
          <p:nvPr/>
        </p:nvSpPr>
        <p:spPr bwMode="auto">
          <a:xfrm>
            <a:off x="6838950" y="1052513"/>
            <a:ext cx="2305050" cy="3122612"/>
          </a:xfrm>
          <a:prstGeom prst="rect">
            <a:avLst/>
          </a:prstGeom>
          <a:solidFill>
            <a:srgbClr val="CC3399"/>
          </a:solidFill>
          <a:ln w="9525">
            <a:noFill/>
            <a:miter lim="800000"/>
            <a:headEnd/>
            <a:tailEnd/>
          </a:ln>
        </p:spPr>
        <p:txBody>
          <a:bodyPr>
            <a:spAutoFit/>
          </a:bodyPr>
          <a:lstStyle/>
          <a:p>
            <a:pPr>
              <a:lnSpc>
                <a:spcPct val="80000"/>
              </a:lnSpc>
              <a:spcBef>
                <a:spcPct val="20000"/>
              </a:spcBef>
              <a:buFontTx/>
              <a:buChar char="•"/>
            </a:pPr>
            <a:r>
              <a:rPr lang="en-GB" sz="2800"/>
              <a:t>How is this lesson relevant to every day life? (WRL/CIT/SMSC)</a:t>
            </a:r>
          </a:p>
          <a:p>
            <a:pPr>
              <a:spcBef>
                <a:spcPct val="50000"/>
              </a:spcBef>
            </a:pPr>
            <a:endParaRPr lang="en-GB" sz="2800"/>
          </a:p>
        </p:txBody>
      </p:sp>
      <p:sp>
        <p:nvSpPr>
          <p:cNvPr id="34825" name="Text Box 9"/>
          <p:cNvSpPr txBox="1">
            <a:spLocks noChangeArrowheads="1"/>
          </p:cNvSpPr>
          <p:nvPr/>
        </p:nvSpPr>
        <p:spPr bwMode="auto">
          <a:xfrm>
            <a:off x="5867400" y="4076700"/>
            <a:ext cx="3276600" cy="1006475"/>
          </a:xfrm>
          <a:prstGeom prst="rect">
            <a:avLst/>
          </a:prstGeom>
          <a:solidFill>
            <a:srgbClr val="FFCC00"/>
          </a:solidFill>
          <a:ln w="9525">
            <a:noFill/>
            <a:miter lim="800000"/>
            <a:headEnd/>
            <a:tailEnd/>
          </a:ln>
        </p:spPr>
        <p:txBody>
          <a:bodyPr>
            <a:spAutoFit/>
          </a:bodyPr>
          <a:lstStyle/>
          <a:p>
            <a:pPr>
              <a:spcBef>
                <a:spcPct val="50000"/>
              </a:spcBef>
            </a:pPr>
            <a:r>
              <a:rPr lang="en-GB" sz="2000" b="1">
                <a:solidFill>
                  <a:schemeClr val="bg1"/>
                </a:solidFill>
              </a:rPr>
              <a:t>Where does this lesson fit in to the rest of the topic?</a:t>
            </a:r>
          </a:p>
        </p:txBody>
      </p:sp>
    </p:spTree>
  </p:cSld>
  <p:clrMapOvr>
    <a:masterClrMapping/>
  </p:clrMapOvr>
  <p:transition spd="med" advClick="0" advTm="12000">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4"/>
          <p:cNvSpPr>
            <a:spLocks noGrp="1"/>
          </p:cNvSpPr>
          <p:nvPr>
            <p:ph type="dt" sz="quarter" idx="11"/>
          </p:nvPr>
        </p:nvSpPr>
        <p:spPr>
          <a:noFill/>
        </p:spPr>
        <p:txBody>
          <a:bodyPr/>
          <a:lstStyle/>
          <a:p>
            <a:fld id="{1432BCF8-8132-46F7-8EB1-429E82DA963C}" type="datetime10">
              <a:rPr lang="en-GB" smtClean="0"/>
              <a:pPr/>
              <a:t>10:23</a:t>
            </a:fld>
            <a:endParaRPr lang="en-GB" smtClean="0"/>
          </a:p>
        </p:txBody>
      </p:sp>
      <p:sp>
        <p:nvSpPr>
          <p:cNvPr id="36866" name="Rectangle 2"/>
          <p:cNvSpPr>
            <a:spLocks noGrp="1" noChangeArrowheads="1"/>
          </p:cNvSpPr>
          <p:nvPr>
            <p:ph type="title"/>
          </p:nvPr>
        </p:nvSpPr>
        <p:spPr>
          <a:xfrm>
            <a:off x="0" y="0"/>
            <a:ext cx="9144000" cy="1417638"/>
          </a:xfrm>
          <a:solidFill>
            <a:srgbClr val="9966FF"/>
          </a:solidFill>
        </p:spPr>
        <p:txBody>
          <a:bodyPr/>
          <a:lstStyle/>
          <a:p>
            <a:pPr eaLnBrk="1" hangingPunct="1"/>
            <a:r>
              <a:rPr lang="en-GB" smtClean="0"/>
              <a:t>Keywords:</a:t>
            </a:r>
          </a:p>
        </p:txBody>
      </p:sp>
      <p:sp>
        <p:nvSpPr>
          <p:cNvPr id="36867" name="Rectangle 3"/>
          <p:cNvSpPr>
            <a:spLocks noGrp="1" noChangeArrowheads="1"/>
          </p:cNvSpPr>
          <p:nvPr>
            <p:ph type="body" idx="1"/>
          </p:nvPr>
        </p:nvSpPr>
        <p:spPr/>
        <p:txBody>
          <a:bodyPr/>
          <a:lstStyle/>
          <a:p>
            <a:pPr eaLnBrk="1" hangingPunct="1"/>
            <a:r>
              <a:rPr lang="en-GB" smtClean="0"/>
              <a:t>Create sentences that correctly use the keywords below.   </a:t>
            </a:r>
          </a:p>
          <a:p>
            <a:pPr eaLnBrk="1" hangingPunct="1"/>
            <a:r>
              <a:rPr lang="en-GB" smtClean="0"/>
              <a:t> efficiency</a:t>
            </a:r>
          </a:p>
          <a:p>
            <a:pPr eaLnBrk="1" hangingPunct="1"/>
            <a:r>
              <a:rPr lang="en-GB" smtClean="0"/>
              <a:t>Insulation</a:t>
            </a:r>
          </a:p>
          <a:p>
            <a:pPr eaLnBrk="1" hangingPunct="1"/>
            <a:endParaRPr lang="en-GB" smtClean="0"/>
          </a:p>
          <a:p>
            <a:pPr eaLnBrk="1" hangingPunct="1"/>
            <a:endParaRPr lang="en-GB" smtClean="0"/>
          </a:p>
        </p:txBody>
      </p:sp>
      <p:sp>
        <p:nvSpPr>
          <p:cNvPr id="36868" name="Text Box 4"/>
          <p:cNvSpPr txBox="1">
            <a:spLocks noChangeArrowheads="1"/>
          </p:cNvSpPr>
          <p:nvPr/>
        </p:nvSpPr>
        <p:spPr bwMode="auto">
          <a:xfrm>
            <a:off x="5867400" y="2349500"/>
            <a:ext cx="2808288" cy="2282825"/>
          </a:xfrm>
          <a:prstGeom prst="rect">
            <a:avLst/>
          </a:prstGeom>
          <a:solidFill>
            <a:srgbClr val="FFCC00"/>
          </a:solidFill>
          <a:ln w="9525">
            <a:noFill/>
            <a:miter lim="800000"/>
            <a:headEnd/>
            <a:tailEnd/>
          </a:ln>
        </p:spPr>
        <p:txBody>
          <a:bodyPr>
            <a:spAutoFit/>
          </a:bodyPr>
          <a:lstStyle/>
          <a:p>
            <a:pPr>
              <a:spcBef>
                <a:spcPct val="50000"/>
              </a:spcBef>
            </a:pPr>
            <a:r>
              <a:rPr lang="en-GB" b="1">
                <a:solidFill>
                  <a:schemeClr val="bg1"/>
                </a:solidFill>
              </a:rPr>
              <a:t>Put your hand up if there is any key word from the list that you don’t know the meaning of.</a:t>
            </a:r>
          </a:p>
        </p:txBody>
      </p:sp>
      <p:pic>
        <p:nvPicPr>
          <p:cNvPr id="36869" name="Picture 6" descr="FHS School Logo Badge"/>
          <p:cNvPicPr>
            <a:picLocks noChangeAspect="1" noChangeArrowheads="1"/>
          </p:cNvPicPr>
          <p:nvPr/>
        </p:nvPicPr>
        <p:blipFill>
          <a:blip r:embed="rId3" cstate="print">
            <a:clrChange>
              <a:clrFrom>
                <a:srgbClr val="FDFDFD"/>
              </a:clrFrom>
              <a:clrTo>
                <a:srgbClr val="FDFDFD">
                  <a:alpha val="0"/>
                </a:srgbClr>
              </a:clrTo>
            </a:clrChange>
            <a:lum bright="70000" contrast="-70000"/>
            <a:grayscl/>
          </a:blip>
          <a:srcRect/>
          <a:stretch>
            <a:fillRect/>
          </a:stretch>
        </p:blipFill>
        <p:spPr bwMode="auto">
          <a:xfrm>
            <a:off x="7956550" y="0"/>
            <a:ext cx="1187450" cy="1341438"/>
          </a:xfrm>
          <a:prstGeom prst="rect">
            <a:avLst/>
          </a:prstGeom>
          <a:noFill/>
          <a:ln w="9525">
            <a:noFill/>
            <a:miter lim="800000"/>
            <a:headEnd/>
            <a:tailEnd/>
          </a:ln>
        </p:spPr>
      </p:pic>
    </p:spTree>
  </p:cSld>
  <p:clrMapOvr>
    <a:masterClrMapping/>
  </p:clrMapOvr>
  <p:transition spd="med" advClick="0" advTm="12000">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4"/>
          <p:cNvSpPr>
            <a:spLocks noGrp="1"/>
          </p:cNvSpPr>
          <p:nvPr>
            <p:ph type="dt" sz="quarter" idx="11"/>
          </p:nvPr>
        </p:nvSpPr>
        <p:spPr>
          <a:noFill/>
        </p:spPr>
        <p:txBody>
          <a:bodyPr/>
          <a:lstStyle/>
          <a:p>
            <a:fld id="{18CE0A2B-F536-45D5-8AD2-275FCA9F9A85}" type="datetime10">
              <a:rPr lang="en-GB" smtClean="0"/>
              <a:pPr/>
              <a:t>10:23</a:t>
            </a:fld>
            <a:endParaRPr lang="en-GB" smtClean="0"/>
          </a:p>
        </p:txBody>
      </p:sp>
      <p:sp>
        <p:nvSpPr>
          <p:cNvPr id="38914" name="Rectangle 2"/>
          <p:cNvSpPr>
            <a:spLocks noGrp="1" noChangeArrowheads="1"/>
          </p:cNvSpPr>
          <p:nvPr>
            <p:ph type="title"/>
          </p:nvPr>
        </p:nvSpPr>
        <p:spPr>
          <a:xfrm>
            <a:off x="0" y="0"/>
            <a:ext cx="9144000" cy="1417638"/>
          </a:xfrm>
          <a:solidFill>
            <a:srgbClr val="0099FF"/>
          </a:solidFill>
        </p:spPr>
        <p:txBody>
          <a:bodyPr/>
          <a:lstStyle/>
          <a:p>
            <a:pPr eaLnBrk="1" hangingPunct="1"/>
            <a:r>
              <a:rPr lang="en-GB" sz="3200" smtClean="0">
                <a:solidFill>
                  <a:schemeClr val="tx1"/>
                </a:solidFill>
              </a:rPr>
              <a:t>New  Information for Learning Outcome 1</a:t>
            </a:r>
          </a:p>
        </p:txBody>
      </p:sp>
      <p:sp>
        <p:nvSpPr>
          <p:cNvPr id="38915" name="Rectangle 3"/>
          <p:cNvSpPr>
            <a:spLocks noGrp="1" noChangeArrowheads="1"/>
          </p:cNvSpPr>
          <p:nvPr>
            <p:ph type="body" idx="1"/>
          </p:nvPr>
        </p:nvSpPr>
        <p:spPr>
          <a:ln>
            <a:solidFill>
              <a:srgbClr val="66FFFF"/>
            </a:solidFill>
          </a:ln>
        </p:spPr>
        <p:txBody>
          <a:bodyPr/>
          <a:lstStyle/>
          <a:p>
            <a:pPr eaLnBrk="1" hangingPunct="1"/>
            <a:r>
              <a:rPr lang="en-GB" sz="1800" b="1" smtClean="0"/>
              <a:t>Visual: show them a you tube clip of how heat is lost in homes</a:t>
            </a:r>
          </a:p>
          <a:p>
            <a:pPr eaLnBrk="1" hangingPunct="1"/>
            <a:r>
              <a:rPr lang="en-GB" sz="1800" b="1" smtClean="0">
                <a:hlinkClick r:id="rId3"/>
              </a:rPr>
              <a:t>http://www.youtube.com/watch?v=elUW2XPaRTA</a:t>
            </a:r>
            <a:endParaRPr lang="en-GB" sz="1800" b="1" smtClean="0"/>
          </a:p>
          <a:p>
            <a:pPr eaLnBrk="1" hangingPunct="1"/>
            <a:r>
              <a:rPr lang="en-GB" sz="1800" b="1" smtClean="0">
                <a:hlinkClick r:id="rId4"/>
              </a:rPr>
              <a:t>http://www.youtube.com/watch?v=1_hqIuJNmIk&amp;NR=1</a:t>
            </a:r>
            <a:endParaRPr lang="en-GB" sz="1800" b="1" smtClean="0"/>
          </a:p>
          <a:p>
            <a:pPr eaLnBrk="1" hangingPunct="1"/>
            <a:r>
              <a:rPr lang="en-GB" sz="1800" b="1" smtClean="0">
                <a:hlinkClick r:id="rId5"/>
              </a:rPr>
              <a:t>http://www6.homedepot.com/energy/index.html?cm_mmc=vanity-_-energy-_-sept10#</a:t>
            </a:r>
            <a:endParaRPr lang="en-GB" sz="1800" b="1" smtClean="0"/>
          </a:p>
          <a:p>
            <a:pPr eaLnBrk="1" hangingPunct="1"/>
            <a:endParaRPr lang="en-GB" sz="1800" b="1" smtClean="0"/>
          </a:p>
          <a:p>
            <a:pPr eaLnBrk="1" hangingPunct="1"/>
            <a:r>
              <a:rPr lang="en-GB" sz="1800" b="1" smtClean="0"/>
              <a:t>Audio: </a:t>
            </a:r>
            <a:r>
              <a:rPr lang="en-GB" sz="1800" smtClean="0"/>
              <a:t>Consider why a fire in the middle of a room is likely to be more efficient than one against a wall. </a:t>
            </a:r>
            <a:endParaRPr lang="en-GB" sz="1800" b="1" smtClean="0"/>
          </a:p>
          <a:p>
            <a:pPr eaLnBrk="1" hangingPunct="1"/>
            <a:r>
              <a:rPr lang="en-GB" sz="1800" b="1" smtClean="0"/>
              <a:t>Kinaesthetic:</a:t>
            </a:r>
          </a:p>
          <a:p>
            <a:pPr eaLnBrk="1" hangingPunct="1"/>
            <a:endParaRPr lang="en-GB" sz="1800" b="1" smtClean="0"/>
          </a:p>
        </p:txBody>
      </p:sp>
      <p:pic>
        <p:nvPicPr>
          <p:cNvPr id="38916" name="Picture 4" descr="FHS School Logo Badge"/>
          <p:cNvPicPr>
            <a:picLocks noChangeAspect="1" noChangeArrowheads="1"/>
          </p:cNvPicPr>
          <p:nvPr/>
        </p:nvPicPr>
        <p:blipFill>
          <a:blip r:embed="rId6" cstate="print">
            <a:clrChange>
              <a:clrFrom>
                <a:srgbClr val="FDFDFD"/>
              </a:clrFrom>
              <a:clrTo>
                <a:srgbClr val="FDFDFD">
                  <a:alpha val="0"/>
                </a:srgbClr>
              </a:clrTo>
            </a:clrChange>
            <a:lum bright="70000" contrast="-70000"/>
            <a:grayscl/>
          </a:blip>
          <a:srcRect/>
          <a:stretch>
            <a:fillRect/>
          </a:stretch>
        </p:blipFill>
        <p:spPr bwMode="auto">
          <a:xfrm>
            <a:off x="8101013" y="0"/>
            <a:ext cx="1042987" cy="1341438"/>
          </a:xfrm>
          <a:prstGeom prst="rect">
            <a:avLst/>
          </a:prstGeom>
          <a:noFill/>
          <a:ln w="9525">
            <a:noFill/>
            <a:miter lim="800000"/>
            <a:headEnd/>
            <a:tailEnd/>
          </a:ln>
        </p:spPr>
      </p:pic>
    </p:spTree>
  </p:cSld>
  <p:clrMapOvr>
    <a:masterClrMapping/>
  </p:clrMapOvr>
  <p:transition spd="med" advClick="0" advTm="12000">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4"/>
          <p:cNvSpPr>
            <a:spLocks noGrp="1"/>
          </p:cNvSpPr>
          <p:nvPr>
            <p:ph type="dt" sz="quarter" idx="11"/>
          </p:nvPr>
        </p:nvSpPr>
        <p:spPr>
          <a:noFill/>
        </p:spPr>
        <p:txBody>
          <a:bodyPr/>
          <a:lstStyle/>
          <a:p>
            <a:fld id="{EB3721E7-6563-421C-975B-1431C1568124}" type="datetime10">
              <a:rPr lang="en-GB" smtClean="0"/>
              <a:pPr/>
              <a:t>10:23</a:t>
            </a:fld>
            <a:endParaRPr lang="en-GB" smtClean="0"/>
          </a:p>
        </p:txBody>
      </p:sp>
      <p:sp>
        <p:nvSpPr>
          <p:cNvPr id="40962" name="Rectangle 2"/>
          <p:cNvSpPr>
            <a:spLocks noGrp="1" noChangeArrowheads="1"/>
          </p:cNvSpPr>
          <p:nvPr>
            <p:ph type="title"/>
          </p:nvPr>
        </p:nvSpPr>
        <p:spPr>
          <a:xfrm>
            <a:off x="0" y="0"/>
            <a:ext cx="9144000" cy="1196975"/>
          </a:xfrm>
          <a:solidFill>
            <a:srgbClr val="0099FF"/>
          </a:solidFill>
        </p:spPr>
        <p:txBody>
          <a:bodyPr/>
          <a:lstStyle/>
          <a:p>
            <a:pPr eaLnBrk="1" hangingPunct="1"/>
            <a:r>
              <a:rPr lang="en-GB" sz="4000" smtClean="0">
                <a:solidFill>
                  <a:schemeClr val="tx1"/>
                </a:solidFill>
              </a:rPr>
              <a:t>Learning Activities for Outcome 1</a:t>
            </a:r>
            <a:endParaRPr lang="en-GB" sz="3600" smtClean="0">
              <a:solidFill>
                <a:schemeClr val="tx1"/>
              </a:solidFill>
            </a:endParaRPr>
          </a:p>
        </p:txBody>
      </p:sp>
      <p:pic>
        <p:nvPicPr>
          <p:cNvPr id="40963" name="Picture 5" descr="FHS School Logo Badge"/>
          <p:cNvPicPr>
            <a:picLocks noChangeAspect="1" noChangeArrowheads="1"/>
          </p:cNvPicPr>
          <p:nvPr/>
        </p:nvPicPr>
        <p:blipFill>
          <a:blip r:embed="rId3" cstate="print">
            <a:clrChange>
              <a:clrFrom>
                <a:srgbClr val="FDFDFD"/>
              </a:clrFrom>
              <a:clrTo>
                <a:srgbClr val="FDFDFD">
                  <a:alpha val="0"/>
                </a:srgbClr>
              </a:clrTo>
            </a:clrChange>
            <a:lum bright="70000" contrast="-70000"/>
            <a:grayscl/>
          </a:blip>
          <a:srcRect/>
          <a:stretch>
            <a:fillRect/>
          </a:stretch>
        </p:blipFill>
        <p:spPr bwMode="auto">
          <a:xfrm>
            <a:off x="7524750" y="0"/>
            <a:ext cx="1368425" cy="1081088"/>
          </a:xfrm>
          <a:prstGeom prst="rect">
            <a:avLst/>
          </a:prstGeom>
          <a:noFill/>
          <a:ln w="9525">
            <a:noFill/>
            <a:miter lim="800000"/>
            <a:headEnd/>
            <a:tailEnd/>
          </a:ln>
        </p:spPr>
      </p:pic>
      <p:sp>
        <p:nvSpPr>
          <p:cNvPr id="40964" name="Rectangle 8"/>
          <p:cNvSpPr>
            <a:spLocks noGrp="1" noChangeArrowheads="1"/>
          </p:cNvSpPr>
          <p:nvPr>
            <p:ph type="body" idx="1"/>
          </p:nvPr>
        </p:nvSpPr>
        <p:spPr>
          <a:xfrm>
            <a:off x="0" y="1268413"/>
            <a:ext cx="9144000" cy="5589587"/>
          </a:xfrm>
          <a:ln>
            <a:solidFill>
              <a:srgbClr val="00FF00"/>
            </a:solidFill>
          </a:ln>
        </p:spPr>
        <p:txBody>
          <a:bodyPr/>
          <a:lstStyle/>
          <a:p>
            <a:pPr eaLnBrk="1" hangingPunct="1"/>
            <a:endParaRPr lang="en-GB" sz="1800" smtClean="0">
              <a:solidFill>
                <a:srgbClr val="66FFFF"/>
              </a:solidFill>
            </a:endParaRPr>
          </a:p>
          <a:p>
            <a:pPr eaLnBrk="1" hangingPunct="1"/>
            <a:endParaRPr lang="en-GB" sz="5400" smtClean="0">
              <a:solidFill>
                <a:srgbClr val="66FFFF"/>
              </a:solidFill>
            </a:endParaRPr>
          </a:p>
          <a:p>
            <a:pPr eaLnBrk="1" hangingPunct="1">
              <a:buFontTx/>
              <a:buNone/>
            </a:pPr>
            <a:endParaRPr lang="en-GB" smtClean="0">
              <a:solidFill>
                <a:srgbClr val="33CC33"/>
              </a:solidFill>
            </a:endParaRPr>
          </a:p>
        </p:txBody>
      </p:sp>
    </p:spTree>
  </p:cSld>
  <p:clrMapOvr>
    <a:masterClrMapping/>
  </p:clrMapOvr>
  <p:transition spd="med" advClick="0" advTm="12000">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4"/>
          <p:cNvSpPr>
            <a:spLocks noGrp="1"/>
          </p:cNvSpPr>
          <p:nvPr>
            <p:ph type="dt" sz="quarter" idx="11"/>
          </p:nvPr>
        </p:nvSpPr>
        <p:spPr>
          <a:noFill/>
        </p:spPr>
        <p:txBody>
          <a:bodyPr/>
          <a:lstStyle/>
          <a:p>
            <a:fld id="{A3B87EF8-FD9C-42C9-B28E-FB881BA0E8B2}" type="datetime10">
              <a:rPr lang="en-GB" smtClean="0"/>
              <a:pPr/>
              <a:t>10:23</a:t>
            </a:fld>
            <a:endParaRPr lang="en-GB" smtClean="0"/>
          </a:p>
        </p:txBody>
      </p:sp>
      <p:grpSp>
        <p:nvGrpSpPr>
          <p:cNvPr id="43010" name="Group 2"/>
          <p:cNvGrpSpPr>
            <a:grpSpLocks/>
          </p:cNvGrpSpPr>
          <p:nvPr/>
        </p:nvGrpSpPr>
        <p:grpSpPr bwMode="auto">
          <a:xfrm>
            <a:off x="3348038" y="188913"/>
            <a:ext cx="2016125" cy="6669087"/>
            <a:chOff x="2109" y="119"/>
            <a:chExt cx="1270" cy="4201"/>
          </a:xfrm>
        </p:grpSpPr>
        <p:sp>
          <p:nvSpPr>
            <p:cNvPr id="43020" name="AutoShape 3"/>
            <p:cNvSpPr>
              <a:spLocks noChangeArrowheads="1"/>
            </p:cNvSpPr>
            <p:nvPr/>
          </p:nvSpPr>
          <p:spPr bwMode="auto">
            <a:xfrm>
              <a:off x="3198" y="1009"/>
              <a:ext cx="181" cy="3311"/>
            </a:xfrm>
            <a:prstGeom prst="can">
              <a:avLst>
                <a:gd name="adj" fmla="val 40312"/>
              </a:avLst>
            </a:prstGeom>
            <a:gradFill rotWithShape="1">
              <a:gsLst>
                <a:gs pos="0">
                  <a:srgbClr val="FC3C08"/>
                </a:gs>
                <a:gs pos="100000">
                  <a:srgbClr val="FFCC00"/>
                </a:gs>
              </a:gsLst>
              <a:lin ang="5400000" scaled="1"/>
            </a:gradFill>
            <a:ln w="9525">
              <a:solidFill>
                <a:schemeClr val="bg1"/>
              </a:solidFill>
              <a:round/>
              <a:headEnd/>
              <a:tailEnd/>
            </a:ln>
          </p:spPr>
          <p:txBody>
            <a:bodyPr wrap="none" anchor="ctr"/>
            <a:lstStyle/>
            <a:p>
              <a:pPr>
                <a:lnSpc>
                  <a:spcPct val="90000"/>
                </a:lnSpc>
                <a:spcBef>
                  <a:spcPct val="20000"/>
                </a:spcBef>
                <a:buFontTx/>
                <a:buChar char="•"/>
              </a:pPr>
              <a:endParaRPr lang="en-US"/>
            </a:p>
          </p:txBody>
        </p:sp>
        <p:sp>
          <p:nvSpPr>
            <p:cNvPr id="43021" name="AutoShape 4"/>
            <p:cNvSpPr>
              <a:spLocks noChangeArrowheads="1"/>
            </p:cNvSpPr>
            <p:nvPr/>
          </p:nvSpPr>
          <p:spPr bwMode="auto">
            <a:xfrm rot="-5400000">
              <a:off x="2630" y="760"/>
              <a:ext cx="228" cy="908"/>
            </a:xfrm>
            <a:prstGeom prst="can">
              <a:avLst>
                <a:gd name="adj" fmla="val 19857"/>
              </a:avLst>
            </a:prstGeom>
            <a:solidFill>
              <a:srgbClr val="FF0000"/>
            </a:solidFill>
            <a:ln w="9525">
              <a:solidFill>
                <a:schemeClr val="bg1"/>
              </a:solidFill>
              <a:round/>
              <a:headEnd/>
              <a:tailEnd/>
            </a:ln>
          </p:spPr>
          <p:txBody>
            <a:bodyPr vert="eaVert" wrap="none" anchor="ctr"/>
            <a:lstStyle/>
            <a:p>
              <a:pPr algn="ctr"/>
              <a:r>
                <a:rPr lang="en-GB" sz="1800" b="1">
                  <a:solidFill>
                    <a:schemeClr val="bg1"/>
                  </a:solidFill>
                </a:rPr>
                <a:t>Create</a:t>
              </a:r>
            </a:p>
          </p:txBody>
        </p:sp>
        <p:sp>
          <p:nvSpPr>
            <p:cNvPr id="43022" name="AutoShape 5"/>
            <p:cNvSpPr>
              <a:spLocks noChangeArrowheads="1"/>
            </p:cNvSpPr>
            <p:nvPr/>
          </p:nvSpPr>
          <p:spPr bwMode="auto">
            <a:xfrm rot="-5400000">
              <a:off x="2630" y="1304"/>
              <a:ext cx="228" cy="908"/>
            </a:xfrm>
            <a:prstGeom prst="can">
              <a:avLst>
                <a:gd name="adj" fmla="val 19857"/>
              </a:avLst>
            </a:prstGeom>
            <a:solidFill>
              <a:srgbClr val="FF6600"/>
            </a:solidFill>
            <a:ln w="9525">
              <a:solidFill>
                <a:schemeClr val="bg1"/>
              </a:solidFill>
              <a:round/>
              <a:headEnd/>
              <a:tailEnd/>
            </a:ln>
          </p:spPr>
          <p:txBody>
            <a:bodyPr vert="eaVert" wrap="none" anchor="ctr"/>
            <a:lstStyle/>
            <a:p>
              <a:pPr algn="ctr"/>
              <a:r>
                <a:rPr lang="en-GB" sz="1800" b="1">
                  <a:solidFill>
                    <a:schemeClr val="bg1"/>
                  </a:solidFill>
                </a:rPr>
                <a:t>Evaluate</a:t>
              </a:r>
            </a:p>
          </p:txBody>
        </p:sp>
        <p:sp>
          <p:nvSpPr>
            <p:cNvPr id="43023" name="AutoShape 6"/>
            <p:cNvSpPr>
              <a:spLocks noChangeArrowheads="1"/>
            </p:cNvSpPr>
            <p:nvPr/>
          </p:nvSpPr>
          <p:spPr bwMode="auto">
            <a:xfrm rot="-5400000">
              <a:off x="2630" y="1848"/>
              <a:ext cx="228" cy="908"/>
            </a:xfrm>
            <a:prstGeom prst="can">
              <a:avLst>
                <a:gd name="adj" fmla="val 19857"/>
              </a:avLst>
            </a:prstGeom>
            <a:solidFill>
              <a:srgbClr val="FF9900"/>
            </a:solidFill>
            <a:ln w="9525">
              <a:solidFill>
                <a:schemeClr val="bg1"/>
              </a:solidFill>
              <a:round/>
              <a:headEnd/>
              <a:tailEnd/>
            </a:ln>
          </p:spPr>
          <p:txBody>
            <a:bodyPr vert="eaVert" wrap="none" anchor="ctr"/>
            <a:lstStyle/>
            <a:p>
              <a:pPr algn="ctr"/>
              <a:r>
                <a:rPr lang="en-GB" sz="1800" b="1">
                  <a:solidFill>
                    <a:schemeClr val="bg1"/>
                  </a:solidFill>
                </a:rPr>
                <a:t>Analyse</a:t>
              </a:r>
            </a:p>
          </p:txBody>
        </p:sp>
        <p:sp>
          <p:nvSpPr>
            <p:cNvPr id="43024" name="AutoShape 7"/>
            <p:cNvSpPr>
              <a:spLocks noChangeArrowheads="1"/>
            </p:cNvSpPr>
            <p:nvPr/>
          </p:nvSpPr>
          <p:spPr bwMode="auto">
            <a:xfrm rot="-5400000">
              <a:off x="2630" y="2393"/>
              <a:ext cx="228" cy="908"/>
            </a:xfrm>
            <a:prstGeom prst="can">
              <a:avLst>
                <a:gd name="adj" fmla="val 19857"/>
              </a:avLst>
            </a:prstGeom>
            <a:solidFill>
              <a:srgbClr val="FFCC00"/>
            </a:solidFill>
            <a:ln w="9525">
              <a:solidFill>
                <a:schemeClr val="bg1"/>
              </a:solidFill>
              <a:round/>
              <a:headEnd/>
              <a:tailEnd/>
            </a:ln>
          </p:spPr>
          <p:txBody>
            <a:bodyPr vert="eaVert" wrap="none" anchor="ctr"/>
            <a:lstStyle/>
            <a:p>
              <a:pPr algn="ctr"/>
              <a:r>
                <a:rPr lang="en-GB" sz="1800" b="1">
                  <a:solidFill>
                    <a:schemeClr val="bg1"/>
                  </a:solidFill>
                </a:rPr>
                <a:t>Apply</a:t>
              </a:r>
            </a:p>
          </p:txBody>
        </p:sp>
        <p:sp>
          <p:nvSpPr>
            <p:cNvPr id="43025" name="AutoShape 8"/>
            <p:cNvSpPr>
              <a:spLocks noChangeArrowheads="1"/>
            </p:cNvSpPr>
            <p:nvPr/>
          </p:nvSpPr>
          <p:spPr bwMode="auto">
            <a:xfrm rot="-5400000">
              <a:off x="2630" y="2937"/>
              <a:ext cx="228" cy="908"/>
            </a:xfrm>
            <a:prstGeom prst="can">
              <a:avLst>
                <a:gd name="adj" fmla="val 19857"/>
              </a:avLst>
            </a:prstGeom>
            <a:solidFill>
              <a:srgbClr val="FFFF00"/>
            </a:solidFill>
            <a:ln w="9525">
              <a:solidFill>
                <a:schemeClr val="bg1"/>
              </a:solidFill>
              <a:round/>
              <a:headEnd/>
              <a:tailEnd/>
            </a:ln>
          </p:spPr>
          <p:txBody>
            <a:bodyPr vert="eaVert" wrap="none" anchor="ctr"/>
            <a:lstStyle/>
            <a:p>
              <a:pPr algn="ctr"/>
              <a:r>
                <a:rPr lang="en-GB" sz="1800" b="1">
                  <a:solidFill>
                    <a:schemeClr val="bg1"/>
                  </a:solidFill>
                </a:rPr>
                <a:t>Understand</a:t>
              </a:r>
            </a:p>
          </p:txBody>
        </p:sp>
        <p:sp>
          <p:nvSpPr>
            <p:cNvPr id="43026" name="AutoShape 9"/>
            <p:cNvSpPr>
              <a:spLocks noChangeArrowheads="1"/>
            </p:cNvSpPr>
            <p:nvPr/>
          </p:nvSpPr>
          <p:spPr bwMode="auto">
            <a:xfrm rot="-5400000">
              <a:off x="2630" y="3481"/>
              <a:ext cx="228" cy="908"/>
            </a:xfrm>
            <a:prstGeom prst="can">
              <a:avLst>
                <a:gd name="adj" fmla="val 19857"/>
              </a:avLst>
            </a:prstGeom>
            <a:solidFill>
              <a:srgbClr val="FFFF66"/>
            </a:solidFill>
            <a:ln w="9525">
              <a:solidFill>
                <a:schemeClr val="bg1"/>
              </a:solidFill>
              <a:round/>
              <a:headEnd/>
              <a:tailEnd/>
            </a:ln>
          </p:spPr>
          <p:txBody>
            <a:bodyPr vert="eaVert" wrap="none" anchor="ctr"/>
            <a:lstStyle/>
            <a:p>
              <a:pPr algn="ctr"/>
              <a:r>
                <a:rPr lang="en-GB" sz="1800" b="1">
                  <a:solidFill>
                    <a:schemeClr val="bg1"/>
                  </a:solidFill>
                </a:rPr>
                <a:t>Remember</a:t>
              </a:r>
            </a:p>
          </p:txBody>
        </p:sp>
        <p:sp>
          <p:nvSpPr>
            <p:cNvPr id="43027" name="AutoShape 10"/>
            <p:cNvSpPr>
              <a:spLocks noChangeArrowheads="1"/>
            </p:cNvSpPr>
            <p:nvPr/>
          </p:nvSpPr>
          <p:spPr bwMode="auto">
            <a:xfrm>
              <a:off x="2109" y="1009"/>
              <a:ext cx="181" cy="3311"/>
            </a:xfrm>
            <a:prstGeom prst="can">
              <a:avLst>
                <a:gd name="adj" fmla="val 40312"/>
              </a:avLst>
            </a:prstGeom>
            <a:gradFill rotWithShape="1">
              <a:gsLst>
                <a:gs pos="0">
                  <a:srgbClr val="FC3C08"/>
                </a:gs>
                <a:gs pos="100000">
                  <a:srgbClr val="FFCC00"/>
                </a:gs>
              </a:gsLst>
              <a:lin ang="5400000" scaled="1"/>
            </a:gradFill>
            <a:ln w="9525">
              <a:solidFill>
                <a:schemeClr val="bg1"/>
              </a:solidFill>
              <a:round/>
              <a:headEnd/>
              <a:tailEnd/>
            </a:ln>
          </p:spPr>
          <p:txBody>
            <a:bodyPr wrap="none" anchor="ctr"/>
            <a:lstStyle/>
            <a:p>
              <a:pPr>
                <a:lnSpc>
                  <a:spcPct val="90000"/>
                </a:lnSpc>
                <a:spcBef>
                  <a:spcPct val="20000"/>
                </a:spcBef>
                <a:buFontTx/>
                <a:buChar char="•"/>
              </a:pPr>
              <a:endParaRPr lang="en-US"/>
            </a:p>
          </p:txBody>
        </p:sp>
        <p:sp>
          <p:nvSpPr>
            <p:cNvPr id="43028" name="Line 11"/>
            <p:cNvSpPr>
              <a:spLocks noChangeShapeType="1"/>
            </p:cNvSpPr>
            <p:nvPr/>
          </p:nvSpPr>
          <p:spPr bwMode="auto">
            <a:xfrm flipV="1">
              <a:off x="3288" y="1463"/>
              <a:ext cx="0" cy="2404"/>
            </a:xfrm>
            <a:prstGeom prst="line">
              <a:avLst/>
            </a:prstGeom>
            <a:noFill/>
            <a:ln w="73025">
              <a:solidFill>
                <a:schemeClr val="bg1"/>
              </a:solidFill>
              <a:round/>
              <a:headEnd/>
              <a:tailEnd type="triangle" w="med" len="med"/>
            </a:ln>
          </p:spPr>
          <p:txBody>
            <a:bodyPr/>
            <a:lstStyle/>
            <a:p>
              <a:endParaRPr lang="en-US"/>
            </a:p>
          </p:txBody>
        </p:sp>
        <p:sp>
          <p:nvSpPr>
            <p:cNvPr id="43029" name="Line 12"/>
            <p:cNvSpPr>
              <a:spLocks noChangeShapeType="1"/>
            </p:cNvSpPr>
            <p:nvPr/>
          </p:nvSpPr>
          <p:spPr bwMode="auto">
            <a:xfrm flipV="1">
              <a:off x="2200" y="1463"/>
              <a:ext cx="0" cy="2404"/>
            </a:xfrm>
            <a:prstGeom prst="line">
              <a:avLst/>
            </a:prstGeom>
            <a:noFill/>
            <a:ln w="73025">
              <a:solidFill>
                <a:schemeClr val="bg1"/>
              </a:solidFill>
              <a:round/>
              <a:headEnd/>
              <a:tailEnd type="triangle" w="med" len="med"/>
            </a:ln>
          </p:spPr>
          <p:txBody>
            <a:bodyPr/>
            <a:lstStyle/>
            <a:p>
              <a:endParaRPr lang="en-US"/>
            </a:p>
          </p:txBody>
        </p:sp>
        <p:pic>
          <p:nvPicPr>
            <p:cNvPr id="43030" name="Picture 13" descr="MC910216361[1]"/>
            <p:cNvPicPr>
              <a:picLocks noChangeAspect="1" noChangeArrowheads="1"/>
            </p:cNvPicPr>
            <p:nvPr/>
          </p:nvPicPr>
          <p:blipFill>
            <a:blip r:embed="rId3" cstate="print"/>
            <a:srcRect/>
            <a:stretch>
              <a:fillRect/>
            </a:stretch>
          </p:blipFill>
          <p:spPr bwMode="auto">
            <a:xfrm>
              <a:off x="2200" y="119"/>
              <a:ext cx="1088" cy="799"/>
            </a:xfrm>
            <a:prstGeom prst="rect">
              <a:avLst/>
            </a:prstGeom>
            <a:solidFill>
              <a:srgbClr val="FFFF00"/>
            </a:solidFill>
            <a:ln w="9525">
              <a:noFill/>
              <a:miter lim="800000"/>
              <a:headEnd/>
              <a:tailEnd/>
            </a:ln>
          </p:spPr>
        </p:pic>
      </p:grpSp>
      <p:sp>
        <p:nvSpPr>
          <p:cNvPr id="43011" name="Text Box 14"/>
          <p:cNvSpPr txBox="1">
            <a:spLocks noChangeArrowheads="1"/>
          </p:cNvSpPr>
          <p:nvPr/>
        </p:nvSpPr>
        <p:spPr bwMode="auto">
          <a:xfrm>
            <a:off x="179388" y="3573463"/>
            <a:ext cx="3024187" cy="1547812"/>
          </a:xfrm>
          <a:prstGeom prst="rect">
            <a:avLst/>
          </a:prstGeom>
          <a:solidFill>
            <a:srgbClr val="FFCC00"/>
          </a:solidFill>
          <a:ln w="9525">
            <a:noFill/>
            <a:miter lim="800000"/>
            <a:headEnd/>
            <a:tailEnd/>
          </a:ln>
        </p:spPr>
        <p:txBody>
          <a:bodyPr>
            <a:spAutoFit/>
          </a:bodyPr>
          <a:lstStyle/>
          <a:p>
            <a:pPr>
              <a:spcBef>
                <a:spcPct val="50000"/>
              </a:spcBef>
            </a:pPr>
            <a:r>
              <a:rPr lang="en-GB" sz="1800" b="1" u="sng">
                <a:solidFill>
                  <a:schemeClr val="bg1"/>
                </a:solidFill>
              </a:rPr>
              <a:t>Apply (C)</a:t>
            </a:r>
          </a:p>
          <a:p>
            <a:pPr>
              <a:spcBef>
                <a:spcPct val="30000"/>
              </a:spcBef>
            </a:pPr>
            <a:r>
              <a:rPr lang="en-GB" sz="1800" b="1">
                <a:solidFill>
                  <a:schemeClr val="bg1"/>
                </a:solidFill>
              </a:rPr>
              <a:t>Use Build Execute Develop Construct Identify Plan Select Solve Organise Apply Model</a:t>
            </a:r>
          </a:p>
        </p:txBody>
      </p:sp>
      <p:sp>
        <p:nvSpPr>
          <p:cNvPr id="43012" name="Text Box 15"/>
          <p:cNvSpPr txBox="1">
            <a:spLocks noChangeArrowheads="1"/>
          </p:cNvSpPr>
          <p:nvPr/>
        </p:nvSpPr>
        <p:spPr bwMode="auto">
          <a:xfrm>
            <a:off x="5580063" y="5035550"/>
            <a:ext cx="3563937" cy="1822450"/>
          </a:xfrm>
          <a:prstGeom prst="rect">
            <a:avLst/>
          </a:prstGeom>
          <a:solidFill>
            <a:srgbClr val="FFFF00"/>
          </a:solidFill>
          <a:ln w="9525">
            <a:noFill/>
            <a:miter lim="800000"/>
            <a:headEnd/>
            <a:tailEnd/>
          </a:ln>
        </p:spPr>
        <p:txBody>
          <a:bodyPr>
            <a:spAutoFit/>
          </a:bodyPr>
          <a:lstStyle/>
          <a:p>
            <a:pPr>
              <a:spcBef>
                <a:spcPct val="50000"/>
              </a:spcBef>
            </a:pPr>
            <a:r>
              <a:rPr lang="en-GB" sz="1800" b="1" u="sng">
                <a:solidFill>
                  <a:schemeClr val="bg1"/>
                </a:solidFill>
              </a:rPr>
              <a:t>Understand (D)</a:t>
            </a:r>
          </a:p>
          <a:p>
            <a:pPr>
              <a:spcBef>
                <a:spcPct val="30000"/>
              </a:spcBef>
            </a:pPr>
            <a:r>
              <a:rPr lang="en-GB" sz="1800" b="1">
                <a:solidFill>
                  <a:schemeClr val="bg1"/>
                </a:solidFill>
              </a:rPr>
              <a:t>Explain what when where how Rephrase Demonstrate Summarise Contrast Show Predict Compare Clarify Illustrate Categorise</a:t>
            </a:r>
          </a:p>
        </p:txBody>
      </p:sp>
      <p:sp>
        <p:nvSpPr>
          <p:cNvPr id="43013" name="Text Box 16"/>
          <p:cNvSpPr txBox="1">
            <a:spLocks noChangeArrowheads="1"/>
          </p:cNvSpPr>
          <p:nvPr/>
        </p:nvSpPr>
        <p:spPr bwMode="auto">
          <a:xfrm>
            <a:off x="179388" y="5310188"/>
            <a:ext cx="3024187" cy="1547812"/>
          </a:xfrm>
          <a:prstGeom prst="rect">
            <a:avLst/>
          </a:prstGeom>
          <a:solidFill>
            <a:srgbClr val="FFFF66"/>
          </a:solidFill>
          <a:ln w="9525">
            <a:noFill/>
            <a:miter lim="800000"/>
            <a:headEnd/>
            <a:tailEnd/>
          </a:ln>
        </p:spPr>
        <p:txBody>
          <a:bodyPr>
            <a:spAutoFit/>
          </a:bodyPr>
          <a:lstStyle/>
          <a:p>
            <a:pPr>
              <a:spcBef>
                <a:spcPct val="50000"/>
              </a:spcBef>
            </a:pPr>
            <a:r>
              <a:rPr lang="en-GB" sz="1800" b="1" u="sng">
                <a:solidFill>
                  <a:schemeClr val="bg1"/>
                </a:solidFill>
              </a:rPr>
              <a:t>Remember (E)</a:t>
            </a:r>
          </a:p>
          <a:p>
            <a:pPr>
              <a:spcBef>
                <a:spcPct val="30000"/>
              </a:spcBef>
            </a:pPr>
            <a:r>
              <a:rPr lang="en-GB" sz="1800" b="1">
                <a:solidFill>
                  <a:schemeClr val="bg1"/>
                </a:solidFill>
              </a:rPr>
              <a:t>Who What When Where Why Which How Match Define List Choose Name Spell Tell Describe</a:t>
            </a:r>
          </a:p>
        </p:txBody>
      </p:sp>
      <p:sp>
        <p:nvSpPr>
          <p:cNvPr id="43014" name="Text Box 17"/>
          <p:cNvSpPr txBox="1">
            <a:spLocks noChangeArrowheads="1"/>
          </p:cNvSpPr>
          <p:nvPr/>
        </p:nvSpPr>
        <p:spPr bwMode="auto">
          <a:xfrm>
            <a:off x="5580063" y="3213100"/>
            <a:ext cx="3563937" cy="1603375"/>
          </a:xfrm>
          <a:prstGeom prst="rect">
            <a:avLst/>
          </a:prstGeom>
          <a:solidFill>
            <a:srgbClr val="FF9900"/>
          </a:solidFill>
          <a:ln w="9525">
            <a:noFill/>
            <a:miter lim="800000"/>
            <a:headEnd/>
            <a:tailEnd/>
          </a:ln>
        </p:spPr>
        <p:txBody>
          <a:bodyPr>
            <a:spAutoFit/>
          </a:bodyPr>
          <a:lstStyle/>
          <a:p>
            <a:pPr>
              <a:spcBef>
                <a:spcPct val="50000"/>
              </a:spcBef>
            </a:pPr>
            <a:r>
              <a:rPr lang="en-GB" sz="1800" b="1" u="sng">
                <a:solidFill>
                  <a:schemeClr val="bg1"/>
                </a:solidFill>
              </a:rPr>
              <a:t>Analyse (B)</a:t>
            </a:r>
          </a:p>
          <a:p>
            <a:pPr>
              <a:spcBef>
                <a:spcPct val="50000"/>
              </a:spcBef>
            </a:pPr>
            <a:r>
              <a:rPr lang="en-GB" sz="1800" b="1">
                <a:solidFill>
                  <a:schemeClr val="bg1"/>
                </a:solidFill>
              </a:rPr>
              <a:t>Take apart Compare  Classify Examine List Distinguish Simplify Theme Conclude Motive Discover</a:t>
            </a:r>
          </a:p>
        </p:txBody>
      </p:sp>
      <p:sp>
        <p:nvSpPr>
          <p:cNvPr id="43015" name="Text Box 18"/>
          <p:cNvSpPr txBox="1">
            <a:spLocks noChangeArrowheads="1"/>
          </p:cNvSpPr>
          <p:nvPr/>
        </p:nvSpPr>
        <p:spPr bwMode="auto">
          <a:xfrm>
            <a:off x="179388" y="1628775"/>
            <a:ext cx="3024187" cy="1822450"/>
          </a:xfrm>
          <a:prstGeom prst="rect">
            <a:avLst/>
          </a:prstGeom>
          <a:solidFill>
            <a:srgbClr val="FC3C08"/>
          </a:solidFill>
          <a:ln w="9525">
            <a:noFill/>
            <a:miter lim="800000"/>
            <a:headEnd/>
            <a:tailEnd/>
          </a:ln>
        </p:spPr>
        <p:txBody>
          <a:bodyPr>
            <a:spAutoFit/>
          </a:bodyPr>
          <a:lstStyle/>
          <a:p>
            <a:pPr>
              <a:spcBef>
                <a:spcPct val="50000"/>
              </a:spcBef>
            </a:pPr>
            <a:r>
              <a:rPr lang="en-GB" sz="1800" b="1" u="sng">
                <a:solidFill>
                  <a:schemeClr val="bg1"/>
                </a:solidFill>
              </a:rPr>
              <a:t>Evaluate (A)</a:t>
            </a:r>
          </a:p>
          <a:p>
            <a:pPr>
              <a:spcBef>
                <a:spcPct val="30000"/>
              </a:spcBef>
            </a:pPr>
            <a:r>
              <a:rPr lang="en-GB" sz="1800" b="1">
                <a:solidFill>
                  <a:schemeClr val="bg1"/>
                </a:solidFill>
              </a:rPr>
              <a:t>Judge Justify Defend Decide Agree Value Prove Check Criticise Recommend Support Test</a:t>
            </a:r>
          </a:p>
        </p:txBody>
      </p:sp>
      <p:sp>
        <p:nvSpPr>
          <p:cNvPr id="43016" name="Text Box 19"/>
          <p:cNvSpPr txBox="1">
            <a:spLocks noChangeArrowheads="1"/>
          </p:cNvSpPr>
          <p:nvPr/>
        </p:nvSpPr>
        <p:spPr bwMode="auto">
          <a:xfrm>
            <a:off x="5580063" y="1268413"/>
            <a:ext cx="3563937" cy="1878012"/>
          </a:xfrm>
          <a:prstGeom prst="rect">
            <a:avLst/>
          </a:prstGeom>
          <a:solidFill>
            <a:srgbClr val="FF0000"/>
          </a:solidFill>
          <a:ln w="9525">
            <a:noFill/>
            <a:miter lim="800000"/>
            <a:headEnd/>
            <a:tailEnd/>
          </a:ln>
        </p:spPr>
        <p:txBody>
          <a:bodyPr>
            <a:spAutoFit/>
          </a:bodyPr>
          <a:lstStyle/>
          <a:p>
            <a:pPr>
              <a:spcBef>
                <a:spcPct val="50000"/>
              </a:spcBef>
            </a:pPr>
            <a:r>
              <a:rPr lang="en-GB" sz="1800" b="1" u="sng">
                <a:solidFill>
                  <a:schemeClr val="bg1"/>
                </a:solidFill>
              </a:rPr>
              <a:t>Create (A*)</a:t>
            </a:r>
          </a:p>
          <a:p>
            <a:pPr>
              <a:spcBef>
                <a:spcPct val="50000"/>
              </a:spcBef>
            </a:pPr>
            <a:r>
              <a:rPr lang="en-GB" sz="1800" b="1">
                <a:solidFill>
                  <a:schemeClr val="bg1"/>
                </a:solidFill>
              </a:rPr>
              <a:t>Combine construct Develop Imagine Design Change Improve Discuss Create Invent Suppose Put together Make up Synthesise </a:t>
            </a:r>
          </a:p>
        </p:txBody>
      </p:sp>
      <p:pic>
        <p:nvPicPr>
          <p:cNvPr id="43017" name="Picture 20" descr="FHS School Logo Badge"/>
          <p:cNvPicPr>
            <a:picLocks noChangeAspect="1" noChangeArrowheads="1"/>
          </p:cNvPicPr>
          <p:nvPr/>
        </p:nvPicPr>
        <p:blipFill>
          <a:blip r:embed="rId4" cstate="print">
            <a:clrChange>
              <a:clrFrom>
                <a:srgbClr val="FDFDFD"/>
              </a:clrFrom>
              <a:clrTo>
                <a:srgbClr val="FDFDFD">
                  <a:alpha val="0"/>
                </a:srgbClr>
              </a:clrTo>
            </a:clrChange>
            <a:lum bright="70000" contrast="-70000"/>
            <a:grayscl/>
          </a:blip>
          <a:srcRect/>
          <a:stretch>
            <a:fillRect/>
          </a:stretch>
        </p:blipFill>
        <p:spPr bwMode="auto">
          <a:xfrm>
            <a:off x="8378825" y="0"/>
            <a:ext cx="765175" cy="908050"/>
          </a:xfrm>
          <a:prstGeom prst="rect">
            <a:avLst/>
          </a:prstGeom>
          <a:solidFill>
            <a:schemeClr val="bg1"/>
          </a:solidFill>
          <a:ln w="9525">
            <a:noFill/>
            <a:miter lim="800000"/>
            <a:headEnd/>
            <a:tailEnd/>
          </a:ln>
        </p:spPr>
      </p:pic>
      <p:sp>
        <p:nvSpPr>
          <p:cNvPr id="83989" name="Rectangle 21"/>
          <p:cNvSpPr>
            <a:spLocks noGrp="1" noChangeArrowheads="1"/>
          </p:cNvSpPr>
          <p:nvPr>
            <p:ph type="title"/>
          </p:nvPr>
        </p:nvSpPr>
        <p:spPr>
          <a:xfrm>
            <a:off x="250825" y="188913"/>
            <a:ext cx="3097213" cy="1143000"/>
          </a:xfrm>
          <a:solidFill>
            <a:schemeClr val="hlink"/>
          </a:solidFill>
          <a:ln>
            <a:solidFill>
              <a:schemeClr val="tx1"/>
            </a:solidFill>
          </a:ln>
        </p:spPr>
        <p:txBody>
          <a:bodyPr/>
          <a:lstStyle/>
          <a:p>
            <a:pPr eaLnBrk="1" hangingPunct="1"/>
            <a:r>
              <a:rPr lang="en-GB" sz="2000" b="1" smtClean="0">
                <a:solidFill>
                  <a:schemeClr val="bg1"/>
                </a:solidFill>
              </a:rPr>
              <a:t>Demonstrate your Learning for Outcome 1</a:t>
            </a:r>
          </a:p>
        </p:txBody>
      </p:sp>
      <p:sp>
        <p:nvSpPr>
          <p:cNvPr id="43019" name="Text Box 22"/>
          <p:cNvSpPr txBox="1">
            <a:spLocks noChangeArrowheads="1"/>
          </p:cNvSpPr>
          <p:nvPr/>
        </p:nvSpPr>
        <p:spPr bwMode="auto">
          <a:xfrm>
            <a:off x="5580063" y="0"/>
            <a:ext cx="2663825" cy="1192213"/>
          </a:xfrm>
          <a:prstGeom prst="rect">
            <a:avLst/>
          </a:prstGeom>
          <a:solidFill>
            <a:srgbClr val="66FF33"/>
          </a:solidFill>
          <a:ln w="9525">
            <a:noFill/>
            <a:miter lim="800000"/>
            <a:headEnd/>
            <a:tailEnd/>
          </a:ln>
        </p:spPr>
        <p:txBody>
          <a:bodyPr>
            <a:spAutoFit/>
          </a:bodyPr>
          <a:lstStyle/>
          <a:p>
            <a:pPr>
              <a:spcBef>
                <a:spcPct val="50000"/>
              </a:spcBef>
            </a:pPr>
            <a:r>
              <a:rPr lang="en-GB" sz="1800" b="1" u="sng">
                <a:solidFill>
                  <a:schemeClr val="bg1"/>
                </a:solidFill>
              </a:rPr>
              <a:t>Keywords:</a:t>
            </a:r>
          </a:p>
          <a:p>
            <a:pPr>
              <a:spcBef>
                <a:spcPct val="50000"/>
              </a:spcBef>
            </a:pPr>
            <a:endParaRPr lang="en-GB" sz="1800" b="1">
              <a:solidFill>
                <a:schemeClr val="bg1"/>
              </a:solidFill>
            </a:endParaRPr>
          </a:p>
          <a:p>
            <a:pPr>
              <a:spcBef>
                <a:spcPct val="50000"/>
              </a:spcBef>
            </a:pPr>
            <a:endParaRPr lang="en-GB" sz="1800"/>
          </a:p>
        </p:txBody>
      </p:sp>
    </p:spTree>
  </p:cSld>
  <p:clrMapOvr>
    <a:masterClrMapping/>
  </p:clrMapOvr>
  <p:transition spd="med" advClick="0" advTm="12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mph" presetSubtype="2" repeatCount="2000" fill="hold" grpId="0" nodeType="withEffect">
                                  <p:stCondLst>
                                    <p:cond delay="0"/>
                                  </p:stCondLst>
                                  <p:childTnLst>
                                    <p:anim to="1.5" calcmode="lin" valueType="num">
                                      <p:cBhvr override="childStyle">
                                        <p:cTn id="6" dur="2000" fill="hold"/>
                                        <p:tgtEl>
                                          <p:spTgt spid="83989">
                                            <p:txEl>
                                              <p:charRg st="4294967295" end="4294967295"/>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8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Date Placeholder 4"/>
          <p:cNvSpPr>
            <a:spLocks noGrp="1"/>
          </p:cNvSpPr>
          <p:nvPr>
            <p:ph type="dt" sz="quarter" idx="11"/>
          </p:nvPr>
        </p:nvSpPr>
        <p:spPr>
          <a:noFill/>
        </p:spPr>
        <p:txBody>
          <a:bodyPr/>
          <a:lstStyle/>
          <a:p>
            <a:fld id="{D8959DB5-A6A5-40E9-A6EB-46157F9FD144}" type="datetime10">
              <a:rPr lang="en-GB" smtClean="0"/>
              <a:pPr/>
              <a:t>10:23</a:t>
            </a:fld>
            <a:endParaRPr lang="en-GB" smtClean="0"/>
          </a:p>
        </p:txBody>
      </p:sp>
      <p:sp>
        <p:nvSpPr>
          <p:cNvPr id="45058" name="Rectangle 2"/>
          <p:cNvSpPr>
            <a:spLocks noGrp="1" noChangeArrowheads="1"/>
          </p:cNvSpPr>
          <p:nvPr>
            <p:ph type="title"/>
          </p:nvPr>
        </p:nvSpPr>
        <p:spPr>
          <a:xfrm>
            <a:off x="0" y="0"/>
            <a:ext cx="9144000" cy="1417638"/>
          </a:xfrm>
          <a:solidFill>
            <a:srgbClr val="0099FF"/>
          </a:solidFill>
        </p:spPr>
        <p:txBody>
          <a:bodyPr/>
          <a:lstStyle/>
          <a:p>
            <a:pPr eaLnBrk="1" hangingPunct="1"/>
            <a:r>
              <a:rPr lang="en-GB" smtClean="0">
                <a:solidFill>
                  <a:schemeClr val="tx1"/>
                </a:solidFill>
              </a:rPr>
              <a:t>Learning Outcome 1: Review</a:t>
            </a:r>
          </a:p>
        </p:txBody>
      </p:sp>
      <p:graphicFrame>
        <p:nvGraphicFramePr>
          <p:cNvPr id="7203" name="Group 35"/>
          <p:cNvGraphicFramePr>
            <a:graphicFrameLocks noGrp="1"/>
          </p:cNvGraphicFramePr>
          <p:nvPr>
            <p:ph idx="1"/>
          </p:nvPr>
        </p:nvGraphicFramePr>
        <p:xfrm>
          <a:off x="468313" y="3141663"/>
          <a:ext cx="8229600" cy="4171315"/>
        </p:xfrm>
        <a:graphic>
          <a:graphicData uri="http://schemas.openxmlformats.org/drawingml/2006/table">
            <a:tbl>
              <a:tblPr/>
              <a:tblGrid>
                <a:gridCol w="3789362"/>
                <a:gridCol w="2087563"/>
                <a:gridCol w="2352675"/>
              </a:tblGrid>
              <a:tr h="727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dirty="0" smtClean="0">
                          <a:ln>
                            <a:noFill/>
                          </a:ln>
                          <a:solidFill>
                            <a:schemeClr val="hlink"/>
                          </a:solidFill>
                          <a:effectLst/>
                          <a:latin typeface="Arial" charset="0"/>
                        </a:rPr>
                        <a:t>Learning Outcome</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hlink"/>
                          </a:solidFill>
                          <a:effectLst/>
                          <a:latin typeface="Arial" charset="0"/>
                        </a:rPr>
                        <a:t>How I did</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800" b="0" i="0" u="none" strike="noStrike" cap="none" normalizeH="0" baseline="0" smtClean="0">
                          <a:ln>
                            <a:noFill/>
                          </a:ln>
                          <a:solidFill>
                            <a:schemeClr val="hlink"/>
                          </a:solidFill>
                          <a:effectLst/>
                          <a:latin typeface="Arial" charset="0"/>
                        </a:rPr>
                        <a:t>Targets</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r>
              <a:tr h="1263650">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GB" sz="2000" b="0" i="0" u="none" strike="noStrike" cap="none" normalizeH="0" baseline="0" dirty="0" smtClean="0">
                          <a:ln>
                            <a:noFill/>
                          </a:ln>
                          <a:solidFill>
                            <a:srgbClr val="66FFFF"/>
                          </a:solidFill>
                          <a:effectLst/>
                          <a:latin typeface="Arial" charset="0"/>
                        </a:rPr>
                        <a:t>Learning Outcome 1: </a:t>
                      </a:r>
                      <a:r>
                        <a:rPr lang="en-US" sz="2000" kern="1200" dirty="0" smtClean="0">
                          <a:solidFill>
                            <a:schemeClr val="tx1"/>
                          </a:solidFill>
                          <a:latin typeface="+mn-lt"/>
                          <a:ea typeface="+mn-ea"/>
                          <a:cs typeface="+mn-cs"/>
                        </a:rPr>
                        <a:t>To be able to discuss conduction, convection radiation to discuss insulation techniques around the house.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dirty="0" smtClean="0">
                        <a:ln>
                          <a:noFill/>
                        </a:ln>
                        <a:solidFill>
                          <a:srgbClr val="66FFFF"/>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dirty="0" smtClean="0">
                        <a:ln>
                          <a:noFill/>
                        </a:ln>
                        <a:solidFill>
                          <a:srgbClr val="66FFFF"/>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dirty="0" smtClean="0">
                        <a:ln>
                          <a:noFill/>
                        </a:ln>
                        <a:solidFill>
                          <a:srgbClr val="66FFFF"/>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dirty="0" smtClean="0">
                        <a:ln>
                          <a:noFill/>
                        </a:ln>
                        <a:solidFill>
                          <a:srgbClr val="66FFFF"/>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dirty="0" smtClean="0">
                          <a:ln>
                            <a:noFill/>
                          </a:ln>
                          <a:solidFill>
                            <a:srgbClr val="66FFFF"/>
                          </a:solidFill>
                          <a:effectLst/>
                          <a:latin typeface="Arial" charset="0"/>
                        </a:rPr>
                        <a:t>Grade C</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66FFFF"/>
                          </a:solidFill>
                          <a:effectLst/>
                          <a:latin typeface="Arial" charset="0"/>
                        </a:rPr>
                        <a:t>Met?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66FFFF"/>
                          </a:solidFill>
                          <a:effectLst/>
                          <a:latin typeface="Arial" charset="0"/>
                        </a:rPr>
                        <a:t>Partly met?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66FFFF"/>
                          </a:solidFill>
                          <a:effectLst/>
                          <a:latin typeface="Arial" charset="0"/>
                        </a:rPr>
                        <a:t>Not met?</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sz="2000" b="0" i="0" u="none" strike="noStrike" cap="none" normalizeH="0" baseline="0" smtClean="0">
                        <a:ln>
                          <a:noFill/>
                        </a:ln>
                        <a:solidFill>
                          <a:srgbClr val="66FFFF"/>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GB" sz="2000" b="0" i="0" u="none" strike="noStrike" cap="none" normalizeH="0" baseline="0" smtClean="0">
                          <a:ln>
                            <a:noFill/>
                          </a:ln>
                          <a:solidFill>
                            <a:srgbClr val="66FFFF"/>
                          </a:solidFill>
                          <a:effectLst/>
                          <a:latin typeface="Arial" charset="0"/>
                        </a:rPr>
                        <a:t>How can I improve on Learning Outcome 1?</a:t>
                      </a:r>
                    </a:p>
                  </a:txBody>
                  <a:tcPr horzOverflow="overflow">
                    <a:lnL w="57150" cap="flat" cmpd="sng" algn="ctr">
                      <a:solidFill>
                        <a:srgbClr val="00FF00"/>
                      </a:solidFill>
                      <a:prstDash val="solid"/>
                      <a:round/>
                      <a:headEnd type="none" w="med" len="med"/>
                      <a:tailEnd type="none" w="med" len="med"/>
                    </a:lnL>
                    <a:lnR w="57150" cap="flat" cmpd="sng" algn="ctr">
                      <a:solidFill>
                        <a:srgbClr val="00FF00"/>
                      </a:solidFill>
                      <a:prstDash val="solid"/>
                      <a:round/>
                      <a:headEnd type="none" w="med" len="med"/>
                      <a:tailEnd type="none" w="med" len="med"/>
                    </a:lnR>
                    <a:lnT w="57150" cap="flat" cmpd="sng" algn="ctr">
                      <a:solidFill>
                        <a:srgbClr val="00FF00"/>
                      </a:solidFill>
                      <a:prstDash val="solid"/>
                      <a:round/>
                      <a:headEnd type="none" w="med" len="med"/>
                      <a:tailEnd type="none" w="med" len="med"/>
                    </a:lnT>
                    <a:lnB w="57150" cap="flat" cmpd="sng" algn="ctr">
                      <a:solidFill>
                        <a:srgbClr val="00FF00"/>
                      </a:solidFill>
                      <a:prstDash val="solid"/>
                      <a:round/>
                      <a:headEnd type="none" w="med" len="med"/>
                      <a:tailEnd type="none" w="med" len="med"/>
                    </a:lnB>
                    <a:lnTlToBr>
                      <a:noFill/>
                    </a:lnTlToBr>
                    <a:lnBlToTr>
                      <a:noFill/>
                    </a:lnBlToTr>
                    <a:noFill/>
                  </a:tcPr>
                </a:tc>
              </a:tr>
            </a:tbl>
          </a:graphicData>
        </a:graphic>
      </p:graphicFrame>
      <p:sp>
        <p:nvSpPr>
          <p:cNvPr id="45073" name="Text Box 30"/>
          <p:cNvSpPr txBox="1">
            <a:spLocks noChangeArrowheads="1"/>
          </p:cNvSpPr>
          <p:nvPr/>
        </p:nvSpPr>
        <p:spPr bwMode="auto">
          <a:xfrm>
            <a:off x="468313" y="1700213"/>
            <a:ext cx="8207375" cy="946150"/>
          </a:xfrm>
          <a:prstGeom prst="rect">
            <a:avLst/>
          </a:prstGeom>
          <a:solidFill>
            <a:srgbClr val="0099FF"/>
          </a:solidFill>
          <a:ln w="9525">
            <a:noFill/>
            <a:miter lim="800000"/>
            <a:headEnd/>
            <a:tailEnd/>
          </a:ln>
        </p:spPr>
        <p:txBody>
          <a:bodyPr>
            <a:spAutoFit/>
          </a:bodyPr>
          <a:lstStyle/>
          <a:p>
            <a:pPr>
              <a:spcBef>
                <a:spcPct val="50000"/>
              </a:spcBef>
            </a:pPr>
            <a:r>
              <a:rPr lang="en-GB" sz="2800"/>
              <a:t>Go back to your Learning Outcome grid and fill out the ‘How I did’ and the ‘Targets’ column.</a:t>
            </a:r>
          </a:p>
        </p:txBody>
      </p:sp>
      <p:pic>
        <p:nvPicPr>
          <p:cNvPr id="45074" name="Picture 33" descr="FHS School Logo Badge"/>
          <p:cNvPicPr>
            <a:picLocks noChangeAspect="1" noChangeArrowheads="1"/>
          </p:cNvPicPr>
          <p:nvPr/>
        </p:nvPicPr>
        <p:blipFill>
          <a:blip r:embed="rId3" cstate="print">
            <a:clrChange>
              <a:clrFrom>
                <a:srgbClr val="FDFDFD"/>
              </a:clrFrom>
              <a:clrTo>
                <a:srgbClr val="FDFDFD">
                  <a:alpha val="0"/>
                </a:srgbClr>
              </a:clrTo>
            </a:clrChange>
            <a:lum bright="70000" contrast="-70000"/>
            <a:grayscl/>
          </a:blip>
          <a:srcRect/>
          <a:stretch>
            <a:fillRect/>
          </a:stretch>
        </p:blipFill>
        <p:spPr bwMode="auto">
          <a:xfrm>
            <a:off x="7524750" y="260350"/>
            <a:ext cx="1152525" cy="1081088"/>
          </a:xfrm>
          <a:prstGeom prst="rect">
            <a:avLst/>
          </a:prstGeom>
          <a:noFill/>
          <a:ln w="9525">
            <a:noFill/>
            <a:miter lim="800000"/>
            <a:headEnd/>
            <a:tailEnd/>
          </a:ln>
        </p:spPr>
      </p:pic>
    </p:spTree>
  </p:cSld>
  <p:clrMapOvr>
    <a:masterClrMapping/>
  </p:clrMapOvr>
  <p:transition spd="med" advClick="0" advTm="12000">
    <p:comb/>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09600" marR="0" indent="-609600" algn="l" defTabSz="914400" rtl="0" eaLnBrk="1" fontAlgn="base" latinLnBrk="0" hangingPunct="1">
          <a:lnSpc>
            <a:spcPct val="90000"/>
          </a:lnSpc>
          <a:spcBef>
            <a:spcPct val="20000"/>
          </a:spcBef>
          <a:spcAft>
            <a:spcPct val="0"/>
          </a:spcAft>
          <a:buClrTx/>
          <a:buSzTx/>
          <a:buFontTx/>
          <a:buChar char="•"/>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09600" marR="0" indent="-609600" algn="l" defTabSz="914400" rtl="0" eaLnBrk="1" fontAlgn="base" latinLnBrk="0" hangingPunct="1">
          <a:lnSpc>
            <a:spcPct val="90000"/>
          </a:lnSpc>
          <a:spcBef>
            <a:spcPct val="20000"/>
          </a:spcBef>
          <a:spcAft>
            <a:spcPct val="0"/>
          </a:spcAft>
          <a:buClrTx/>
          <a:buSzTx/>
          <a:buFontTx/>
          <a:buChar char="•"/>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09600" marR="0" indent="-609600" algn="l" defTabSz="914400" rtl="0" eaLnBrk="1" fontAlgn="base" latinLnBrk="0" hangingPunct="1">
          <a:lnSpc>
            <a:spcPct val="90000"/>
          </a:lnSpc>
          <a:spcBef>
            <a:spcPct val="20000"/>
          </a:spcBef>
          <a:spcAft>
            <a:spcPct val="0"/>
          </a:spcAft>
          <a:buClrTx/>
          <a:buSzTx/>
          <a:buFontTx/>
          <a:buChar char="•"/>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09600" marR="0" indent="-609600" algn="l" defTabSz="914400" rtl="0" eaLnBrk="1" fontAlgn="base" latinLnBrk="0" hangingPunct="1">
          <a:lnSpc>
            <a:spcPct val="90000"/>
          </a:lnSpc>
          <a:spcBef>
            <a:spcPct val="20000"/>
          </a:spcBef>
          <a:spcAft>
            <a:spcPct val="0"/>
          </a:spcAft>
          <a:buClrTx/>
          <a:buSzTx/>
          <a:buFontTx/>
          <a:buChar char="•"/>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1838</TotalTime>
  <Words>5276</Words>
  <Application>Microsoft Office PowerPoint</Application>
  <PresentationFormat>On-screen Show (4:3)</PresentationFormat>
  <Paragraphs>845</Paragraphs>
  <Slides>24</Slides>
  <Notes>18</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1_Default Design</vt:lpstr>
      <vt:lpstr>Default Design</vt:lpstr>
      <vt:lpstr> Lesson title:……………………….  Learning objectives: 1) 2) 3) Resources/Equipment (e- learning): 1) 2) </vt:lpstr>
      <vt:lpstr>Syllabus/Unit: code: Lesson number:  Lesson Title:: Keeping Houses Warm  and Payback Time</vt:lpstr>
      <vt:lpstr>Extended Learning</vt:lpstr>
      <vt:lpstr>BIG picture</vt:lpstr>
      <vt:lpstr>Keywords:</vt:lpstr>
      <vt:lpstr>New  Information for Learning Outcome 1</vt:lpstr>
      <vt:lpstr>Learning Activities for Outcome 1</vt:lpstr>
      <vt:lpstr>Demonstrate your Learning for Outcome 1</vt:lpstr>
      <vt:lpstr>Learning Outcome 1: Review</vt:lpstr>
      <vt:lpstr>New  Information for Learning Outcome 2</vt:lpstr>
      <vt:lpstr>Practical on Efficiency of  heater</vt:lpstr>
      <vt:lpstr>Learning Activities for Outcome 2</vt:lpstr>
      <vt:lpstr>Demonstrate your Learning for Outcome 2</vt:lpstr>
      <vt:lpstr>Learning Outcome 2: Review</vt:lpstr>
      <vt:lpstr>New  Information for Learning Outcome 3</vt:lpstr>
      <vt:lpstr>Learning Activities for Outcome 3 </vt:lpstr>
      <vt:lpstr>Slide 17</vt:lpstr>
      <vt:lpstr>Demonstrate your Learning for Outcome 3</vt:lpstr>
      <vt:lpstr>Comparision of different types of insulations</vt:lpstr>
      <vt:lpstr>Slide 20</vt:lpstr>
      <vt:lpstr>Payback time</vt:lpstr>
      <vt:lpstr>Slide 22</vt:lpstr>
      <vt:lpstr>Learning Outcome 3: Review</vt:lpstr>
      <vt:lpstr>Review for Remembering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number: Title (from syllabus sheet)</dc:title>
  <dc:creator>Michael</dc:creator>
  <cp:lastModifiedBy>Esamson</cp:lastModifiedBy>
  <cp:revision>123</cp:revision>
  <dcterms:created xsi:type="dcterms:W3CDTF">2002-02-17T22:22:16Z</dcterms:created>
  <dcterms:modified xsi:type="dcterms:W3CDTF">2011-10-04T09:28:02Z</dcterms:modified>
</cp:coreProperties>
</file>